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4" r:id="rId2"/>
    <p:sldId id="273" r:id="rId3"/>
    <p:sldId id="257" r:id="rId4"/>
    <p:sldId id="258" r:id="rId5"/>
    <p:sldId id="259" r:id="rId6"/>
    <p:sldId id="989" r:id="rId7"/>
    <p:sldId id="342" r:id="rId8"/>
    <p:sldId id="8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E059CC-8919-4F7E-A785-4B953C21FE0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3D3A4B-0701-4D80-A519-ECF2009948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695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4/22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CA476C-A826-4E42-8BB7-3FBBC2E438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23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C2795C-B4B9-4EEA-ADFD-682FEABAC4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723586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704850"/>
            <a:ext cx="6261100" cy="3522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B20BC1-1AAE-4A11-A1CC-1E05ADEE91A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6116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794723-3B47-4B2C-AF62-DEA5100BEA0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456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75E3F-C60D-4BD2-BABB-178F14F997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2FE743-2AF7-4637-8C7C-970D4B25AA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0F793-7A1E-4A2E-BC44-A6AA81514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CC37A-81CE-4AEF-8D62-9E6F3569F3F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81419E-C9D3-417D-A266-1D4D1C71E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BD8BC-40ED-4A53-9E18-B9322423A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6E0B5-5556-4786-98C8-9A1F67B54F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984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85CCC-D3FA-4DCD-9497-86F349B29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0FC59E-A555-4416-AEF2-37C2187B3D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A00CFD-107F-4B1F-9A44-122BEE20D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CC37A-81CE-4AEF-8D62-9E6F3569F3F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4EAF4-50D7-46B4-9A6B-7565EA68B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A9BFDA-264D-4FBF-84AF-CEB5D0B1D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6E0B5-5556-4786-98C8-9A1F67B54F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136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F2B33E-160B-4F91-B6FC-4D5F5D3BBB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764828-40C1-4740-91E8-F5E005CBA1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387CB-07A2-4CBB-97DB-13A1FBE2D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CC37A-81CE-4AEF-8D62-9E6F3569F3F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6FB0E2-9549-4FF1-8F7B-D88877931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A5C27-E747-4393-80FB-52B77E792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6E0B5-5556-4786-98C8-9A1F67B54F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927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A48FF-6EE4-42C3-BFA2-C7F7868C0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2516D-10FF-48A3-A18C-7ED17505C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408DC5-3F0C-4D4D-89FE-D73A12FDC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CC37A-81CE-4AEF-8D62-9E6F3569F3F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261F74-C678-4249-B2FC-ADD420291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F8F6F-6C42-4AB3-A38D-1E295D49C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6E0B5-5556-4786-98C8-9A1F67B54F4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BA8B72-0301-4D7C-A31B-6F104D2462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6599" y="172660"/>
            <a:ext cx="914401" cy="19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439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C8237-4805-4653-9E5C-944ED2B67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7320D-5F69-41A3-92F6-D43CE5844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B66A2-B77D-4270-88C4-2A76D9C74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CC37A-81CE-4AEF-8D62-9E6F3569F3F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3629C-D0EC-4A13-8F26-66DFF30F6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9107E-C495-4AF9-8143-A1ECCC4BD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6E0B5-5556-4786-98C8-9A1F67B54F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064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1C26D-34E7-495A-B9DE-96F4C9205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8ECE3-7189-4DE5-A24E-73DACEEC6E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AB2B67-68D1-48C2-8CDD-337CE1B122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8AFCD6-9152-4DD4-B24B-FE823BAD7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CC37A-81CE-4AEF-8D62-9E6F3569F3F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12126-4EE3-4289-B28A-ACC75FAA7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C58C0-85D7-4979-B649-21F0D563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6E0B5-5556-4786-98C8-9A1F67B54F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517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03524-FCC7-4AD8-B24C-BF7ED87CC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CDC648-C9B0-4E53-8469-F31DDEE45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351FD4-E3E4-4CC2-BB83-BEA0AFB09A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6181C4-0B7B-4E32-B204-46C6FDBCC3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5330F-8A56-4768-A5AF-CE5B522ECC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B3A5FA-FC7B-4822-91EA-DA3E4644E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CC37A-81CE-4AEF-8D62-9E6F3569F3F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8E80DC-15C3-4C53-B3D2-1FCA28CAE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44DA74-5084-45BF-8DD7-687FDB97E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6E0B5-5556-4786-98C8-9A1F67B54F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057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5549E-67C0-4798-A29D-0289F0F0C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0FF479-542D-4770-96A0-870E60B04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CC37A-81CE-4AEF-8D62-9E6F3569F3F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2CE358-81FF-40D9-A6C0-A985EF3D6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1169ED-4ACA-448A-9C0E-31DA5FE85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6E0B5-5556-4786-98C8-9A1F67B54F45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68444D-9F22-44A3-9C62-347D3A2D87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6599" y="172660"/>
            <a:ext cx="914401" cy="19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631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79E4B9-E71D-4ADF-96CD-3C4F370FC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CC37A-81CE-4AEF-8D62-9E6F3569F3F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F03D6C-5859-47D3-B8F4-D4C14F34D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A40922-CDB4-4F38-8B93-7C4C1C79F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6E0B5-5556-4786-98C8-9A1F67B54F4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957D03-51C9-4583-839C-09E4F85649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6599" y="172660"/>
            <a:ext cx="914401" cy="19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24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F4DB3-E81D-4ED5-92CF-77F92E28A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C7BEE-2302-4BBF-8F2A-51BC9233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F77A9-E708-418C-8A3B-57634049F6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06E888-E1A6-4DBE-BAD3-C89CDC9B9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CC37A-81CE-4AEF-8D62-9E6F3569F3F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891F98-D5AB-42ED-8333-FC9B0A41A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C2EC56-5D37-4DD3-A9A1-2AEC0DEC3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6E0B5-5556-4786-98C8-9A1F67B54F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87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24D79-7DE7-4840-BF1A-662D096AD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DDFD4E-3412-4C51-981E-C19B8EE73C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ABC190-B0EA-46A5-986E-A7673BED5D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887765-83A1-4BDC-BB1B-0D159190D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CC37A-81CE-4AEF-8D62-9E6F3569F3F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645978-E7DE-4D76-A5C5-F2BA5A3F8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4BE653-890A-4397-9F69-7BB6F3EAC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6E0B5-5556-4786-98C8-9A1F67B54F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87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81A484-D235-47DE-A5ED-834BF2118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DE2D8C-A723-4988-90FE-60332F8E4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0834C4-3D9D-471B-B052-761725E3DF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ACC37A-81CE-4AEF-8D62-9E6F3569F3FC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AA409-31FE-4B8B-B5F9-EDACE07525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319CE-4230-4012-BC29-BFCB6D2A73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6E0B5-5556-4786-98C8-9A1F67B54F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66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jp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jpe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20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openxmlformats.org/officeDocument/2006/relationships/image" Target="../media/image9.png"/><Relationship Id="rId15" Type="http://schemas.openxmlformats.org/officeDocument/2006/relationships/image" Target="../media/image19.gif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8.jpeg"/><Relationship Id="rId22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hyperlink" Target="https://podcasts.apple.com/us/podcast/exponential-talent/id1486138369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hyperlink" Target="http://www.linkedin.com/company/human-capital-growth" TargetMode="External"/><Relationship Id="rId7" Type="http://schemas.openxmlformats.org/officeDocument/2006/relationships/hyperlink" Target="mailto:info@humancapitalgrowth.com?subject=Connecting%20from%20the%202017%20CAHR%20conferenc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hyperlink" Target="https://twitter.com/hcgtm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35.png"/><Relationship Id="rId9" Type="http://schemas.openxmlformats.org/officeDocument/2006/relationships/hyperlink" Target="mailto:insights@humancapitalgrowth.com?subject=Sign%20me%20up%20for%20HCG%20Talent%20Insight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BDBFDA6-A3CE-4716-8086-29A615068638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FFFF00"/>
              </a:solidFill>
            </a:endParaRPr>
          </a:p>
        </p:txBody>
      </p:sp>
      <p:pic>
        <p:nvPicPr>
          <p:cNvPr id="3" name="Picture 2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4FD4D762-7A02-46ED-9FC2-B9A8D417E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947" y="2844431"/>
            <a:ext cx="2599773" cy="3403969"/>
          </a:xfrm>
          <a:prstGeom prst="rect">
            <a:avLst/>
          </a:prstGeom>
        </p:spPr>
      </p:pic>
      <p:pic>
        <p:nvPicPr>
          <p:cNvPr id="11" name="Picture 10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A0F48FF8-2E67-4C2D-9AAA-C0C385EB77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1" y="2844432"/>
            <a:ext cx="2599773" cy="3403969"/>
          </a:xfrm>
          <a:prstGeom prst="rect">
            <a:avLst/>
          </a:prstGeom>
        </p:spPr>
      </p:pic>
      <p:pic>
        <p:nvPicPr>
          <p:cNvPr id="13" name="Picture 12" descr="A person wearing a suit and tie smiling at the camera&#10;&#10;Description automatically generated">
            <a:extLst>
              <a:ext uri="{FF2B5EF4-FFF2-40B4-BE49-F238E27FC236}">
                <a16:creationId xmlns:a16="http://schemas.microsoft.com/office/drawing/2014/main" id="{AD621EAF-DF98-4E75-B19B-E58E18015E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174" y="2844432"/>
            <a:ext cx="2599773" cy="340396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0ECA0A4-45C0-47D5-9FCB-1CF590642F60}"/>
              </a:ext>
            </a:extLst>
          </p:cNvPr>
          <p:cNvSpPr/>
          <p:nvPr/>
        </p:nvSpPr>
        <p:spPr>
          <a:xfrm>
            <a:off x="2590800" y="440887"/>
            <a:ext cx="68611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>
                <a:solidFill>
                  <a:srgbClr val="0070C0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COMPLIMENTARY WORKSHOP</a:t>
            </a:r>
            <a:endParaRPr lang="en-US" dirty="0">
              <a:solidFill>
                <a:srgbClr val="0070C0"/>
              </a:solidFill>
              <a:latin typeface="Adobe Heiti Std R" panose="020B0400000000000000" pitchFamily="34" charset="-128"/>
              <a:ea typeface="Adobe Heiti Std R" panose="020B0400000000000000" pitchFamily="34" charset="-12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369BF5-0D0A-4947-A024-A2EEFEB4DA77}"/>
              </a:ext>
            </a:extLst>
          </p:cNvPr>
          <p:cNvSpPr/>
          <p:nvPr/>
        </p:nvSpPr>
        <p:spPr>
          <a:xfrm>
            <a:off x="2590800" y="810220"/>
            <a:ext cx="77476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>
                <a:solidFill>
                  <a:srgbClr val="0070C0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How to Deliver a Town Hall Presentation During Times of Uncertainty</a:t>
            </a:r>
            <a:endParaRPr lang="en-US" sz="2800" dirty="0">
              <a:solidFill>
                <a:srgbClr val="0070C0"/>
              </a:solidFill>
              <a:latin typeface="Adobe Heiti Std R" panose="020B0400000000000000" pitchFamily="34" charset="-128"/>
              <a:ea typeface="Adobe Heiti Std R" panose="020B0400000000000000" pitchFamily="34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FA1D17-E56E-4BC2-AA57-0E9BB225AC2A}"/>
              </a:ext>
            </a:extLst>
          </p:cNvPr>
          <p:cNvSpPr/>
          <p:nvPr/>
        </p:nvSpPr>
        <p:spPr>
          <a:xfrm>
            <a:off x="2590800" y="2309644"/>
            <a:ext cx="6248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>
                <a:solidFill>
                  <a:srgbClr val="0070C0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April 28</a:t>
            </a:r>
            <a:r>
              <a:rPr lang="en-IN" sz="2400" baseline="30000" dirty="0">
                <a:solidFill>
                  <a:srgbClr val="0070C0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th </a:t>
            </a:r>
            <a:r>
              <a:rPr lang="en-IN" sz="2400" dirty="0">
                <a:solidFill>
                  <a:srgbClr val="0070C0"/>
                </a:solidFill>
                <a:latin typeface="Adobe Heiti Std R" panose="020B0400000000000000" pitchFamily="34" charset="-128"/>
                <a:ea typeface="Adobe Heiti Std R" panose="020B0400000000000000" pitchFamily="34" charset="-128"/>
              </a:rPr>
              <a:t>| 8:30 am - 10 am PT</a:t>
            </a:r>
            <a:endParaRPr lang="en-US" sz="2400" dirty="0">
              <a:solidFill>
                <a:srgbClr val="0070C0"/>
              </a:solidFill>
              <a:latin typeface="Adobe Heiti Std R" panose="020B0400000000000000" pitchFamily="34" charset="-128"/>
              <a:ea typeface="Adobe Heiti Std R" panose="020B0400000000000000" pitchFamily="34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1BC2DD5-26F8-4765-9EFF-3422D91E197F}"/>
              </a:ext>
            </a:extLst>
          </p:cNvPr>
          <p:cNvSpPr/>
          <p:nvPr/>
        </p:nvSpPr>
        <p:spPr>
          <a:xfrm>
            <a:off x="2438400" y="6199632"/>
            <a:ext cx="7799318" cy="4572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latin typeface="Adobe Heiti Std R" panose="020B0400000000000000" pitchFamily="34" charset="-128"/>
                <a:ea typeface="Adobe Heiti Std R" panose="020B0400000000000000" pitchFamily="34" charset="-128"/>
              </a:rPr>
              <a:t>Brought to you by			        in partnership with the  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44208E33-45F0-44B5-97DB-CC475BBE0E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461" y="6199632"/>
            <a:ext cx="2093823" cy="440716"/>
          </a:xfrm>
          <a:prstGeom prst="rect">
            <a:avLst/>
          </a:prstGeom>
        </p:spPr>
      </p:pic>
      <p:pic>
        <p:nvPicPr>
          <p:cNvPr id="19" name="Picture 18" descr="A close up of a sign&#10;&#10;Description automatically generated">
            <a:extLst>
              <a:ext uri="{FF2B5EF4-FFF2-40B4-BE49-F238E27FC236}">
                <a16:creationId xmlns:a16="http://schemas.microsoft.com/office/drawing/2014/main" id="{DAAB5AB0-D0F7-4959-815A-9A809664C6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076" y="6199632"/>
            <a:ext cx="1789060" cy="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7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3175" y="1662488"/>
            <a:ext cx="12188825" cy="290274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19300" y="4565237"/>
            <a:ext cx="8229600" cy="17036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A9EE64-7008-47DB-989E-0E9FC28DAF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3" descr="Merck logo"/>
          <p:cNvPicPr>
            <a:picLocks noChangeAspect="1" noChangeArrowheads="1"/>
          </p:cNvPicPr>
          <p:nvPr/>
        </p:nvPicPr>
        <p:blipFill>
          <a:blip r:embed="rId4" cstate="print"/>
          <a:srcRect t="14459" b="8925"/>
          <a:stretch>
            <a:fillRect/>
          </a:stretch>
        </p:blipFill>
        <p:spPr bwMode="auto">
          <a:xfrm>
            <a:off x="4098003" y="5364355"/>
            <a:ext cx="1217273" cy="36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17902" y="5817903"/>
            <a:ext cx="990903" cy="410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02690" y="4863507"/>
            <a:ext cx="1081665" cy="286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55565" y="5415006"/>
            <a:ext cx="1081664" cy="247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07407" y="4805649"/>
            <a:ext cx="1033614" cy="343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5" descr="http://itac.ca/wp-content/uploads/2014/05/microsoft-logo.jpg"/>
          <p:cNvPicPr>
            <a:picLocks noChangeAspect="1" noChangeArrowheads="1"/>
          </p:cNvPicPr>
          <p:nvPr/>
        </p:nvPicPr>
        <p:blipFill>
          <a:blip r:embed="rId9" cstate="print"/>
          <a:srcRect l="10802" t="30898" r="11044" b="30534"/>
          <a:stretch>
            <a:fillRect/>
          </a:stretch>
        </p:blipFill>
        <p:spPr bwMode="auto">
          <a:xfrm>
            <a:off x="2391861" y="5359890"/>
            <a:ext cx="935378" cy="239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0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71220" y="6022917"/>
            <a:ext cx="1108359" cy="320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7" descr="http://www.dow.com/carpet/images/dow_diamond_logo_red_hi-res.jpg"/>
          <p:cNvPicPr>
            <a:picLocks noChangeAspect="1" noChangeArrowheads="1"/>
          </p:cNvPicPr>
          <p:nvPr/>
        </p:nvPicPr>
        <p:blipFill>
          <a:blip r:embed="rId11" cstate="print"/>
          <a:srcRect l="4195" t="27324" r="5727" b="29521"/>
          <a:stretch>
            <a:fillRect/>
          </a:stretch>
        </p:blipFill>
        <p:spPr bwMode="auto">
          <a:xfrm>
            <a:off x="3044892" y="5916489"/>
            <a:ext cx="1033614" cy="39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2" descr="http://travelsummary.boardingarea.com/wp-content/uploads/2013/08/Hyatt-Logo.jpg"/>
          <p:cNvPicPr>
            <a:picLocks noChangeAspect="1" noChangeArrowheads="1"/>
          </p:cNvPicPr>
          <p:nvPr/>
        </p:nvPicPr>
        <p:blipFill>
          <a:blip r:embed="rId12" cstate="print"/>
          <a:srcRect b="23810"/>
          <a:stretch>
            <a:fillRect/>
          </a:stretch>
        </p:blipFill>
        <p:spPr bwMode="auto">
          <a:xfrm>
            <a:off x="9664555" y="5007050"/>
            <a:ext cx="1143000" cy="410029"/>
          </a:xfrm>
          <a:prstGeom prst="rect">
            <a:avLst/>
          </a:prstGeom>
          <a:noFill/>
        </p:spPr>
      </p:pic>
      <p:pic>
        <p:nvPicPr>
          <p:cNvPr id="21" name="Picture 10" descr="International Committee of the Red Cross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247877" y="5490915"/>
            <a:ext cx="609600" cy="722722"/>
          </a:xfrm>
          <a:prstGeom prst="rect">
            <a:avLst/>
          </a:prstGeom>
          <a:noFill/>
        </p:spPr>
      </p:pic>
      <p:pic>
        <p:nvPicPr>
          <p:cNvPr id="22" name="Picture 8" descr="http://www.logospike.com/wp-content/uploads/2014/11/Unicef_logo-2.jpg"/>
          <p:cNvPicPr>
            <a:picLocks noChangeAspect="1" noChangeArrowheads="1"/>
          </p:cNvPicPr>
          <p:nvPr/>
        </p:nvPicPr>
        <p:blipFill>
          <a:blip r:embed="rId14" cstate="print"/>
          <a:srcRect t="33634" b="34920"/>
          <a:stretch>
            <a:fillRect/>
          </a:stretch>
        </p:blipFill>
        <p:spPr bwMode="auto">
          <a:xfrm>
            <a:off x="9695640" y="5707773"/>
            <a:ext cx="1189347" cy="289005"/>
          </a:xfrm>
          <a:prstGeom prst="rect">
            <a:avLst/>
          </a:prstGeom>
          <a:noFill/>
        </p:spPr>
      </p:pic>
      <p:pic>
        <p:nvPicPr>
          <p:cNvPr id="23" name="Picture 16" descr="http://globalbioethics.org/wp-content/uploads/B927.tmp_.gi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157773" y="4841563"/>
            <a:ext cx="973818" cy="229025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1981200" y="990601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50" charset="0"/>
                <a:ea typeface="+mn-ea"/>
                <a:cs typeface="+mn-cs"/>
              </a:rPr>
              <a:t>We help organizations achieve better outcomes through talent using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50" charset="0"/>
                <a:ea typeface="+mn-ea"/>
                <a:cs typeface="+mn-cs"/>
              </a:rPr>
              <a:t>science, analytics, and empathy.</a:t>
            </a:r>
          </a:p>
        </p:txBody>
      </p:sp>
      <p:pic>
        <p:nvPicPr>
          <p:cNvPr id="1026" name="Picture 2" descr="Ecolab Logo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579" y="4892030"/>
            <a:ext cx="915107" cy="17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logo.png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632101" y="381000"/>
            <a:ext cx="2759299" cy="53600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979770" y="4070999"/>
            <a:ext cx="19874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legoo" pitchFamily="2" charset="0"/>
                <a:ea typeface="+mn-ea"/>
                <a:cs typeface="+mn-cs"/>
              </a:rPr>
              <a:t>Drive business impact through timely talent actions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435454" y="4078868"/>
            <a:ext cx="2074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legoo" pitchFamily="2" charset="0"/>
                <a:ea typeface="+mn-ea"/>
                <a:cs typeface="+mn-cs"/>
              </a:rPr>
              <a:t>Deliver measurable and sustained improvements in leadership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72" y="5300641"/>
            <a:ext cx="572694" cy="303528"/>
          </a:xfrm>
          <a:prstGeom prst="rect">
            <a:avLst/>
          </a:prstGeom>
        </p:spPr>
      </p:pic>
      <p:pic>
        <p:nvPicPr>
          <p:cNvPr id="1030" name="Picture 6" descr="Image result for world map 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957" y="2189908"/>
            <a:ext cx="3422360" cy="188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 result for shell oil logo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5" r="26542"/>
          <a:stretch/>
        </p:blipFill>
        <p:spPr bwMode="auto">
          <a:xfrm>
            <a:off x="11036670" y="5050626"/>
            <a:ext cx="549207" cy="60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Oval 33"/>
          <p:cNvSpPr/>
          <p:nvPr/>
        </p:nvSpPr>
        <p:spPr>
          <a:xfrm>
            <a:off x="7260236" y="1827274"/>
            <a:ext cx="2286000" cy="2187828"/>
          </a:xfrm>
          <a:prstGeom prst="ellipse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Leadership Excellence</a:t>
            </a:r>
          </a:p>
        </p:txBody>
      </p:sp>
      <p:sp>
        <p:nvSpPr>
          <p:cNvPr id="31" name="Oval 30"/>
          <p:cNvSpPr/>
          <p:nvPr/>
        </p:nvSpPr>
        <p:spPr>
          <a:xfrm>
            <a:off x="2721126" y="1839689"/>
            <a:ext cx="2286000" cy="2187828"/>
          </a:xfrm>
          <a:prstGeom prst="ellipse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Talent Management Excellence</a:t>
            </a:r>
          </a:p>
        </p:txBody>
      </p:sp>
      <p:pic>
        <p:nvPicPr>
          <p:cNvPr id="4099" name="Picture 3" descr="C:\Users\Shreya\Dropbox (HCG)\HCG India Team\Image library\canva\icons - Canva_files\thumbnail(369)Red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038485" y="2683232"/>
            <a:ext cx="263259" cy="263259"/>
          </a:xfrm>
          <a:prstGeom prst="rect">
            <a:avLst/>
          </a:prstGeom>
          <a:noFill/>
        </p:spPr>
      </p:pic>
      <p:pic>
        <p:nvPicPr>
          <p:cNvPr id="26" name="Picture 3" descr="C:\Users\Shreya\Dropbox (HCG)\HCG India Team\Image library\canva\icons - Canva_files\thumbnail(369)Red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804660" y="2933603"/>
            <a:ext cx="263259" cy="263259"/>
          </a:xfrm>
          <a:prstGeom prst="rect">
            <a:avLst/>
          </a:prstGeom>
          <a:noFill/>
        </p:spPr>
      </p:pic>
      <p:pic>
        <p:nvPicPr>
          <p:cNvPr id="1032" name="Picture 8" descr="Image result for san francisco theological seminary logo 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182" y="5614593"/>
            <a:ext cx="999940" cy="999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04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87627-AA50-41D2-B2AB-8ACDCB733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Fear and Uncertainty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AC22FDC-315E-4402-A11D-DEC74F2AAA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9715502"/>
              </p:ext>
            </p:extLst>
          </p:nvPr>
        </p:nvGraphicFramePr>
        <p:xfrm>
          <a:off x="838200" y="1825625"/>
          <a:ext cx="10330543" cy="401533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88769">
                  <a:extLst>
                    <a:ext uri="{9D8B030D-6E8A-4147-A177-3AD203B41FA5}">
                      <a16:colId xmlns:a16="http://schemas.microsoft.com/office/drawing/2014/main" val="2850554452"/>
                    </a:ext>
                  </a:extLst>
                </a:gridCol>
                <a:gridCol w="7141774">
                  <a:extLst>
                    <a:ext uri="{9D8B030D-6E8A-4147-A177-3AD203B41FA5}">
                      <a16:colId xmlns:a16="http://schemas.microsoft.com/office/drawing/2014/main" val="1454568396"/>
                    </a:ext>
                  </a:extLst>
                </a:gridCol>
              </a:tblGrid>
              <a:tr h="396644">
                <a:tc>
                  <a:txBody>
                    <a:bodyPr/>
                    <a:lstStyle/>
                    <a:p>
                      <a:r>
                        <a:rPr lang="en-US" dirty="0"/>
                        <a:t>Stakeholders (4 Cs)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Concerns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806171"/>
                  </a:ext>
                </a:extLst>
              </a:tr>
              <a:tr h="978025">
                <a:tc>
                  <a:txBody>
                    <a:bodyPr/>
                    <a:lstStyle/>
                    <a:p>
                      <a:r>
                        <a:rPr lang="en-US" dirty="0"/>
                        <a:t>Colleagues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Emotional and physical well-being</a:t>
                      </a:r>
                    </a:p>
                    <a:p>
                      <a:r>
                        <a:rPr lang="en-US" dirty="0"/>
                        <a:t>Livelihood</a:t>
                      </a:r>
                    </a:p>
                    <a:p>
                      <a:r>
                        <a:rPr lang="en-US" dirty="0"/>
                        <a:t>Work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75162"/>
                  </a:ext>
                </a:extLst>
              </a:tr>
              <a:tr h="9780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Customers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Serviceability</a:t>
                      </a:r>
                    </a:p>
                    <a:p>
                      <a:r>
                        <a:rPr lang="en-US" dirty="0"/>
                        <a:t>Supply chain</a:t>
                      </a:r>
                    </a:p>
                    <a:p>
                      <a:r>
                        <a:rPr lang="en-US" dirty="0"/>
                        <a:t>Pricing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9960495"/>
                  </a:ext>
                </a:extLst>
              </a:tr>
              <a:tr h="9780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Company shareholder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Earnings call</a:t>
                      </a:r>
                    </a:p>
                    <a:p>
                      <a:r>
                        <a:rPr lang="en-US" dirty="0"/>
                        <a:t>Earnings forecast</a:t>
                      </a:r>
                    </a:p>
                    <a:p>
                      <a:r>
                        <a:rPr lang="en-US" dirty="0"/>
                        <a:t>Dividends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314662"/>
                  </a:ext>
                </a:extLst>
              </a:tr>
              <a:tr h="684618">
                <a:tc>
                  <a:txBody>
                    <a:bodyPr/>
                    <a:lstStyle/>
                    <a:p>
                      <a:r>
                        <a:rPr lang="en-US" dirty="0"/>
                        <a:t>Community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Emergency supplies</a:t>
                      </a:r>
                    </a:p>
                    <a:p>
                      <a:r>
                        <a:rPr lang="en-US" dirty="0"/>
                        <a:t>Economic well-being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615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8969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87627-AA50-41D2-B2AB-8ACDCB733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7208"/>
          </a:xfrm>
        </p:spPr>
        <p:txBody>
          <a:bodyPr>
            <a:normAutofit fontScale="90000"/>
          </a:bodyPr>
          <a:lstStyle/>
          <a:p>
            <a:r>
              <a:rPr lang="en-US" dirty="0"/>
              <a:t>Dashboard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AC22FDC-315E-4402-A11D-DEC74F2AAA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5910082"/>
              </p:ext>
            </p:extLst>
          </p:nvPr>
        </p:nvGraphicFramePr>
        <p:xfrm>
          <a:off x="869657" y="919422"/>
          <a:ext cx="10722430" cy="55448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41106">
                  <a:extLst>
                    <a:ext uri="{9D8B030D-6E8A-4147-A177-3AD203B41FA5}">
                      <a16:colId xmlns:a16="http://schemas.microsoft.com/office/drawing/2014/main" val="2850554452"/>
                    </a:ext>
                  </a:extLst>
                </a:gridCol>
                <a:gridCol w="3629608">
                  <a:extLst>
                    <a:ext uri="{9D8B030D-6E8A-4147-A177-3AD203B41FA5}">
                      <a16:colId xmlns:a16="http://schemas.microsoft.com/office/drawing/2014/main" val="1454568396"/>
                    </a:ext>
                  </a:extLst>
                </a:gridCol>
                <a:gridCol w="2901821">
                  <a:extLst>
                    <a:ext uri="{9D8B030D-6E8A-4147-A177-3AD203B41FA5}">
                      <a16:colId xmlns:a16="http://schemas.microsoft.com/office/drawing/2014/main" val="3694148647"/>
                    </a:ext>
                  </a:extLst>
                </a:gridCol>
                <a:gridCol w="2649895">
                  <a:extLst>
                    <a:ext uri="{9D8B030D-6E8A-4147-A177-3AD203B41FA5}">
                      <a16:colId xmlns:a16="http://schemas.microsoft.com/office/drawing/2014/main" val="1841327804"/>
                    </a:ext>
                  </a:extLst>
                </a:gridCol>
              </a:tblGrid>
              <a:tr h="424186">
                <a:tc>
                  <a:txBody>
                    <a:bodyPr/>
                    <a:lstStyle/>
                    <a:p>
                      <a:r>
                        <a:rPr lang="en-US" sz="1600" dirty="0"/>
                        <a:t>Stakeholders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Concerns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Impacted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Not Impacted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806171"/>
                  </a:ext>
                </a:extLst>
              </a:tr>
              <a:tr h="1198373">
                <a:tc>
                  <a:txBody>
                    <a:bodyPr/>
                    <a:lstStyle/>
                    <a:p>
                      <a:r>
                        <a:rPr lang="en-US" sz="1600" dirty="0"/>
                        <a:t>Colleagues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Emotional and physical well-being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Livelihood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Work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75162"/>
                  </a:ext>
                </a:extLst>
              </a:tr>
              <a:tr h="9218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Customers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Serviceability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Supply chain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Pricing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9960495"/>
                  </a:ext>
                </a:extLst>
              </a:tr>
              <a:tr h="9218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Company shareholder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Earnings call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Earnings forecast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Dividends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  <a:p>
                      <a:endParaRPr lang="en-US" sz="1600" dirty="0"/>
                    </a:p>
                    <a:p>
                      <a:endParaRPr lang="en-US" sz="1600" dirty="0"/>
                    </a:p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314662"/>
                  </a:ext>
                </a:extLst>
              </a:tr>
              <a:tr h="645278">
                <a:tc>
                  <a:txBody>
                    <a:bodyPr/>
                    <a:lstStyle/>
                    <a:p>
                      <a:r>
                        <a:rPr lang="en-US" sz="1600" dirty="0"/>
                        <a:t>Community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Emergency supplies</a:t>
                      </a:r>
                    </a:p>
                    <a:p>
                      <a:endParaRPr lang="en-US" sz="1400" dirty="0"/>
                    </a:p>
                    <a:p>
                      <a:r>
                        <a:rPr lang="en-US" sz="1400" dirty="0"/>
                        <a:t>Economic well-being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615476"/>
                  </a:ext>
                </a:extLst>
              </a:tr>
            </a:tbl>
          </a:graphicData>
        </a:graphic>
      </p:graphicFrame>
      <p:grpSp>
        <p:nvGrpSpPr>
          <p:cNvPr id="20" name="Group 19">
            <a:extLst>
              <a:ext uri="{FF2B5EF4-FFF2-40B4-BE49-F238E27FC236}">
                <a16:creationId xmlns:a16="http://schemas.microsoft.com/office/drawing/2014/main" id="{6833467B-E626-4FCB-9643-183FA69B27D0}"/>
              </a:ext>
            </a:extLst>
          </p:cNvPr>
          <p:cNvGrpSpPr/>
          <p:nvPr/>
        </p:nvGrpSpPr>
        <p:grpSpPr>
          <a:xfrm>
            <a:off x="6128419" y="1395651"/>
            <a:ext cx="387916" cy="417492"/>
            <a:chOff x="6857999" y="562040"/>
            <a:chExt cx="1250302" cy="1238412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F7E5721-07D8-45EF-A6EB-94C9DCE08768}"/>
                </a:ext>
              </a:extLst>
            </p:cNvPr>
            <p:cNvSpPr/>
            <p:nvPr/>
          </p:nvSpPr>
          <p:spPr>
            <a:xfrm>
              <a:off x="6857999" y="562040"/>
              <a:ext cx="1250302" cy="123841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F56CE38-AE2C-4A9D-BDFF-EC4B61E07866}"/>
                </a:ext>
              </a:extLst>
            </p:cNvPr>
            <p:cNvSpPr/>
            <p:nvPr/>
          </p:nvSpPr>
          <p:spPr>
            <a:xfrm>
              <a:off x="7568681" y="975973"/>
              <a:ext cx="167951" cy="20527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6581B658-1603-4BE4-96A4-E6BA1115ECA5}"/>
                </a:ext>
              </a:extLst>
            </p:cNvPr>
            <p:cNvSpPr/>
            <p:nvPr/>
          </p:nvSpPr>
          <p:spPr>
            <a:xfrm>
              <a:off x="7197013" y="975974"/>
              <a:ext cx="167951" cy="20527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Arc 23">
              <a:extLst>
                <a:ext uri="{FF2B5EF4-FFF2-40B4-BE49-F238E27FC236}">
                  <a16:creationId xmlns:a16="http://schemas.microsoft.com/office/drawing/2014/main" id="{6C3D2C8E-0B09-4C6B-AFC4-834DD6B51416}"/>
                </a:ext>
              </a:extLst>
            </p:cNvPr>
            <p:cNvSpPr/>
            <p:nvPr/>
          </p:nvSpPr>
          <p:spPr>
            <a:xfrm rot="20648690">
              <a:off x="7266120" y="1373986"/>
              <a:ext cx="433612" cy="330511"/>
            </a:xfrm>
            <a:prstGeom prst="arc">
              <a:avLst>
                <a:gd name="adj1" fmla="val 11536874"/>
                <a:gd name="adj2" fmla="val 1091859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0FA8E0-0882-477A-B47B-C226D15A7C37}"/>
              </a:ext>
            </a:extLst>
          </p:cNvPr>
          <p:cNvGrpSpPr/>
          <p:nvPr/>
        </p:nvGrpSpPr>
        <p:grpSpPr>
          <a:xfrm>
            <a:off x="9021532" y="2209317"/>
            <a:ext cx="387916" cy="417492"/>
            <a:chOff x="9271190" y="2402875"/>
            <a:chExt cx="1250302" cy="1238412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BDDF90A-609D-4AD6-871E-0499AD49ED30}"/>
                </a:ext>
              </a:extLst>
            </p:cNvPr>
            <p:cNvGrpSpPr/>
            <p:nvPr/>
          </p:nvGrpSpPr>
          <p:grpSpPr>
            <a:xfrm>
              <a:off x="9271190" y="2402875"/>
              <a:ext cx="1250302" cy="1238412"/>
              <a:chOff x="6857999" y="587212"/>
              <a:chExt cx="1250302" cy="1238412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4A4D8B00-64FC-4763-B5E0-70A425BFC9F8}"/>
                  </a:ext>
                </a:extLst>
              </p:cNvPr>
              <p:cNvSpPr/>
              <p:nvPr/>
            </p:nvSpPr>
            <p:spPr>
              <a:xfrm>
                <a:off x="6857999" y="587212"/>
                <a:ext cx="1250302" cy="1238412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F7D8D1F5-36BF-41E3-BD04-4F12C76163B9}"/>
                  </a:ext>
                </a:extLst>
              </p:cNvPr>
              <p:cNvSpPr/>
              <p:nvPr/>
            </p:nvSpPr>
            <p:spPr>
              <a:xfrm>
                <a:off x="7568681" y="975973"/>
                <a:ext cx="167951" cy="20527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09EE9D8B-26F7-4B16-9273-D809A7C68503}"/>
                  </a:ext>
                </a:extLst>
              </p:cNvPr>
              <p:cNvSpPr/>
              <p:nvPr/>
            </p:nvSpPr>
            <p:spPr>
              <a:xfrm>
                <a:off x="7197013" y="975974"/>
                <a:ext cx="167951" cy="20527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F741C07-3FDA-4975-8CC5-EC40A8415D6D}"/>
                </a:ext>
              </a:extLst>
            </p:cNvPr>
            <p:cNvCxnSpPr>
              <a:cxnSpLocks/>
            </p:cNvCxnSpPr>
            <p:nvPr/>
          </p:nvCxnSpPr>
          <p:spPr>
            <a:xfrm>
              <a:off x="9610204" y="3249119"/>
              <a:ext cx="539619" cy="0"/>
            </a:xfrm>
            <a:prstGeom prst="lin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FE24F12-EF00-4BED-B9B9-93D6A7F8A560}"/>
              </a:ext>
            </a:extLst>
          </p:cNvPr>
          <p:cNvGrpSpPr/>
          <p:nvPr/>
        </p:nvGrpSpPr>
        <p:grpSpPr>
          <a:xfrm>
            <a:off x="9007870" y="1730566"/>
            <a:ext cx="387916" cy="417492"/>
            <a:chOff x="6857999" y="587212"/>
            <a:chExt cx="1250302" cy="123841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0047754-D3F6-4F44-AFC7-B568BB37C412}"/>
                </a:ext>
              </a:extLst>
            </p:cNvPr>
            <p:cNvSpPr/>
            <p:nvPr/>
          </p:nvSpPr>
          <p:spPr>
            <a:xfrm>
              <a:off x="6857999" y="587212"/>
              <a:ext cx="1250302" cy="123841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F9D67CB-D646-49AB-8B89-80DA56B657A6}"/>
                </a:ext>
              </a:extLst>
            </p:cNvPr>
            <p:cNvSpPr/>
            <p:nvPr/>
          </p:nvSpPr>
          <p:spPr>
            <a:xfrm>
              <a:off x="7568681" y="975973"/>
              <a:ext cx="167951" cy="20527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8D00145-AD15-4840-85C0-91DEB7399435}"/>
                </a:ext>
              </a:extLst>
            </p:cNvPr>
            <p:cNvSpPr/>
            <p:nvPr/>
          </p:nvSpPr>
          <p:spPr>
            <a:xfrm>
              <a:off x="7197013" y="975974"/>
              <a:ext cx="167951" cy="20527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Arc 36">
              <a:extLst>
                <a:ext uri="{FF2B5EF4-FFF2-40B4-BE49-F238E27FC236}">
                  <a16:creationId xmlns:a16="http://schemas.microsoft.com/office/drawing/2014/main" id="{7600E6C3-A4C0-4B46-B62D-1C2FE3736A9B}"/>
                </a:ext>
              </a:extLst>
            </p:cNvPr>
            <p:cNvSpPr/>
            <p:nvPr/>
          </p:nvSpPr>
          <p:spPr>
            <a:xfrm rot="9962811">
              <a:off x="7090401" y="1017916"/>
              <a:ext cx="785499" cy="618194"/>
            </a:xfrm>
            <a:prstGeom prst="arc">
              <a:avLst>
                <a:gd name="adj1" fmla="val 11536874"/>
                <a:gd name="adj2" fmla="val 1091859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FF4E468-6F9C-4D0D-9E14-6BD1ABDA58B2}"/>
              </a:ext>
            </a:extLst>
          </p:cNvPr>
          <p:cNvCxnSpPr/>
          <p:nvPr/>
        </p:nvCxnSpPr>
        <p:spPr>
          <a:xfrm>
            <a:off x="6206448" y="4245429"/>
            <a:ext cx="500294" cy="0"/>
          </a:xfrm>
          <a:prstGeom prst="line">
            <a:avLst/>
          </a:prstGeom>
          <a:ln w="381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349DE0C6-751A-4681-A76B-C3CD8F70C46E}"/>
              </a:ext>
            </a:extLst>
          </p:cNvPr>
          <p:cNvSpPr/>
          <p:nvPr/>
        </p:nvSpPr>
        <p:spPr>
          <a:xfrm>
            <a:off x="9033685" y="4487436"/>
            <a:ext cx="387916" cy="319958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489D1FA-E632-4A38-BA3D-499A6F48F714}"/>
              </a:ext>
            </a:extLst>
          </p:cNvPr>
          <p:cNvSpPr/>
          <p:nvPr/>
        </p:nvSpPr>
        <p:spPr>
          <a:xfrm>
            <a:off x="9129280" y="4577435"/>
            <a:ext cx="167421" cy="13996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FB71539-C94B-4009-87D8-A0D302A1E4C1}"/>
              </a:ext>
            </a:extLst>
          </p:cNvPr>
          <p:cNvGrpSpPr/>
          <p:nvPr/>
        </p:nvGrpSpPr>
        <p:grpSpPr>
          <a:xfrm>
            <a:off x="6111144" y="3159447"/>
            <a:ext cx="405191" cy="359229"/>
            <a:chOff x="6128419" y="3336668"/>
            <a:chExt cx="405191" cy="359229"/>
          </a:xfrm>
        </p:grpSpPr>
        <p:sp>
          <p:nvSpPr>
            <p:cNvPr id="31" name="Partial Circle 30">
              <a:extLst>
                <a:ext uri="{FF2B5EF4-FFF2-40B4-BE49-F238E27FC236}">
                  <a16:creationId xmlns:a16="http://schemas.microsoft.com/office/drawing/2014/main" id="{4BB8DD8D-68D1-4217-8A78-F6F7DD0F9538}"/>
                </a:ext>
              </a:extLst>
            </p:cNvPr>
            <p:cNvSpPr/>
            <p:nvPr/>
          </p:nvSpPr>
          <p:spPr>
            <a:xfrm>
              <a:off x="6128419" y="3336668"/>
              <a:ext cx="387916" cy="359229"/>
            </a:xfrm>
            <a:prstGeom prst="pi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1E8DAD3-1A05-4345-9720-06AD306B74FE}"/>
                </a:ext>
              </a:extLst>
            </p:cNvPr>
            <p:cNvSpPr/>
            <p:nvPr/>
          </p:nvSpPr>
          <p:spPr>
            <a:xfrm>
              <a:off x="6145694" y="3356303"/>
              <a:ext cx="387916" cy="31995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1" name="Oval 50">
            <a:extLst>
              <a:ext uri="{FF2B5EF4-FFF2-40B4-BE49-F238E27FC236}">
                <a16:creationId xmlns:a16="http://schemas.microsoft.com/office/drawing/2014/main" id="{C4209909-1EF6-4A3B-9755-16361BE1E5D9}"/>
              </a:ext>
            </a:extLst>
          </p:cNvPr>
          <p:cNvSpPr/>
          <p:nvPr/>
        </p:nvSpPr>
        <p:spPr>
          <a:xfrm>
            <a:off x="9036185" y="3488944"/>
            <a:ext cx="387916" cy="319958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A7AA67C-DCF3-4501-B8C6-4851997884C1}"/>
              </a:ext>
            </a:extLst>
          </p:cNvPr>
          <p:cNvGrpSpPr/>
          <p:nvPr/>
        </p:nvGrpSpPr>
        <p:grpSpPr>
          <a:xfrm>
            <a:off x="6111144" y="2747069"/>
            <a:ext cx="405191" cy="359229"/>
            <a:chOff x="6128419" y="3336668"/>
            <a:chExt cx="405191" cy="359229"/>
          </a:xfrm>
        </p:grpSpPr>
        <p:sp>
          <p:nvSpPr>
            <p:cNvPr id="53" name="Partial Circle 52">
              <a:extLst>
                <a:ext uri="{FF2B5EF4-FFF2-40B4-BE49-F238E27FC236}">
                  <a16:creationId xmlns:a16="http://schemas.microsoft.com/office/drawing/2014/main" id="{FA5005B3-05DF-450F-9049-1C04A956757A}"/>
                </a:ext>
              </a:extLst>
            </p:cNvPr>
            <p:cNvSpPr/>
            <p:nvPr/>
          </p:nvSpPr>
          <p:spPr>
            <a:xfrm>
              <a:off x="6128419" y="3336668"/>
              <a:ext cx="387916" cy="359229"/>
            </a:xfrm>
            <a:prstGeom prst="pi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21C3F114-5E0B-4F7F-B0D1-52D0F3FDF2E9}"/>
                </a:ext>
              </a:extLst>
            </p:cNvPr>
            <p:cNvSpPr/>
            <p:nvPr/>
          </p:nvSpPr>
          <p:spPr>
            <a:xfrm>
              <a:off x="6145694" y="3356303"/>
              <a:ext cx="387916" cy="319958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20487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87627-AA50-41D2-B2AB-8ACDCB733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AC22FDC-315E-4402-A11D-DEC74F2AAA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0442910"/>
              </p:ext>
            </p:extLst>
          </p:nvPr>
        </p:nvGraphicFramePr>
        <p:xfrm>
          <a:off x="838200" y="1825624"/>
          <a:ext cx="10722431" cy="433257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13114">
                  <a:extLst>
                    <a:ext uri="{9D8B030D-6E8A-4147-A177-3AD203B41FA5}">
                      <a16:colId xmlns:a16="http://schemas.microsoft.com/office/drawing/2014/main" val="2850554452"/>
                    </a:ext>
                  </a:extLst>
                </a:gridCol>
                <a:gridCol w="2429391">
                  <a:extLst>
                    <a:ext uri="{9D8B030D-6E8A-4147-A177-3AD203B41FA5}">
                      <a16:colId xmlns:a16="http://schemas.microsoft.com/office/drawing/2014/main" val="1454568396"/>
                    </a:ext>
                  </a:extLst>
                </a:gridCol>
                <a:gridCol w="2217254">
                  <a:extLst>
                    <a:ext uri="{9D8B030D-6E8A-4147-A177-3AD203B41FA5}">
                      <a16:colId xmlns:a16="http://schemas.microsoft.com/office/drawing/2014/main" val="3694148647"/>
                    </a:ext>
                  </a:extLst>
                </a:gridCol>
                <a:gridCol w="2015753">
                  <a:extLst>
                    <a:ext uri="{9D8B030D-6E8A-4147-A177-3AD203B41FA5}">
                      <a16:colId xmlns:a16="http://schemas.microsoft.com/office/drawing/2014/main" val="1841327804"/>
                    </a:ext>
                  </a:extLst>
                </a:gridCol>
                <a:gridCol w="2546919">
                  <a:extLst>
                    <a:ext uri="{9D8B030D-6E8A-4147-A177-3AD203B41FA5}">
                      <a16:colId xmlns:a16="http://schemas.microsoft.com/office/drawing/2014/main" val="2162551811"/>
                    </a:ext>
                  </a:extLst>
                </a:gridCol>
              </a:tblGrid>
              <a:tr h="645278">
                <a:tc>
                  <a:txBody>
                    <a:bodyPr/>
                    <a:lstStyle/>
                    <a:p>
                      <a:r>
                        <a:rPr lang="en-US" dirty="0"/>
                        <a:t>Stakeholders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Concerns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Immediate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Medium-term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Long-term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7806171"/>
                  </a:ext>
                </a:extLst>
              </a:tr>
              <a:tr h="1198373">
                <a:tc>
                  <a:txBody>
                    <a:bodyPr/>
                    <a:lstStyle/>
                    <a:p>
                      <a:r>
                        <a:rPr lang="en-US" dirty="0"/>
                        <a:t>Colleagues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Emotional and physical well-being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Livelihood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75162"/>
                  </a:ext>
                </a:extLst>
              </a:tr>
              <a:tr h="9218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Customers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Serviceability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Supply chain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Pricing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9960495"/>
                  </a:ext>
                </a:extLst>
              </a:tr>
              <a:tr h="9218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Company shareholder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Earnings call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Earnings forecast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Dividends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4314662"/>
                  </a:ext>
                </a:extLst>
              </a:tr>
              <a:tr h="645278">
                <a:tc>
                  <a:txBody>
                    <a:bodyPr/>
                    <a:lstStyle/>
                    <a:p>
                      <a:r>
                        <a:rPr lang="en-US" dirty="0"/>
                        <a:t>Community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Emergency supplies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Economic well-being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615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8264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8FFA4F3-08A4-432D-B8C6-8EBB306DB9B0}"/>
              </a:ext>
            </a:extLst>
          </p:cNvPr>
          <p:cNvSpPr/>
          <p:nvPr/>
        </p:nvSpPr>
        <p:spPr>
          <a:xfrm>
            <a:off x="758051" y="2364702"/>
            <a:ext cx="2265391" cy="279857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WEBINARS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93FEC0-8C87-4A00-B3AB-D3B2C9D10C87}"/>
              </a:ext>
            </a:extLst>
          </p:cNvPr>
          <p:cNvSpPr/>
          <p:nvPr/>
        </p:nvSpPr>
        <p:spPr>
          <a:xfrm>
            <a:off x="6413781" y="2364701"/>
            <a:ext cx="2265391" cy="279857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PODCASTS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2ADD99-1E41-4F5A-8DA6-5C3A5FC2BA87}"/>
              </a:ext>
            </a:extLst>
          </p:cNvPr>
          <p:cNvSpPr/>
          <p:nvPr/>
        </p:nvSpPr>
        <p:spPr>
          <a:xfrm>
            <a:off x="3649992" y="2364701"/>
            <a:ext cx="2265391" cy="279857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BLOGS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55EA76-3681-4CDA-92DB-9AA434236747}"/>
              </a:ext>
            </a:extLst>
          </p:cNvPr>
          <p:cNvSpPr/>
          <p:nvPr/>
        </p:nvSpPr>
        <p:spPr>
          <a:xfrm>
            <a:off x="9253857" y="2364701"/>
            <a:ext cx="2265391" cy="279857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eBOOKS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D858B5-FAE8-412C-A9A8-9BDD515E9B4F}"/>
              </a:ext>
            </a:extLst>
          </p:cNvPr>
          <p:cNvSpPr txBox="1"/>
          <p:nvPr/>
        </p:nvSpPr>
        <p:spPr>
          <a:xfrm>
            <a:off x="6717877" y="5239800"/>
            <a:ext cx="1657198" cy="31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Exponential Talent</a:t>
            </a:r>
          </a:p>
        </p:txBody>
      </p:sp>
      <p:pic>
        <p:nvPicPr>
          <p:cNvPr id="1026" name="Picture 2" descr="Picture">
            <a:hlinkClick r:id="rId2"/>
            <a:extLst>
              <a:ext uri="{FF2B5EF4-FFF2-40B4-BE49-F238E27FC236}">
                <a16:creationId xmlns:a16="http://schemas.microsoft.com/office/drawing/2014/main" id="{619C2914-2972-4B6B-A412-5FE74A783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851" y="5628997"/>
            <a:ext cx="85725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Human Capital Growth Webinar">
            <a:extLst>
              <a:ext uri="{FF2B5EF4-FFF2-40B4-BE49-F238E27FC236}">
                <a16:creationId xmlns:a16="http://schemas.microsoft.com/office/drawing/2014/main" id="{6A0429D7-BFA0-443C-94DF-85EE764CCC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30" y="2465129"/>
            <a:ext cx="1806232" cy="1806232"/>
          </a:xfrm>
          <a:prstGeom prst="rect">
            <a:avLst/>
          </a:prstGeom>
        </p:spPr>
      </p:pic>
      <p:pic>
        <p:nvPicPr>
          <p:cNvPr id="12" name="Picture 11" descr="Human Capital Growth Blog">
            <a:extLst>
              <a:ext uri="{FF2B5EF4-FFF2-40B4-BE49-F238E27FC236}">
                <a16:creationId xmlns:a16="http://schemas.microsoft.com/office/drawing/2014/main" id="{10BC269F-F5D7-48AC-BFAF-762411B704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468" y="2465027"/>
            <a:ext cx="1806437" cy="1806437"/>
          </a:xfrm>
          <a:prstGeom prst="rect">
            <a:avLst/>
          </a:prstGeom>
        </p:spPr>
      </p:pic>
      <p:pic>
        <p:nvPicPr>
          <p:cNvPr id="14" name="Picture 13" descr="Shreya Sarkar-Barney Podcast iTunes">
            <a:extLst>
              <a:ext uri="{FF2B5EF4-FFF2-40B4-BE49-F238E27FC236}">
                <a16:creationId xmlns:a16="http://schemas.microsoft.com/office/drawing/2014/main" id="{E20C9594-E551-4F33-8422-0B1863FDBE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257" y="2482091"/>
            <a:ext cx="1806437" cy="1806437"/>
          </a:xfrm>
          <a:prstGeom prst="rect">
            <a:avLst/>
          </a:prstGeom>
        </p:spPr>
      </p:pic>
      <p:pic>
        <p:nvPicPr>
          <p:cNvPr id="16" name="Picture 15" descr="Human Capital Growth eBook">
            <a:extLst>
              <a:ext uri="{FF2B5EF4-FFF2-40B4-BE49-F238E27FC236}">
                <a16:creationId xmlns:a16="http://schemas.microsoft.com/office/drawing/2014/main" id="{30672472-EFC5-4216-A9A3-C38F34348C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333" y="2482091"/>
            <a:ext cx="1806437" cy="18064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66DC-E437-45AF-A3D2-E0D121604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482" y="60774"/>
            <a:ext cx="11153417" cy="1325563"/>
          </a:xfrm>
        </p:spPr>
        <p:txBody>
          <a:bodyPr>
            <a:noAutofit/>
          </a:bodyPr>
          <a:lstStyle/>
          <a:p>
            <a:r>
              <a:rPr lang="en-US" b="0" dirty="0">
                <a:cs typeface="Arial" panose="020B0604020202020204" pitchFamily="34" charset="0"/>
              </a:rPr>
              <a:t>Our Thought Leadership</a:t>
            </a:r>
          </a:p>
        </p:txBody>
      </p:sp>
    </p:spTree>
    <p:extLst>
      <p:ext uri="{BB962C8B-B14F-4D97-AF65-F5344CB8AC3E}">
        <p14:creationId xmlns:p14="http://schemas.microsoft.com/office/powerpoint/2010/main" val="2137065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934" y="39982"/>
            <a:ext cx="10757915" cy="1325563"/>
          </a:xfrm>
        </p:spPr>
        <p:txBody>
          <a:bodyPr>
            <a:normAutofit/>
          </a:bodyPr>
          <a:lstStyle/>
          <a:p>
            <a:r>
              <a:rPr lang="en-US" sz="3600" dirty="0">
                <a:cs typeface="Arial" panose="020B0604020202020204" pitchFamily="34" charset="0"/>
              </a:rPr>
              <a:t>You May Also be interested in These Resources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E93121-C843-43D5-8505-1EF947779E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8FDABC-FAEA-4B83-81BB-B8B372E66AFD}"/>
              </a:ext>
            </a:extLst>
          </p:cNvPr>
          <p:cNvSpPr txBox="1"/>
          <p:nvPr/>
        </p:nvSpPr>
        <p:spPr>
          <a:xfrm>
            <a:off x="1701800" y="5270500"/>
            <a:ext cx="131227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Webinar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797B430-63E5-4D92-8638-4AABFFF304C0}"/>
              </a:ext>
            </a:extLst>
          </p:cNvPr>
          <p:cNvSpPr txBox="1"/>
          <p:nvPr/>
        </p:nvSpPr>
        <p:spPr>
          <a:xfrm>
            <a:off x="4846718" y="5281153"/>
            <a:ext cx="131227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Podcast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AD0AF4-FA57-4C42-814A-001EDC9D559C}"/>
              </a:ext>
            </a:extLst>
          </p:cNvPr>
          <p:cNvSpPr txBox="1"/>
          <p:nvPr/>
        </p:nvSpPr>
        <p:spPr>
          <a:xfrm>
            <a:off x="8500257" y="5241006"/>
            <a:ext cx="131227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Blog</a:t>
            </a:r>
          </a:p>
        </p:txBody>
      </p:sp>
      <p:pic>
        <p:nvPicPr>
          <p:cNvPr id="1026" name="Picture 2" descr="Dr. James MacDonald - Leading Transformation in a Stressed Sector">
            <a:extLst>
              <a:ext uri="{FF2B5EF4-FFF2-40B4-BE49-F238E27FC236}">
                <a16:creationId xmlns:a16="http://schemas.microsoft.com/office/drawing/2014/main" id="{B9F6D81C-CF5D-497B-9975-742FEB9F7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406" y="2647535"/>
            <a:ext cx="2853014" cy="247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Picture">
            <a:extLst>
              <a:ext uri="{FF2B5EF4-FFF2-40B4-BE49-F238E27FC236}">
                <a16:creationId xmlns:a16="http://schemas.microsoft.com/office/drawing/2014/main" id="{618125D0-C56F-4F27-89C5-6B24BB228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654" y="2647535"/>
            <a:ext cx="3705483" cy="247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F3FCB08-A576-4F80-8A5E-2F521A301148}"/>
              </a:ext>
            </a:extLst>
          </p:cNvPr>
          <p:cNvSpPr/>
          <p:nvPr/>
        </p:nvSpPr>
        <p:spPr>
          <a:xfrm>
            <a:off x="7464490" y="4740256"/>
            <a:ext cx="946093" cy="215444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none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Corey Grantham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5EE977-69DA-473F-995E-D6673B998A66}"/>
              </a:ext>
            </a:extLst>
          </p:cNvPr>
          <p:cNvSpPr/>
          <p:nvPr/>
        </p:nvSpPr>
        <p:spPr>
          <a:xfrm>
            <a:off x="7464490" y="4448995"/>
            <a:ext cx="3340359" cy="230832"/>
          </a:xfrm>
          <a:prstGeom prst="rect">
            <a:avLst/>
          </a:prstGeom>
          <a:solidFill>
            <a:schemeClr val="bg1">
              <a:alpha val="82000"/>
            </a:schemeClr>
          </a:solidFill>
        </p:spPr>
        <p:txBody>
          <a:bodyPr wrap="square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The Unlikely Leader Behavior That Drives Team Performance</a:t>
            </a:r>
          </a:p>
        </p:txBody>
      </p:sp>
      <p:pic>
        <p:nvPicPr>
          <p:cNvPr id="9" name="Picture 8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DC11F8CE-6B12-4934-BE98-DFE4ABFC4B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34" y="2616944"/>
            <a:ext cx="3154633" cy="223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32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BBB9CCE-3A18-44B2-B6A0-268D5029AB2A}"/>
              </a:ext>
            </a:extLst>
          </p:cNvPr>
          <p:cNvGrpSpPr/>
          <p:nvPr/>
        </p:nvGrpSpPr>
        <p:grpSpPr>
          <a:xfrm>
            <a:off x="5133458" y="4467646"/>
            <a:ext cx="3832473" cy="1105052"/>
            <a:chOff x="5082926" y="4776973"/>
            <a:chExt cx="3832473" cy="1105052"/>
          </a:xfrm>
        </p:grpSpPr>
        <p:sp>
          <p:nvSpPr>
            <p:cNvPr id="4" name="Text Box 26">
              <a:extLst>
                <a:ext uri="{FF2B5EF4-FFF2-40B4-BE49-F238E27FC236}">
                  <a16:creationId xmlns:a16="http://schemas.microsoft.com/office/drawing/2014/main" id="{29BDC35B-0041-4F8A-AB7B-82044E8E26A4}"/>
                </a:ext>
              </a:extLst>
            </p:cNvPr>
            <p:cNvSpPr txBox="1"/>
            <p:nvPr/>
          </p:nvSpPr>
          <p:spPr>
            <a:xfrm>
              <a:off x="5339619" y="5228371"/>
              <a:ext cx="3575780" cy="549924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51435" tIns="25718" rIns="51435" bIns="25718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defTabSz="685783" fontAlgn="base">
                <a:lnSpc>
                  <a:spcPct val="150000"/>
                </a:lnSpc>
                <a:spcBef>
                  <a:spcPct val="0"/>
                </a:spcBef>
                <a:spcAft>
                  <a:spcPts val="563"/>
                </a:spcAft>
              </a:pPr>
              <a:r>
                <a:rPr lang="en-US" sz="1200" dirty="0">
                  <a:solidFill>
                    <a:prstClr val="black"/>
                  </a:solidFill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www.linkedin.com/company/human-capital-growth</a:t>
              </a:r>
            </a:p>
            <a:p>
              <a:pPr defTabSz="685783" fontAlgn="base">
                <a:lnSpc>
                  <a:spcPct val="150000"/>
                </a:lnSpc>
                <a:spcBef>
                  <a:spcPct val="0"/>
                </a:spcBef>
                <a:spcAft>
                  <a:spcPts val="563"/>
                </a:spcAft>
              </a:pPr>
              <a:r>
                <a:rPr lang="en-US" sz="1200" dirty="0">
                  <a:solidFill>
                    <a:prstClr val="black"/>
                  </a:solidFill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@</a:t>
              </a:r>
              <a:r>
                <a:rPr lang="en-US" sz="1200" dirty="0" err="1">
                  <a:solidFill>
                    <a:prstClr val="black"/>
                  </a:solidFill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hcgtm</a:t>
              </a:r>
              <a:endParaRPr lang="en-US" sz="1200" dirty="0">
                <a:solidFill>
                  <a:prstClr val="black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defTabSz="685783" fontAlgn="base">
                <a:lnSpc>
                  <a:spcPct val="150000"/>
                </a:lnSpc>
                <a:spcBef>
                  <a:spcPct val="0"/>
                </a:spcBef>
                <a:spcAft>
                  <a:spcPts val="563"/>
                </a:spcAft>
              </a:pPr>
              <a:r>
                <a:rPr lang="en-US" sz="1000" dirty="0">
                  <a:solidFill>
                    <a:prstClr val="black"/>
                  </a:solidFill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  <a:p>
              <a:pPr defTabSz="685783" fontAlgn="base">
                <a:lnSpc>
                  <a:spcPct val="150000"/>
                </a:lnSpc>
                <a:spcBef>
                  <a:spcPct val="0"/>
                </a:spcBef>
                <a:spcAft>
                  <a:spcPts val="563"/>
                </a:spcAft>
              </a:pPr>
              <a:r>
                <a:rPr lang="en-US" sz="1000" dirty="0">
                  <a:solidFill>
                    <a:prstClr val="black"/>
                  </a:solidFill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  <a:p>
              <a:pPr defTabSz="685783" fontAlgn="base">
                <a:lnSpc>
                  <a:spcPct val="150000"/>
                </a:lnSpc>
                <a:spcBef>
                  <a:spcPct val="0"/>
                </a:spcBef>
                <a:spcAft>
                  <a:spcPts val="563"/>
                </a:spcAft>
              </a:pPr>
              <a:r>
                <a:rPr lang="en-US" sz="1000" dirty="0">
                  <a:solidFill>
                    <a:prstClr val="black"/>
                  </a:solidFill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  <a:p>
              <a:pPr defTabSz="685783" fontAlgn="base">
                <a:lnSpc>
                  <a:spcPct val="150000"/>
                </a:lnSpc>
                <a:spcBef>
                  <a:spcPct val="0"/>
                </a:spcBef>
                <a:spcAft>
                  <a:spcPts val="563"/>
                </a:spcAft>
              </a:pPr>
              <a:r>
                <a:rPr lang="en-US" sz="1000" dirty="0">
                  <a:solidFill>
                    <a:prstClr val="black"/>
                  </a:solidFill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  <a:p>
              <a:pPr defTabSz="685783" fontAlgn="base">
                <a:lnSpc>
                  <a:spcPct val="150000"/>
                </a:lnSpc>
                <a:spcBef>
                  <a:spcPct val="0"/>
                </a:spcBef>
                <a:spcAft>
                  <a:spcPts val="563"/>
                </a:spcAft>
              </a:pPr>
              <a:r>
                <a:rPr lang="en-US" sz="1000" dirty="0">
                  <a:solidFill>
                    <a:prstClr val="black"/>
                  </a:solidFill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  <a:p>
              <a:pPr defTabSz="685783" fontAlgn="base">
                <a:lnSpc>
                  <a:spcPct val="150000"/>
                </a:lnSpc>
                <a:spcBef>
                  <a:spcPct val="0"/>
                </a:spcBef>
                <a:spcAft>
                  <a:spcPts val="563"/>
                </a:spcAft>
              </a:pPr>
              <a:r>
                <a:rPr lang="en-US" sz="1000" dirty="0">
                  <a:solidFill>
                    <a:prstClr val="black"/>
                  </a:solidFill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  <a:p>
              <a:pPr defTabSz="685783" fontAlgn="base">
                <a:lnSpc>
                  <a:spcPct val="150000"/>
                </a:lnSpc>
                <a:spcBef>
                  <a:spcPct val="0"/>
                </a:spcBef>
                <a:spcAft>
                  <a:spcPts val="563"/>
                </a:spcAft>
              </a:pPr>
              <a:r>
                <a:rPr lang="en-US" sz="1000" dirty="0">
                  <a:solidFill>
                    <a:prstClr val="black"/>
                  </a:solidFill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pic>
          <p:nvPicPr>
            <p:cNvPr id="5" name="Picture 4" descr="C:\Users\sarka\Dropbox (HCG)\Website images\icons\1486440392_linkedin.png">
              <a:hlinkClick r:id="rId3"/>
              <a:extLst>
                <a:ext uri="{FF2B5EF4-FFF2-40B4-BE49-F238E27FC236}">
                  <a16:creationId xmlns:a16="http://schemas.microsoft.com/office/drawing/2014/main" id="{46884A53-A8DF-470A-A519-CF5219D3CA23}"/>
                </a:ext>
              </a:extLst>
            </p:cNvPr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7629" y="5314805"/>
              <a:ext cx="205740" cy="205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Picture 5" descr="C:\Users\sarka\Dropbox (HCG)\Website images\icons\1486440209_twitter.png">
              <a:hlinkClick r:id="rId5"/>
              <a:extLst>
                <a:ext uri="{FF2B5EF4-FFF2-40B4-BE49-F238E27FC236}">
                  <a16:creationId xmlns:a16="http://schemas.microsoft.com/office/drawing/2014/main" id="{D3AD450E-F97F-4A44-86E9-E5A1A1C9B7FB}"/>
                </a:ext>
              </a:extLst>
            </p:cNvPr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591" y="5676285"/>
              <a:ext cx="205740" cy="2057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560F77A-3121-4558-AD6F-220109DC0E86}"/>
                </a:ext>
              </a:extLst>
            </p:cNvPr>
            <p:cNvSpPr/>
            <p:nvPr/>
          </p:nvSpPr>
          <p:spPr>
            <a:xfrm>
              <a:off x="5082926" y="4776973"/>
              <a:ext cx="1024832" cy="3820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685783" fontAlgn="base">
                <a:lnSpc>
                  <a:spcPct val="150000"/>
                </a:lnSpc>
                <a:spcBef>
                  <a:spcPct val="0"/>
                </a:spcBef>
                <a:spcAft>
                  <a:spcPts val="563"/>
                </a:spcAft>
              </a:pPr>
              <a:r>
                <a:rPr lang="en-US" sz="1400" b="1" dirty="0">
                  <a:solidFill>
                    <a:prstClr val="black"/>
                  </a:solidFill>
                  <a:latin typeface="Calibri Light" panose="020F03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FOLLOW US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DCCFD50-8E48-4EC9-B32E-943EFDFD78AC}"/>
              </a:ext>
            </a:extLst>
          </p:cNvPr>
          <p:cNvGrpSpPr/>
          <p:nvPr/>
        </p:nvGrpSpPr>
        <p:grpSpPr>
          <a:xfrm>
            <a:off x="617042" y="3429000"/>
            <a:ext cx="4162425" cy="2155311"/>
            <a:chOff x="617042" y="3429000"/>
            <a:chExt cx="4162425" cy="2155311"/>
          </a:xfrm>
          <a:solidFill>
            <a:srgbClr val="C00000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BD93AEE-0FF6-4394-A8EB-248FA0740598}"/>
                </a:ext>
              </a:extLst>
            </p:cNvPr>
            <p:cNvSpPr/>
            <p:nvPr/>
          </p:nvSpPr>
          <p:spPr>
            <a:xfrm>
              <a:off x="617042" y="3429000"/>
              <a:ext cx="4162425" cy="21553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pic>
          <p:nvPicPr>
            <p:cNvPr id="9" name="Picture 8" descr="C:\Users\sarka\Dropbox (HCG)\Website images\icons\1486440261_mail_email_envelope_send_message.png">
              <a:hlinkClick r:id="rId7"/>
              <a:extLst>
                <a:ext uri="{FF2B5EF4-FFF2-40B4-BE49-F238E27FC236}">
                  <a16:creationId xmlns:a16="http://schemas.microsoft.com/office/drawing/2014/main" id="{034DC565-362A-40A0-A836-05935EA4D9B3}"/>
                </a:ext>
              </a:extLst>
            </p:cNvPr>
            <p:cNvPicPr/>
            <p:nvPr/>
          </p:nvPicPr>
          <p:blipFill>
            <a:blip r:embed="rId8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861" y="5182597"/>
              <a:ext cx="325472" cy="337033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3028444-17CB-45B4-9103-36C82A9AD6D1}"/>
                </a:ext>
              </a:extLst>
            </p:cNvPr>
            <p:cNvSpPr/>
            <p:nvPr/>
          </p:nvSpPr>
          <p:spPr>
            <a:xfrm>
              <a:off x="1085334" y="5119269"/>
              <a:ext cx="2401042" cy="340734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defTabSz="685783" fontAlgn="base">
                <a:lnSpc>
                  <a:spcPct val="150000"/>
                </a:lnSpc>
                <a:spcBef>
                  <a:spcPct val="0"/>
                </a:spcBef>
                <a:spcAft>
                  <a:spcPts val="563"/>
                </a:spcAft>
              </a:pPr>
              <a:r>
                <a:rPr lang="en-US" sz="1200" u="sng" dirty="0">
                  <a:solidFill>
                    <a:schemeClr val="bg1"/>
                  </a:solidFill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insights@humancapitalgrowth.com</a:t>
              </a:r>
              <a:endParaRPr lang="en-US" sz="1200" u="sng" dirty="0">
                <a:solidFill>
                  <a:schemeClr val="bg1"/>
                </a:solidFill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0ADE2E5-EF91-40F9-8395-4C1077617F14}"/>
                </a:ext>
              </a:extLst>
            </p:cNvPr>
            <p:cNvSpPr/>
            <p:nvPr/>
          </p:nvSpPr>
          <p:spPr>
            <a:xfrm>
              <a:off x="719733" y="4008622"/>
              <a:ext cx="3945433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 defTabSz="68578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SIGN-UP 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62C68D9-C75C-464F-9C98-CD540FB1E6A1}"/>
                </a:ext>
              </a:extLst>
            </p:cNvPr>
            <p:cNvSpPr/>
            <p:nvPr/>
          </p:nvSpPr>
          <p:spPr>
            <a:xfrm>
              <a:off x="719733" y="4396468"/>
              <a:ext cx="3945433" cy="50783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defTabSz="68578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100" dirty="0">
                  <a:solidFill>
                    <a:schemeClr val="bg1"/>
                  </a:solidFill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Evidence-based insights on trending topics in talent management</a:t>
              </a:r>
            </a:p>
            <a:p>
              <a:pPr defTabSz="68578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chemeClr val="bg1"/>
                  </a:solidFill>
                  <a:latin typeface="Calibri" panose="020F0502020204030204"/>
                  <a:ea typeface="Calibri" panose="020F0502020204030204" pitchFamily="34" charset="0"/>
                  <a:cs typeface="Times New Roman" panose="02020603050405020304" pitchFamily="18" charset="0"/>
                </a:rPr>
                <a:t>WEBINARS, PODCASTS, BLOGS, EBOOKS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C8671EB-5E2E-41B0-8E4E-9FFA29B06FCB}"/>
                </a:ext>
              </a:extLst>
            </p:cNvPr>
            <p:cNvSpPr/>
            <p:nvPr/>
          </p:nvSpPr>
          <p:spPr>
            <a:xfrm>
              <a:off x="981385" y="3519911"/>
              <a:ext cx="3340017" cy="3693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 defTabSz="68578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dirty="0">
                  <a:solidFill>
                    <a:schemeClr val="bg1"/>
                  </a:solidFill>
                  <a:latin typeface="Arial Black" panose="020B0A040201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HCG Talent Updates 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909309FF-A0AA-4C77-A4D4-BEBA4951C97A}"/>
              </a:ext>
            </a:extLst>
          </p:cNvPr>
          <p:cNvSpPr/>
          <p:nvPr/>
        </p:nvSpPr>
        <p:spPr>
          <a:xfrm>
            <a:off x="506639" y="2036411"/>
            <a:ext cx="76295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latin typeface="Helvetica" pitchFamily="50" charset="0"/>
                <a:cs typeface="Arial" panose="020B0604020202020204" pitchFamily="34" charset="0"/>
              </a:rPr>
              <a:t>Stay Connected</a:t>
            </a:r>
            <a:endParaRPr lang="en-US" sz="4000" dirty="0">
              <a:latin typeface="Helvetica" pitchFamily="50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42D103-CB3E-4B7C-9AF4-324E65273B7B}"/>
              </a:ext>
            </a:extLst>
          </p:cNvPr>
          <p:cNvSpPr txBox="1"/>
          <p:nvPr/>
        </p:nvSpPr>
        <p:spPr>
          <a:xfrm>
            <a:off x="1315616" y="579706"/>
            <a:ext cx="93032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140E5417-25B5-4A4E-8F04-CE59BDADFE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16" y="4826444"/>
            <a:ext cx="1601229" cy="33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48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254</Words>
  <Application>Microsoft Office PowerPoint</Application>
  <PresentationFormat>Widescreen</PresentationFormat>
  <Paragraphs>139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Adobe Heiti Std R</vt:lpstr>
      <vt:lpstr>Arial</vt:lpstr>
      <vt:lpstr>Arial Black</vt:lpstr>
      <vt:lpstr>Calibri</vt:lpstr>
      <vt:lpstr>Calibri Light</vt:lpstr>
      <vt:lpstr>Glegoo</vt:lpstr>
      <vt:lpstr>Helvetica</vt:lpstr>
      <vt:lpstr>Office Theme</vt:lpstr>
      <vt:lpstr>PowerPoint Presentation</vt:lpstr>
      <vt:lpstr>PowerPoint Presentation</vt:lpstr>
      <vt:lpstr>Sources of Fear and Uncertainty</vt:lpstr>
      <vt:lpstr>Dashboard</vt:lpstr>
      <vt:lpstr>Plan</vt:lpstr>
      <vt:lpstr>Our Thought Leadership</vt:lpstr>
      <vt:lpstr>You May Also be interested in These Resources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Shreya Sarkar-Barney</dc:creator>
  <cp:lastModifiedBy>Shreya Sarkar-Barney</cp:lastModifiedBy>
  <cp:revision>7</cp:revision>
  <dcterms:created xsi:type="dcterms:W3CDTF">2020-04-23T21:26:07Z</dcterms:created>
  <dcterms:modified xsi:type="dcterms:W3CDTF">2020-04-24T02:17:05Z</dcterms:modified>
</cp:coreProperties>
</file>