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4"/>
  </p:notesMasterIdLst>
  <p:handoutMasterIdLst>
    <p:handoutMasterId r:id="rId75"/>
  </p:handoutMasterIdLst>
  <p:sldIdLst>
    <p:sldId id="1978" r:id="rId2"/>
    <p:sldId id="995" r:id="rId3"/>
    <p:sldId id="1979" r:id="rId4"/>
    <p:sldId id="295" r:id="rId5"/>
    <p:sldId id="347" r:id="rId6"/>
    <p:sldId id="348" r:id="rId7"/>
    <p:sldId id="1961" r:id="rId8"/>
    <p:sldId id="1913" r:id="rId9"/>
    <p:sldId id="1266" r:id="rId10"/>
    <p:sldId id="1246" r:id="rId11"/>
    <p:sldId id="1483" r:id="rId12"/>
    <p:sldId id="1836" r:id="rId13"/>
    <p:sldId id="1486" r:id="rId14"/>
    <p:sldId id="1487" r:id="rId15"/>
    <p:sldId id="1417" r:id="rId16"/>
    <p:sldId id="1832" r:id="rId17"/>
    <p:sldId id="1833" r:id="rId18"/>
    <p:sldId id="1416" r:id="rId19"/>
    <p:sldId id="1834" r:id="rId20"/>
    <p:sldId id="526" r:id="rId21"/>
    <p:sldId id="1424" r:id="rId22"/>
    <p:sldId id="1414" r:id="rId23"/>
    <p:sldId id="1953" r:id="rId24"/>
    <p:sldId id="1837" r:id="rId25"/>
    <p:sldId id="503" r:id="rId26"/>
    <p:sldId id="1389" r:id="rId27"/>
    <p:sldId id="1948" r:id="rId28"/>
    <p:sldId id="375" r:id="rId29"/>
    <p:sldId id="1971" r:id="rId30"/>
    <p:sldId id="652" r:id="rId31"/>
    <p:sldId id="1387" r:id="rId32"/>
    <p:sldId id="1910" r:id="rId33"/>
    <p:sldId id="1957" r:id="rId34"/>
    <p:sldId id="1935" r:id="rId35"/>
    <p:sldId id="1942" r:id="rId36"/>
    <p:sldId id="1939" r:id="rId37"/>
    <p:sldId id="1901" r:id="rId38"/>
    <p:sldId id="1936" r:id="rId39"/>
    <p:sldId id="1937" r:id="rId40"/>
    <p:sldId id="1946" r:id="rId41"/>
    <p:sldId id="1938" r:id="rId42"/>
    <p:sldId id="1940" r:id="rId43"/>
    <p:sldId id="1947" r:id="rId44"/>
    <p:sldId id="1960" r:id="rId45"/>
    <p:sldId id="1950" r:id="rId46"/>
    <p:sldId id="1954" r:id="rId47"/>
    <p:sldId id="1955" r:id="rId48"/>
    <p:sldId id="1973" r:id="rId49"/>
    <p:sldId id="524" r:id="rId50"/>
    <p:sldId id="1878" r:id="rId51"/>
    <p:sldId id="1974" r:id="rId52"/>
    <p:sldId id="1972" r:id="rId53"/>
    <p:sldId id="1959" r:id="rId54"/>
    <p:sldId id="1464" r:id="rId55"/>
    <p:sldId id="1975" r:id="rId56"/>
    <p:sldId id="1463" r:id="rId57"/>
    <p:sldId id="1427" r:id="rId58"/>
    <p:sldId id="1976" r:id="rId59"/>
    <p:sldId id="1402" r:id="rId60"/>
    <p:sldId id="1401" r:id="rId61"/>
    <p:sldId id="1400" r:id="rId62"/>
    <p:sldId id="519" r:id="rId63"/>
    <p:sldId id="1970" r:id="rId64"/>
    <p:sldId id="279" r:id="rId65"/>
    <p:sldId id="273" r:id="rId66"/>
    <p:sldId id="275" r:id="rId67"/>
    <p:sldId id="1829" r:id="rId68"/>
    <p:sldId id="1962" r:id="rId69"/>
    <p:sldId id="277" r:id="rId70"/>
    <p:sldId id="989" r:id="rId71"/>
    <p:sldId id="342" r:id="rId72"/>
    <p:sldId id="860"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FFC000"/>
    <a:srgbClr val="F2F4F6"/>
    <a:srgbClr val="7F7F7F"/>
    <a:srgbClr val="96A6BE"/>
    <a:srgbClr val="FEDB31"/>
    <a:srgbClr val="3970C0"/>
    <a:srgbClr val="2A2A2A"/>
    <a:srgbClr val="254D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899" autoAdjust="0"/>
    <p:restoredTop sz="88191" autoAdjust="0"/>
  </p:normalViewPr>
  <p:slideViewPr>
    <p:cSldViewPr snapToGrid="0" snapToObjects="1">
      <p:cViewPr varScale="1">
        <p:scale>
          <a:sx n="75" d="100"/>
          <a:sy n="75" d="100"/>
        </p:scale>
        <p:origin x="774" y="78"/>
      </p:cViewPr>
      <p:guideLst/>
    </p:cSldViewPr>
  </p:slideViewPr>
  <p:notesTextViewPr>
    <p:cViewPr>
      <p:scale>
        <a:sx n="1" d="1"/>
        <a:sy n="1" d="1"/>
      </p:scale>
      <p:origin x="0" y="0"/>
    </p:cViewPr>
  </p:notesTextViewPr>
  <p:sorterViewPr>
    <p:cViewPr>
      <p:scale>
        <a:sx n="107" d="100"/>
        <a:sy n="107" d="100"/>
      </p:scale>
      <p:origin x="0" y="0"/>
    </p:cViewPr>
  </p:sorterViewPr>
  <p:notesViewPr>
    <p:cSldViewPr snapToGrid="0" snapToObjects="1">
      <p:cViewPr varScale="1">
        <p:scale>
          <a:sx n="97" d="100"/>
          <a:sy n="97" d="100"/>
        </p:scale>
        <p:origin x="3688"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084206483439578E-2"/>
          <c:y val="0.22257831627077776"/>
          <c:w val="0.91191579351656038"/>
          <c:h val="0.67160723625889251"/>
        </c:manualLayout>
      </c:layout>
      <c:barChart>
        <c:barDir val="col"/>
        <c:grouping val="clustered"/>
        <c:varyColors val="0"/>
        <c:ser>
          <c:idx val="0"/>
          <c:order val="0"/>
          <c:tx>
            <c:strRef>
              <c:f>Sheet1!$C$2</c:f>
              <c:strCache>
                <c:ptCount val="1"/>
                <c:pt idx="0">
                  <c:v>Pre-COVID</c:v>
                </c:pt>
              </c:strCache>
            </c:strRef>
          </c:tx>
          <c:spPr>
            <a:solidFill>
              <a:schemeClr val="accent1"/>
            </a:solidFill>
            <a:ln>
              <a:noFill/>
            </a:ln>
            <a:effectLst/>
          </c:spPr>
          <c:invertIfNegative val="0"/>
          <c:cat>
            <c:strRef>
              <c:f>Sheet1!$B$3:$B$10</c:f>
              <c:strCache>
                <c:ptCount val="8"/>
                <c:pt idx="0">
                  <c:v>5x/week</c:v>
                </c:pt>
                <c:pt idx="1">
                  <c:v>4x/week</c:v>
                </c:pt>
                <c:pt idx="2">
                  <c:v>3x/week</c:v>
                </c:pt>
                <c:pt idx="3">
                  <c:v>2x/week</c:v>
                </c:pt>
                <c:pt idx="4">
                  <c:v>1x/week</c:v>
                </c:pt>
                <c:pt idx="5">
                  <c:v>1-4x/month</c:v>
                </c:pt>
                <c:pt idx="6">
                  <c:v>Part of day</c:v>
                </c:pt>
                <c:pt idx="7">
                  <c:v>None</c:v>
                </c:pt>
              </c:strCache>
            </c:strRef>
          </c:cat>
          <c:val>
            <c:numRef>
              <c:f>Sheet1!$C$3:$C$10</c:f>
              <c:numCache>
                <c:formatCode>General</c:formatCode>
                <c:ptCount val="8"/>
                <c:pt idx="0">
                  <c:v>9</c:v>
                </c:pt>
                <c:pt idx="1">
                  <c:v>2</c:v>
                </c:pt>
                <c:pt idx="2">
                  <c:v>3</c:v>
                </c:pt>
                <c:pt idx="3">
                  <c:v>7</c:v>
                </c:pt>
                <c:pt idx="4">
                  <c:v>10</c:v>
                </c:pt>
                <c:pt idx="5">
                  <c:v>20</c:v>
                </c:pt>
                <c:pt idx="6">
                  <c:v>20</c:v>
                </c:pt>
                <c:pt idx="7">
                  <c:v>29</c:v>
                </c:pt>
              </c:numCache>
            </c:numRef>
          </c:val>
          <c:extLst>
            <c:ext xmlns:c16="http://schemas.microsoft.com/office/drawing/2014/chart" uri="{C3380CC4-5D6E-409C-BE32-E72D297353CC}">
              <c16:uniqueId val="{00000000-D8EA-DF4A-9E07-7F156912EEEF}"/>
            </c:ext>
          </c:extLst>
        </c:ser>
        <c:ser>
          <c:idx val="1"/>
          <c:order val="1"/>
          <c:tx>
            <c:strRef>
              <c:f>Sheet1!$E$2</c:f>
              <c:strCache>
                <c:ptCount val="1"/>
                <c:pt idx="0">
                  <c:v>Post COVID</c:v>
                </c:pt>
              </c:strCache>
            </c:strRef>
          </c:tx>
          <c:spPr>
            <a:solidFill>
              <a:schemeClr val="accent2"/>
            </a:solidFill>
            <a:ln>
              <a:noFill/>
            </a:ln>
            <a:effectLst/>
          </c:spPr>
          <c:invertIfNegative val="0"/>
          <c:cat>
            <c:strRef>
              <c:f>Sheet1!$B$3:$B$10</c:f>
              <c:strCache>
                <c:ptCount val="8"/>
                <c:pt idx="0">
                  <c:v>5x/week</c:v>
                </c:pt>
                <c:pt idx="1">
                  <c:v>4x/week</c:v>
                </c:pt>
                <c:pt idx="2">
                  <c:v>3x/week</c:v>
                </c:pt>
                <c:pt idx="3">
                  <c:v>2x/week</c:v>
                </c:pt>
                <c:pt idx="4">
                  <c:v>1x/week</c:v>
                </c:pt>
                <c:pt idx="5">
                  <c:v>1-4x/month</c:v>
                </c:pt>
                <c:pt idx="6">
                  <c:v>Part of day</c:v>
                </c:pt>
                <c:pt idx="7">
                  <c:v>None</c:v>
                </c:pt>
              </c:strCache>
            </c:strRef>
          </c:cat>
          <c:val>
            <c:numRef>
              <c:f>Sheet1!$E$3:$E$10</c:f>
              <c:numCache>
                <c:formatCode>General</c:formatCode>
                <c:ptCount val="8"/>
                <c:pt idx="0">
                  <c:v>16</c:v>
                </c:pt>
                <c:pt idx="1">
                  <c:v>7</c:v>
                </c:pt>
                <c:pt idx="2">
                  <c:v>17</c:v>
                </c:pt>
                <c:pt idx="3">
                  <c:v>23</c:v>
                </c:pt>
                <c:pt idx="4">
                  <c:v>14</c:v>
                </c:pt>
                <c:pt idx="5">
                  <c:v>11</c:v>
                </c:pt>
                <c:pt idx="6">
                  <c:v>6</c:v>
                </c:pt>
                <c:pt idx="7">
                  <c:v>7</c:v>
                </c:pt>
              </c:numCache>
            </c:numRef>
          </c:val>
          <c:extLst>
            <c:ext xmlns:c16="http://schemas.microsoft.com/office/drawing/2014/chart" uri="{C3380CC4-5D6E-409C-BE32-E72D297353CC}">
              <c16:uniqueId val="{00000001-D8EA-DF4A-9E07-7F156912EEEF}"/>
            </c:ext>
          </c:extLst>
        </c:ser>
        <c:dLbls>
          <c:showLegendKey val="0"/>
          <c:showVal val="0"/>
          <c:showCatName val="0"/>
          <c:showSerName val="0"/>
          <c:showPercent val="0"/>
          <c:showBubbleSize val="0"/>
        </c:dLbls>
        <c:gapWidth val="219"/>
        <c:overlap val="-27"/>
        <c:axId val="103278063"/>
        <c:axId val="103331279"/>
      </c:barChart>
      <c:catAx>
        <c:axId val="103278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3331279"/>
        <c:crosses val="autoZero"/>
        <c:auto val="1"/>
        <c:lblAlgn val="ctr"/>
        <c:lblOffset val="100"/>
        <c:noMultiLvlLbl val="0"/>
      </c:catAx>
      <c:valAx>
        <c:axId val="1033312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278063"/>
        <c:crosses val="autoZero"/>
        <c:crossBetween val="between"/>
      </c:valAx>
      <c:spPr>
        <a:noFill/>
        <a:ln>
          <a:noFill/>
        </a:ln>
        <a:effectLst/>
      </c:spPr>
    </c:plotArea>
    <c:legend>
      <c:legendPos val="b"/>
      <c:layout>
        <c:manualLayout>
          <c:xMode val="edge"/>
          <c:yMode val="edge"/>
          <c:x val="0.31367115775257343"/>
          <c:y val="5.9655624936274042E-2"/>
          <c:w val="0.33767396432054059"/>
          <c:h val="4.451126147506689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86CAF9-FBCF-4200-AD34-7EF3FF1C1074}"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3A749E36-BFA8-4AAC-B04A-F4C905312432}">
      <dgm:prSet/>
      <dgm:spPr/>
      <dgm:t>
        <a:bodyPr/>
        <a:lstStyle/>
        <a:p>
          <a:r>
            <a:rPr lang="en-US"/>
            <a:t>Employee engagement</a:t>
          </a:r>
        </a:p>
      </dgm:t>
    </dgm:pt>
    <dgm:pt modelId="{5DA1555A-34C0-4565-88C7-8447415B004E}" type="parTrans" cxnId="{B91E2B62-DAB6-4786-AAB4-CCEFC851CC9F}">
      <dgm:prSet/>
      <dgm:spPr/>
      <dgm:t>
        <a:bodyPr/>
        <a:lstStyle/>
        <a:p>
          <a:endParaRPr lang="en-US"/>
        </a:p>
      </dgm:t>
    </dgm:pt>
    <dgm:pt modelId="{39E13AAA-7D27-4112-A190-6CC3C9649671}" type="sibTrans" cxnId="{B91E2B62-DAB6-4786-AAB4-CCEFC851CC9F}">
      <dgm:prSet/>
      <dgm:spPr/>
      <dgm:t>
        <a:bodyPr/>
        <a:lstStyle/>
        <a:p>
          <a:endParaRPr lang="en-US"/>
        </a:p>
      </dgm:t>
    </dgm:pt>
    <dgm:pt modelId="{E383D3A1-7CC1-4DA0-9CD2-BCBDE38071CD}">
      <dgm:prSet/>
      <dgm:spPr/>
      <dgm:t>
        <a:bodyPr/>
        <a:lstStyle/>
        <a:p>
          <a:r>
            <a:rPr lang="en-US"/>
            <a:t>Training</a:t>
          </a:r>
        </a:p>
      </dgm:t>
    </dgm:pt>
    <dgm:pt modelId="{20422267-C06D-47FC-812A-675A871E36D1}" type="parTrans" cxnId="{049C7D45-0FFC-4D9F-A8A3-570EE68EEEB9}">
      <dgm:prSet/>
      <dgm:spPr/>
      <dgm:t>
        <a:bodyPr/>
        <a:lstStyle/>
        <a:p>
          <a:endParaRPr lang="en-US"/>
        </a:p>
      </dgm:t>
    </dgm:pt>
    <dgm:pt modelId="{9A711714-F302-4DD2-911F-B5B49FB3CBF9}" type="sibTrans" cxnId="{049C7D45-0FFC-4D9F-A8A3-570EE68EEEB9}">
      <dgm:prSet/>
      <dgm:spPr/>
      <dgm:t>
        <a:bodyPr/>
        <a:lstStyle/>
        <a:p>
          <a:endParaRPr lang="en-US"/>
        </a:p>
      </dgm:t>
    </dgm:pt>
    <dgm:pt modelId="{734F740C-8EDC-431D-8331-787E6DDD6FE8}">
      <dgm:prSet/>
      <dgm:spPr/>
      <dgm:t>
        <a:bodyPr/>
        <a:lstStyle/>
        <a:p>
          <a:r>
            <a:rPr lang="en-US"/>
            <a:t>Health and well-being</a:t>
          </a:r>
        </a:p>
      </dgm:t>
    </dgm:pt>
    <dgm:pt modelId="{C054A366-9DEC-4A68-80EF-8CCB6078ED4A}" type="parTrans" cxnId="{8D68BD8A-F37D-4CD3-8794-0E21017AA56A}">
      <dgm:prSet/>
      <dgm:spPr/>
      <dgm:t>
        <a:bodyPr/>
        <a:lstStyle/>
        <a:p>
          <a:endParaRPr lang="en-US"/>
        </a:p>
      </dgm:t>
    </dgm:pt>
    <dgm:pt modelId="{81A6BBD5-A795-4C15-A607-8D7A7BDC2E3A}" type="sibTrans" cxnId="{8D68BD8A-F37D-4CD3-8794-0E21017AA56A}">
      <dgm:prSet/>
      <dgm:spPr/>
      <dgm:t>
        <a:bodyPr/>
        <a:lstStyle/>
        <a:p>
          <a:endParaRPr lang="en-US"/>
        </a:p>
      </dgm:t>
    </dgm:pt>
    <dgm:pt modelId="{089F4678-380A-473C-9232-75DB8BD58A9E}">
      <dgm:prSet/>
      <dgm:spPr/>
      <dgm:t>
        <a:bodyPr/>
        <a:lstStyle/>
        <a:p>
          <a:r>
            <a:rPr lang="en-US"/>
            <a:t>Technology</a:t>
          </a:r>
        </a:p>
      </dgm:t>
    </dgm:pt>
    <dgm:pt modelId="{F904C874-2A0F-49EB-814E-54D698CBEBB0}" type="parTrans" cxnId="{2F056372-15DA-4FE7-90B8-9878848C0822}">
      <dgm:prSet/>
      <dgm:spPr/>
      <dgm:t>
        <a:bodyPr/>
        <a:lstStyle/>
        <a:p>
          <a:endParaRPr lang="en-US"/>
        </a:p>
      </dgm:t>
    </dgm:pt>
    <dgm:pt modelId="{AE529048-60E6-4079-9607-F06119F2E06C}" type="sibTrans" cxnId="{2F056372-15DA-4FE7-90B8-9878848C0822}">
      <dgm:prSet/>
      <dgm:spPr/>
      <dgm:t>
        <a:bodyPr/>
        <a:lstStyle/>
        <a:p>
          <a:endParaRPr lang="en-US"/>
        </a:p>
      </dgm:t>
    </dgm:pt>
    <dgm:pt modelId="{1F26B5FE-B5D5-4A12-ACCB-B19CCF4A28B0}">
      <dgm:prSet/>
      <dgm:spPr/>
      <dgm:t>
        <a:bodyPr/>
        <a:lstStyle/>
        <a:p>
          <a:r>
            <a:rPr lang="en-US"/>
            <a:t>New processes and practices</a:t>
          </a:r>
        </a:p>
      </dgm:t>
    </dgm:pt>
    <dgm:pt modelId="{AEE4A5FA-9162-49F6-83FB-608B2E1C81FC}" type="parTrans" cxnId="{9CD65433-0801-46B0-AAC9-2BE01F51474F}">
      <dgm:prSet/>
      <dgm:spPr/>
      <dgm:t>
        <a:bodyPr/>
        <a:lstStyle/>
        <a:p>
          <a:endParaRPr lang="en-US"/>
        </a:p>
      </dgm:t>
    </dgm:pt>
    <dgm:pt modelId="{816114BE-9081-4B53-98DE-D6C9D4B51402}" type="sibTrans" cxnId="{9CD65433-0801-46B0-AAC9-2BE01F51474F}">
      <dgm:prSet/>
      <dgm:spPr/>
      <dgm:t>
        <a:bodyPr/>
        <a:lstStyle/>
        <a:p>
          <a:endParaRPr lang="en-US"/>
        </a:p>
      </dgm:t>
    </dgm:pt>
    <dgm:pt modelId="{1B5E4C60-6397-483C-ABE6-4F782FF6A68D}">
      <dgm:prSet/>
      <dgm:spPr/>
      <dgm:t>
        <a:bodyPr/>
        <a:lstStyle/>
        <a:p>
          <a:r>
            <a:rPr lang="en-US"/>
            <a:t>Space design</a:t>
          </a:r>
        </a:p>
      </dgm:t>
    </dgm:pt>
    <dgm:pt modelId="{8DB813D0-6E2E-4B22-A84F-2CC9C2F9E57F}" type="parTrans" cxnId="{37772980-51EA-4230-B33D-7029F97323F4}">
      <dgm:prSet/>
      <dgm:spPr/>
      <dgm:t>
        <a:bodyPr/>
        <a:lstStyle/>
        <a:p>
          <a:endParaRPr lang="en-US"/>
        </a:p>
      </dgm:t>
    </dgm:pt>
    <dgm:pt modelId="{8322D0BE-4C66-47E8-8C21-46DD25B786A2}" type="sibTrans" cxnId="{37772980-51EA-4230-B33D-7029F97323F4}">
      <dgm:prSet/>
      <dgm:spPr/>
      <dgm:t>
        <a:bodyPr/>
        <a:lstStyle/>
        <a:p>
          <a:endParaRPr lang="en-US"/>
        </a:p>
      </dgm:t>
    </dgm:pt>
    <dgm:pt modelId="{AA25E450-3756-4176-8BC5-977D0D0DF8F2}">
      <dgm:prSet/>
      <dgm:spPr/>
      <dgm:t>
        <a:bodyPr/>
        <a:lstStyle/>
        <a:p>
          <a:r>
            <a:rPr lang="en-US"/>
            <a:t>And more</a:t>
          </a:r>
        </a:p>
      </dgm:t>
    </dgm:pt>
    <dgm:pt modelId="{8D48FA62-59CA-45AC-B42E-A2867451C1A8}" type="parTrans" cxnId="{E689868B-4C7A-4DE1-B286-F54676D1C9D6}">
      <dgm:prSet/>
      <dgm:spPr/>
      <dgm:t>
        <a:bodyPr/>
        <a:lstStyle/>
        <a:p>
          <a:endParaRPr lang="en-US"/>
        </a:p>
      </dgm:t>
    </dgm:pt>
    <dgm:pt modelId="{EEF98E6B-5298-402E-80C3-A82A219BEDDF}" type="sibTrans" cxnId="{E689868B-4C7A-4DE1-B286-F54676D1C9D6}">
      <dgm:prSet/>
      <dgm:spPr/>
      <dgm:t>
        <a:bodyPr/>
        <a:lstStyle/>
        <a:p>
          <a:endParaRPr lang="en-US"/>
        </a:p>
      </dgm:t>
    </dgm:pt>
    <dgm:pt modelId="{8D9DB6C7-A874-B647-BDB7-ACE5127407DB}" type="pres">
      <dgm:prSet presAssocID="{0586CAF9-FBCF-4200-AD34-7EF3FF1C1074}" presName="linear" presStyleCnt="0">
        <dgm:presLayoutVars>
          <dgm:dir/>
          <dgm:animLvl val="lvl"/>
          <dgm:resizeHandles val="exact"/>
        </dgm:presLayoutVars>
      </dgm:prSet>
      <dgm:spPr/>
    </dgm:pt>
    <dgm:pt modelId="{F110D02C-3B5F-6A4F-86C3-EA01AFFD0C41}" type="pres">
      <dgm:prSet presAssocID="{3A749E36-BFA8-4AAC-B04A-F4C905312432}" presName="parentLin" presStyleCnt="0"/>
      <dgm:spPr/>
    </dgm:pt>
    <dgm:pt modelId="{5CB7214E-549D-6C44-9300-FAC63246EA44}" type="pres">
      <dgm:prSet presAssocID="{3A749E36-BFA8-4AAC-B04A-F4C905312432}" presName="parentLeftMargin" presStyleLbl="node1" presStyleIdx="0" presStyleCnt="7"/>
      <dgm:spPr/>
    </dgm:pt>
    <dgm:pt modelId="{DAEC9B5C-1916-934F-AFCF-38387B7C29BD}" type="pres">
      <dgm:prSet presAssocID="{3A749E36-BFA8-4AAC-B04A-F4C905312432}" presName="parentText" presStyleLbl="node1" presStyleIdx="0" presStyleCnt="7">
        <dgm:presLayoutVars>
          <dgm:chMax val="0"/>
          <dgm:bulletEnabled val="1"/>
        </dgm:presLayoutVars>
      </dgm:prSet>
      <dgm:spPr/>
    </dgm:pt>
    <dgm:pt modelId="{DE9B4B9E-A541-BF49-AD24-98118CDBBD66}" type="pres">
      <dgm:prSet presAssocID="{3A749E36-BFA8-4AAC-B04A-F4C905312432}" presName="negativeSpace" presStyleCnt="0"/>
      <dgm:spPr/>
    </dgm:pt>
    <dgm:pt modelId="{31AFC3CB-4259-1D49-BA3C-80F38EAF790B}" type="pres">
      <dgm:prSet presAssocID="{3A749E36-BFA8-4AAC-B04A-F4C905312432}" presName="childText" presStyleLbl="conFgAcc1" presStyleIdx="0" presStyleCnt="7">
        <dgm:presLayoutVars>
          <dgm:bulletEnabled val="1"/>
        </dgm:presLayoutVars>
      </dgm:prSet>
      <dgm:spPr/>
    </dgm:pt>
    <dgm:pt modelId="{E881BD69-1040-D04E-8D06-69B4B3827FBF}" type="pres">
      <dgm:prSet presAssocID="{39E13AAA-7D27-4112-A190-6CC3C9649671}" presName="spaceBetweenRectangles" presStyleCnt="0"/>
      <dgm:spPr/>
    </dgm:pt>
    <dgm:pt modelId="{8849EEA8-2A7A-7843-AD3C-A6D402D9E19D}" type="pres">
      <dgm:prSet presAssocID="{E383D3A1-7CC1-4DA0-9CD2-BCBDE38071CD}" presName="parentLin" presStyleCnt="0"/>
      <dgm:spPr/>
    </dgm:pt>
    <dgm:pt modelId="{077F314F-BCFD-484C-A4D5-A8B073CDEC96}" type="pres">
      <dgm:prSet presAssocID="{E383D3A1-7CC1-4DA0-9CD2-BCBDE38071CD}" presName="parentLeftMargin" presStyleLbl="node1" presStyleIdx="0" presStyleCnt="7"/>
      <dgm:spPr/>
    </dgm:pt>
    <dgm:pt modelId="{E1C336AC-C6DF-9546-B996-23CEFBE8F871}" type="pres">
      <dgm:prSet presAssocID="{E383D3A1-7CC1-4DA0-9CD2-BCBDE38071CD}" presName="parentText" presStyleLbl="node1" presStyleIdx="1" presStyleCnt="7">
        <dgm:presLayoutVars>
          <dgm:chMax val="0"/>
          <dgm:bulletEnabled val="1"/>
        </dgm:presLayoutVars>
      </dgm:prSet>
      <dgm:spPr/>
    </dgm:pt>
    <dgm:pt modelId="{5C602BD0-3F86-4743-A81A-D32BAA4DFCF5}" type="pres">
      <dgm:prSet presAssocID="{E383D3A1-7CC1-4DA0-9CD2-BCBDE38071CD}" presName="negativeSpace" presStyleCnt="0"/>
      <dgm:spPr/>
    </dgm:pt>
    <dgm:pt modelId="{9FDC42B4-6C72-0145-A319-25907C3EA7E0}" type="pres">
      <dgm:prSet presAssocID="{E383D3A1-7CC1-4DA0-9CD2-BCBDE38071CD}" presName="childText" presStyleLbl="conFgAcc1" presStyleIdx="1" presStyleCnt="7">
        <dgm:presLayoutVars>
          <dgm:bulletEnabled val="1"/>
        </dgm:presLayoutVars>
      </dgm:prSet>
      <dgm:spPr/>
    </dgm:pt>
    <dgm:pt modelId="{64D9B1A8-3C0A-0747-A73E-45BF88D3ED5E}" type="pres">
      <dgm:prSet presAssocID="{9A711714-F302-4DD2-911F-B5B49FB3CBF9}" presName="spaceBetweenRectangles" presStyleCnt="0"/>
      <dgm:spPr/>
    </dgm:pt>
    <dgm:pt modelId="{AA253FB5-9540-4E43-BFE3-5DB8F59B75B1}" type="pres">
      <dgm:prSet presAssocID="{734F740C-8EDC-431D-8331-787E6DDD6FE8}" presName="parentLin" presStyleCnt="0"/>
      <dgm:spPr/>
    </dgm:pt>
    <dgm:pt modelId="{B52460C7-543E-3043-BCB1-7BE4703177B6}" type="pres">
      <dgm:prSet presAssocID="{734F740C-8EDC-431D-8331-787E6DDD6FE8}" presName="parentLeftMargin" presStyleLbl="node1" presStyleIdx="1" presStyleCnt="7"/>
      <dgm:spPr/>
    </dgm:pt>
    <dgm:pt modelId="{23F6FA3C-98D0-AA44-9241-3A3E2786CEAD}" type="pres">
      <dgm:prSet presAssocID="{734F740C-8EDC-431D-8331-787E6DDD6FE8}" presName="parentText" presStyleLbl="node1" presStyleIdx="2" presStyleCnt="7">
        <dgm:presLayoutVars>
          <dgm:chMax val="0"/>
          <dgm:bulletEnabled val="1"/>
        </dgm:presLayoutVars>
      </dgm:prSet>
      <dgm:spPr/>
    </dgm:pt>
    <dgm:pt modelId="{7CFC028E-8B61-BC4C-A541-064479062274}" type="pres">
      <dgm:prSet presAssocID="{734F740C-8EDC-431D-8331-787E6DDD6FE8}" presName="negativeSpace" presStyleCnt="0"/>
      <dgm:spPr/>
    </dgm:pt>
    <dgm:pt modelId="{FC77C813-F05F-4241-9F55-9651AD6DB2D9}" type="pres">
      <dgm:prSet presAssocID="{734F740C-8EDC-431D-8331-787E6DDD6FE8}" presName="childText" presStyleLbl="conFgAcc1" presStyleIdx="2" presStyleCnt="7">
        <dgm:presLayoutVars>
          <dgm:bulletEnabled val="1"/>
        </dgm:presLayoutVars>
      </dgm:prSet>
      <dgm:spPr/>
    </dgm:pt>
    <dgm:pt modelId="{443FBA42-9724-4C43-8FA2-8DB35EAAF8BD}" type="pres">
      <dgm:prSet presAssocID="{81A6BBD5-A795-4C15-A607-8D7A7BDC2E3A}" presName="spaceBetweenRectangles" presStyleCnt="0"/>
      <dgm:spPr/>
    </dgm:pt>
    <dgm:pt modelId="{B74BD4DB-73E3-8447-9E2C-6A242F718AA9}" type="pres">
      <dgm:prSet presAssocID="{089F4678-380A-473C-9232-75DB8BD58A9E}" presName="parentLin" presStyleCnt="0"/>
      <dgm:spPr/>
    </dgm:pt>
    <dgm:pt modelId="{94C535C9-505A-D54A-983A-0D0D9EE8E630}" type="pres">
      <dgm:prSet presAssocID="{089F4678-380A-473C-9232-75DB8BD58A9E}" presName="parentLeftMargin" presStyleLbl="node1" presStyleIdx="2" presStyleCnt="7"/>
      <dgm:spPr/>
    </dgm:pt>
    <dgm:pt modelId="{A0CF80AC-6E79-6249-ACDE-27A1AD76EC5A}" type="pres">
      <dgm:prSet presAssocID="{089F4678-380A-473C-9232-75DB8BD58A9E}" presName="parentText" presStyleLbl="node1" presStyleIdx="3" presStyleCnt="7">
        <dgm:presLayoutVars>
          <dgm:chMax val="0"/>
          <dgm:bulletEnabled val="1"/>
        </dgm:presLayoutVars>
      </dgm:prSet>
      <dgm:spPr/>
    </dgm:pt>
    <dgm:pt modelId="{04A72D27-9774-6C44-AD67-C509C61F3240}" type="pres">
      <dgm:prSet presAssocID="{089F4678-380A-473C-9232-75DB8BD58A9E}" presName="negativeSpace" presStyleCnt="0"/>
      <dgm:spPr/>
    </dgm:pt>
    <dgm:pt modelId="{C831574A-B5CE-2C41-8C7B-F9226D1AC500}" type="pres">
      <dgm:prSet presAssocID="{089F4678-380A-473C-9232-75DB8BD58A9E}" presName="childText" presStyleLbl="conFgAcc1" presStyleIdx="3" presStyleCnt="7">
        <dgm:presLayoutVars>
          <dgm:bulletEnabled val="1"/>
        </dgm:presLayoutVars>
      </dgm:prSet>
      <dgm:spPr/>
    </dgm:pt>
    <dgm:pt modelId="{40BB0EB7-CFD4-A948-912A-31B88A9AE9B8}" type="pres">
      <dgm:prSet presAssocID="{AE529048-60E6-4079-9607-F06119F2E06C}" presName="spaceBetweenRectangles" presStyleCnt="0"/>
      <dgm:spPr/>
    </dgm:pt>
    <dgm:pt modelId="{7CF8CD67-E3F9-6040-8956-290FC0FC6BD8}" type="pres">
      <dgm:prSet presAssocID="{1F26B5FE-B5D5-4A12-ACCB-B19CCF4A28B0}" presName="parentLin" presStyleCnt="0"/>
      <dgm:spPr/>
    </dgm:pt>
    <dgm:pt modelId="{7AF55843-D823-B840-93F5-894B383E8800}" type="pres">
      <dgm:prSet presAssocID="{1F26B5FE-B5D5-4A12-ACCB-B19CCF4A28B0}" presName="parentLeftMargin" presStyleLbl="node1" presStyleIdx="3" presStyleCnt="7"/>
      <dgm:spPr/>
    </dgm:pt>
    <dgm:pt modelId="{95B636BA-A661-6442-8FC2-C891CD03961E}" type="pres">
      <dgm:prSet presAssocID="{1F26B5FE-B5D5-4A12-ACCB-B19CCF4A28B0}" presName="parentText" presStyleLbl="node1" presStyleIdx="4" presStyleCnt="7">
        <dgm:presLayoutVars>
          <dgm:chMax val="0"/>
          <dgm:bulletEnabled val="1"/>
        </dgm:presLayoutVars>
      </dgm:prSet>
      <dgm:spPr/>
    </dgm:pt>
    <dgm:pt modelId="{6A241181-209B-A340-AC69-1F18C89C0CFF}" type="pres">
      <dgm:prSet presAssocID="{1F26B5FE-B5D5-4A12-ACCB-B19CCF4A28B0}" presName="negativeSpace" presStyleCnt="0"/>
      <dgm:spPr/>
    </dgm:pt>
    <dgm:pt modelId="{BC1D4D3D-DBF4-CB49-8F28-8FF91D21CB70}" type="pres">
      <dgm:prSet presAssocID="{1F26B5FE-B5D5-4A12-ACCB-B19CCF4A28B0}" presName="childText" presStyleLbl="conFgAcc1" presStyleIdx="4" presStyleCnt="7">
        <dgm:presLayoutVars>
          <dgm:bulletEnabled val="1"/>
        </dgm:presLayoutVars>
      </dgm:prSet>
      <dgm:spPr/>
    </dgm:pt>
    <dgm:pt modelId="{928B85F0-0C89-1045-B7C0-9E9131517980}" type="pres">
      <dgm:prSet presAssocID="{816114BE-9081-4B53-98DE-D6C9D4B51402}" presName="spaceBetweenRectangles" presStyleCnt="0"/>
      <dgm:spPr/>
    </dgm:pt>
    <dgm:pt modelId="{C6F4F249-1B7D-3D47-A3F1-C64CE7C8CAA5}" type="pres">
      <dgm:prSet presAssocID="{1B5E4C60-6397-483C-ABE6-4F782FF6A68D}" presName="parentLin" presStyleCnt="0"/>
      <dgm:spPr/>
    </dgm:pt>
    <dgm:pt modelId="{03458E59-6C8B-1A41-B923-6AFA2CA16397}" type="pres">
      <dgm:prSet presAssocID="{1B5E4C60-6397-483C-ABE6-4F782FF6A68D}" presName="parentLeftMargin" presStyleLbl="node1" presStyleIdx="4" presStyleCnt="7"/>
      <dgm:spPr/>
    </dgm:pt>
    <dgm:pt modelId="{09C2516A-AE4D-974C-82D1-1F02E2C75153}" type="pres">
      <dgm:prSet presAssocID="{1B5E4C60-6397-483C-ABE6-4F782FF6A68D}" presName="parentText" presStyleLbl="node1" presStyleIdx="5" presStyleCnt="7">
        <dgm:presLayoutVars>
          <dgm:chMax val="0"/>
          <dgm:bulletEnabled val="1"/>
        </dgm:presLayoutVars>
      </dgm:prSet>
      <dgm:spPr/>
    </dgm:pt>
    <dgm:pt modelId="{9BB48B62-11C9-6245-A2B3-10FB701B198B}" type="pres">
      <dgm:prSet presAssocID="{1B5E4C60-6397-483C-ABE6-4F782FF6A68D}" presName="negativeSpace" presStyleCnt="0"/>
      <dgm:spPr/>
    </dgm:pt>
    <dgm:pt modelId="{75C554FF-EFA9-1449-B66A-A5F1B2E3A8CD}" type="pres">
      <dgm:prSet presAssocID="{1B5E4C60-6397-483C-ABE6-4F782FF6A68D}" presName="childText" presStyleLbl="conFgAcc1" presStyleIdx="5" presStyleCnt="7">
        <dgm:presLayoutVars>
          <dgm:bulletEnabled val="1"/>
        </dgm:presLayoutVars>
      </dgm:prSet>
      <dgm:spPr/>
    </dgm:pt>
    <dgm:pt modelId="{2F2E41DA-2B43-8C43-B29B-65C967644A76}" type="pres">
      <dgm:prSet presAssocID="{8322D0BE-4C66-47E8-8C21-46DD25B786A2}" presName="spaceBetweenRectangles" presStyleCnt="0"/>
      <dgm:spPr/>
    </dgm:pt>
    <dgm:pt modelId="{A0B0B39B-C767-D54E-9F90-DDFBB9A4C1E9}" type="pres">
      <dgm:prSet presAssocID="{AA25E450-3756-4176-8BC5-977D0D0DF8F2}" presName="parentLin" presStyleCnt="0"/>
      <dgm:spPr/>
    </dgm:pt>
    <dgm:pt modelId="{8E0B6E44-2FC8-144E-9C9E-B84B6D85892D}" type="pres">
      <dgm:prSet presAssocID="{AA25E450-3756-4176-8BC5-977D0D0DF8F2}" presName="parentLeftMargin" presStyleLbl="node1" presStyleIdx="5" presStyleCnt="7"/>
      <dgm:spPr/>
    </dgm:pt>
    <dgm:pt modelId="{1C15E5AF-69C2-B14B-8B17-F3DCB17045D1}" type="pres">
      <dgm:prSet presAssocID="{AA25E450-3756-4176-8BC5-977D0D0DF8F2}" presName="parentText" presStyleLbl="node1" presStyleIdx="6" presStyleCnt="7">
        <dgm:presLayoutVars>
          <dgm:chMax val="0"/>
          <dgm:bulletEnabled val="1"/>
        </dgm:presLayoutVars>
      </dgm:prSet>
      <dgm:spPr/>
    </dgm:pt>
    <dgm:pt modelId="{57987170-0294-0D4B-AFAA-E46A41E1EA8E}" type="pres">
      <dgm:prSet presAssocID="{AA25E450-3756-4176-8BC5-977D0D0DF8F2}" presName="negativeSpace" presStyleCnt="0"/>
      <dgm:spPr/>
    </dgm:pt>
    <dgm:pt modelId="{3E2B6EB5-EC5C-6F45-82A8-7A5D9178E8D1}" type="pres">
      <dgm:prSet presAssocID="{AA25E450-3756-4176-8BC5-977D0D0DF8F2}" presName="childText" presStyleLbl="conFgAcc1" presStyleIdx="6" presStyleCnt="7">
        <dgm:presLayoutVars>
          <dgm:bulletEnabled val="1"/>
        </dgm:presLayoutVars>
      </dgm:prSet>
      <dgm:spPr/>
    </dgm:pt>
  </dgm:ptLst>
  <dgm:cxnLst>
    <dgm:cxn modelId="{86463802-4300-5C4D-8E63-7742DB28B4F7}" type="presOf" srcId="{1B5E4C60-6397-483C-ABE6-4F782FF6A68D}" destId="{03458E59-6C8B-1A41-B923-6AFA2CA16397}" srcOrd="0" destOrd="0" presId="urn:microsoft.com/office/officeart/2005/8/layout/list1"/>
    <dgm:cxn modelId="{A5D8E30D-5474-A445-85B6-129524B38DB5}" type="presOf" srcId="{1F26B5FE-B5D5-4A12-ACCB-B19CCF4A28B0}" destId="{7AF55843-D823-B840-93F5-894B383E8800}" srcOrd="0" destOrd="0" presId="urn:microsoft.com/office/officeart/2005/8/layout/list1"/>
    <dgm:cxn modelId="{D46B1E11-BC3F-6E4A-941F-4CAA9069FDBE}" type="presOf" srcId="{089F4678-380A-473C-9232-75DB8BD58A9E}" destId="{A0CF80AC-6E79-6249-ACDE-27A1AD76EC5A}" srcOrd="1" destOrd="0" presId="urn:microsoft.com/office/officeart/2005/8/layout/list1"/>
    <dgm:cxn modelId="{9CD65433-0801-46B0-AAC9-2BE01F51474F}" srcId="{0586CAF9-FBCF-4200-AD34-7EF3FF1C1074}" destId="{1F26B5FE-B5D5-4A12-ACCB-B19CCF4A28B0}" srcOrd="4" destOrd="0" parTransId="{AEE4A5FA-9162-49F6-83FB-608B2E1C81FC}" sibTransId="{816114BE-9081-4B53-98DE-D6C9D4B51402}"/>
    <dgm:cxn modelId="{B91E2B62-DAB6-4786-AAB4-CCEFC851CC9F}" srcId="{0586CAF9-FBCF-4200-AD34-7EF3FF1C1074}" destId="{3A749E36-BFA8-4AAC-B04A-F4C905312432}" srcOrd="0" destOrd="0" parTransId="{5DA1555A-34C0-4565-88C7-8447415B004E}" sibTransId="{39E13AAA-7D27-4112-A190-6CC3C9649671}"/>
    <dgm:cxn modelId="{049C7D45-0FFC-4D9F-A8A3-570EE68EEEB9}" srcId="{0586CAF9-FBCF-4200-AD34-7EF3FF1C1074}" destId="{E383D3A1-7CC1-4DA0-9CD2-BCBDE38071CD}" srcOrd="1" destOrd="0" parTransId="{20422267-C06D-47FC-812A-675A871E36D1}" sibTransId="{9A711714-F302-4DD2-911F-B5B49FB3CBF9}"/>
    <dgm:cxn modelId="{B38F1046-AA29-3E4E-82A9-5402C2F13512}" type="presOf" srcId="{E383D3A1-7CC1-4DA0-9CD2-BCBDE38071CD}" destId="{077F314F-BCFD-484C-A4D5-A8B073CDEC96}" srcOrd="0" destOrd="0" presId="urn:microsoft.com/office/officeart/2005/8/layout/list1"/>
    <dgm:cxn modelId="{6248D266-F354-FD42-B525-40217ED2EA4C}" type="presOf" srcId="{3A749E36-BFA8-4AAC-B04A-F4C905312432}" destId="{5CB7214E-549D-6C44-9300-FAC63246EA44}" srcOrd="0" destOrd="0" presId="urn:microsoft.com/office/officeart/2005/8/layout/list1"/>
    <dgm:cxn modelId="{1B296D68-08EE-EA4E-B0FE-66A156B077A7}" type="presOf" srcId="{734F740C-8EDC-431D-8331-787E6DDD6FE8}" destId="{B52460C7-543E-3043-BCB1-7BE4703177B6}" srcOrd="0" destOrd="0" presId="urn:microsoft.com/office/officeart/2005/8/layout/list1"/>
    <dgm:cxn modelId="{2F056372-15DA-4FE7-90B8-9878848C0822}" srcId="{0586CAF9-FBCF-4200-AD34-7EF3FF1C1074}" destId="{089F4678-380A-473C-9232-75DB8BD58A9E}" srcOrd="3" destOrd="0" parTransId="{F904C874-2A0F-49EB-814E-54D698CBEBB0}" sibTransId="{AE529048-60E6-4079-9607-F06119F2E06C}"/>
    <dgm:cxn modelId="{37772980-51EA-4230-B33D-7029F97323F4}" srcId="{0586CAF9-FBCF-4200-AD34-7EF3FF1C1074}" destId="{1B5E4C60-6397-483C-ABE6-4F782FF6A68D}" srcOrd="5" destOrd="0" parTransId="{8DB813D0-6E2E-4B22-A84F-2CC9C2F9E57F}" sibTransId="{8322D0BE-4C66-47E8-8C21-46DD25B786A2}"/>
    <dgm:cxn modelId="{8D68BD8A-F37D-4CD3-8794-0E21017AA56A}" srcId="{0586CAF9-FBCF-4200-AD34-7EF3FF1C1074}" destId="{734F740C-8EDC-431D-8331-787E6DDD6FE8}" srcOrd="2" destOrd="0" parTransId="{C054A366-9DEC-4A68-80EF-8CCB6078ED4A}" sibTransId="{81A6BBD5-A795-4C15-A607-8D7A7BDC2E3A}"/>
    <dgm:cxn modelId="{E689868B-4C7A-4DE1-B286-F54676D1C9D6}" srcId="{0586CAF9-FBCF-4200-AD34-7EF3FF1C1074}" destId="{AA25E450-3756-4176-8BC5-977D0D0DF8F2}" srcOrd="6" destOrd="0" parTransId="{8D48FA62-59CA-45AC-B42E-A2867451C1A8}" sibTransId="{EEF98E6B-5298-402E-80C3-A82A219BEDDF}"/>
    <dgm:cxn modelId="{B69BD4A2-13B8-DD49-81DD-D90CF299EAD7}" type="presOf" srcId="{AA25E450-3756-4176-8BC5-977D0D0DF8F2}" destId="{8E0B6E44-2FC8-144E-9C9E-B84B6D85892D}" srcOrd="0" destOrd="0" presId="urn:microsoft.com/office/officeart/2005/8/layout/list1"/>
    <dgm:cxn modelId="{4F6496A4-DBE1-3445-AE61-989A74A10151}" type="presOf" srcId="{0586CAF9-FBCF-4200-AD34-7EF3FF1C1074}" destId="{8D9DB6C7-A874-B647-BDB7-ACE5127407DB}" srcOrd="0" destOrd="0" presId="urn:microsoft.com/office/officeart/2005/8/layout/list1"/>
    <dgm:cxn modelId="{97472CAF-BCD8-B240-BA25-606443DA221E}" type="presOf" srcId="{1B5E4C60-6397-483C-ABE6-4F782FF6A68D}" destId="{09C2516A-AE4D-974C-82D1-1F02E2C75153}" srcOrd="1" destOrd="0" presId="urn:microsoft.com/office/officeart/2005/8/layout/list1"/>
    <dgm:cxn modelId="{E003C2CF-BDFA-384D-B05A-2B58FA14C184}" type="presOf" srcId="{E383D3A1-7CC1-4DA0-9CD2-BCBDE38071CD}" destId="{E1C336AC-C6DF-9546-B996-23CEFBE8F871}" srcOrd="1" destOrd="0" presId="urn:microsoft.com/office/officeart/2005/8/layout/list1"/>
    <dgm:cxn modelId="{A5928CD6-0416-CE41-BF31-C09013D0B907}" type="presOf" srcId="{1F26B5FE-B5D5-4A12-ACCB-B19CCF4A28B0}" destId="{95B636BA-A661-6442-8FC2-C891CD03961E}" srcOrd="1" destOrd="0" presId="urn:microsoft.com/office/officeart/2005/8/layout/list1"/>
    <dgm:cxn modelId="{074B6DDA-FA8E-9C41-9C04-B2CC2666A201}" type="presOf" srcId="{734F740C-8EDC-431D-8331-787E6DDD6FE8}" destId="{23F6FA3C-98D0-AA44-9241-3A3E2786CEAD}" srcOrd="1" destOrd="0" presId="urn:microsoft.com/office/officeart/2005/8/layout/list1"/>
    <dgm:cxn modelId="{BBB11AE8-F439-A149-B9EC-78741D5858FC}" type="presOf" srcId="{3A749E36-BFA8-4AAC-B04A-F4C905312432}" destId="{DAEC9B5C-1916-934F-AFCF-38387B7C29BD}" srcOrd="1" destOrd="0" presId="urn:microsoft.com/office/officeart/2005/8/layout/list1"/>
    <dgm:cxn modelId="{1B7E9EE8-9A2D-1049-9189-41A85DF71B54}" type="presOf" srcId="{089F4678-380A-473C-9232-75DB8BD58A9E}" destId="{94C535C9-505A-D54A-983A-0D0D9EE8E630}" srcOrd="0" destOrd="0" presId="urn:microsoft.com/office/officeart/2005/8/layout/list1"/>
    <dgm:cxn modelId="{311224F1-01B9-5E4B-AC8D-AB7782ACF83E}" type="presOf" srcId="{AA25E450-3756-4176-8BC5-977D0D0DF8F2}" destId="{1C15E5AF-69C2-B14B-8B17-F3DCB17045D1}" srcOrd="1" destOrd="0" presId="urn:microsoft.com/office/officeart/2005/8/layout/list1"/>
    <dgm:cxn modelId="{68649CC7-5F90-F44A-907E-BB45234CAE11}" type="presParOf" srcId="{8D9DB6C7-A874-B647-BDB7-ACE5127407DB}" destId="{F110D02C-3B5F-6A4F-86C3-EA01AFFD0C41}" srcOrd="0" destOrd="0" presId="urn:microsoft.com/office/officeart/2005/8/layout/list1"/>
    <dgm:cxn modelId="{8C00E1BF-6A45-5045-A073-46B8821B1C77}" type="presParOf" srcId="{F110D02C-3B5F-6A4F-86C3-EA01AFFD0C41}" destId="{5CB7214E-549D-6C44-9300-FAC63246EA44}" srcOrd="0" destOrd="0" presId="urn:microsoft.com/office/officeart/2005/8/layout/list1"/>
    <dgm:cxn modelId="{25566690-9808-D549-ABE2-6D6A361DE862}" type="presParOf" srcId="{F110D02C-3B5F-6A4F-86C3-EA01AFFD0C41}" destId="{DAEC9B5C-1916-934F-AFCF-38387B7C29BD}" srcOrd="1" destOrd="0" presId="urn:microsoft.com/office/officeart/2005/8/layout/list1"/>
    <dgm:cxn modelId="{F1D2DCEE-F39B-1448-9205-8F9449BC7761}" type="presParOf" srcId="{8D9DB6C7-A874-B647-BDB7-ACE5127407DB}" destId="{DE9B4B9E-A541-BF49-AD24-98118CDBBD66}" srcOrd="1" destOrd="0" presId="urn:microsoft.com/office/officeart/2005/8/layout/list1"/>
    <dgm:cxn modelId="{E9C611D4-B9A6-C64F-8319-4109AD50F240}" type="presParOf" srcId="{8D9DB6C7-A874-B647-BDB7-ACE5127407DB}" destId="{31AFC3CB-4259-1D49-BA3C-80F38EAF790B}" srcOrd="2" destOrd="0" presId="urn:microsoft.com/office/officeart/2005/8/layout/list1"/>
    <dgm:cxn modelId="{82B49A8D-D489-E94E-A804-3B6379AFF5B0}" type="presParOf" srcId="{8D9DB6C7-A874-B647-BDB7-ACE5127407DB}" destId="{E881BD69-1040-D04E-8D06-69B4B3827FBF}" srcOrd="3" destOrd="0" presId="urn:microsoft.com/office/officeart/2005/8/layout/list1"/>
    <dgm:cxn modelId="{86FCB6AE-4FB5-AD40-A327-C4C1A58DEFFD}" type="presParOf" srcId="{8D9DB6C7-A874-B647-BDB7-ACE5127407DB}" destId="{8849EEA8-2A7A-7843-AD3C-A6D402D9E19D}" srcOrd="4" destOrd="0" presId="urn:microsoft.com/office/officeart/2005/8/layout/list1"/>
    <dgm:cxn modelId="{DB609219-9E41-2540-BB64-9BCBA2B33BB4}" type="presParOf" srcId="{8849EEA8-2A7A-7843-AD3C-A6D402D9E19D}" destId="{077F314F-BCFD-484C-A4D5-A8B073CDEC96}" srcOrd="0" destOrd="0" presId="urn:microsoft.com/office/officeart/2005/8/layout/list1"/>
    <dgm:cxn modelId="{C8AF8C38-C39D-2A44-A9A3-68FCBACAFBE7}" type="presParOf" srcId="{8849EEA8-2A7A-7843-AD3C-A6D402D9E19D}" destId="{E1C336AC-C6DF-9546-B996-23CEFBE8F871}" srcOrd="1" destOrd="0" presId="urn:microsoft.com/office/officeart/2005/8/layout/list1"/>
    <dgm:cxn modelId="{520BE674-3CC7-1F4B-B1FD-219F93539F91}" type="presParOf" srcId="{8D9DB6C7-A874-B647-BDB7-ACE5127407DB}" destId="{5C602BD0-3F86-4743-A81A-D32BAA4DFCF5}" srcOrd="5" destOrd="0" presId="urn:microsoft.com/office/officeart/2005/8/layout/list1"/>
    <dgm:cxn modelId="{225DE27C-D8FA-0D4A-9544-B86D3F60F929}" type="presParOf" srcId="{8D9DB6C7-A874-B647-BDB7-ACE5127407DB}" destId="{9FDC42B4-6C72-0145-A319-25907C3EA7E0}" srcOrd="6" destOrd="0" presId="urn:microsoft.com/office/officeart/2005/8/layout/list1"/>
    <dgm:cxn modelId="{997F649D-D003-F246-990D-6C1A73438AC4}" type="presParOf" srcId="{8D9DB6C7-A874-B647-BDB7-ACE5127407DB}" destId="{64D9B1A8-3C0A-0747-A73E-45BF88D3ED5E}" srcOrd="7" destOrd="0" presId="urn:microsoft.com/office/officeart/2005/8/layout/list1"/>
    <dgm:cxn modelId="{30BBC086-3067-0848-B493-D23CCB7541F5}" type="presParOf" srcId="{8D9DB6C7-A874-B647-BDB7-ACE5127407DB}" destId="{AA253FB5-9540-4E43-BFE3-5DB8F59B75B1}" srcOrd="8" destOrd="0" presId="urn:microsoft.com/office/officeart/2005/8/layout/list1"/>
    <dgm:cxn modelId="{5149ABF0-7583-1E48-BE7A-F631BF099E7D}" type="presParOf" srcId="{AA253FB5-9540-4E43-BFE3-5DB8F59B75B1}" destId="{B52460C7-543E-3043-BCB1-7BE4703177B6}" srcOrd="0" destOrd="0" presId="urn:microsoft.com/office/officeart/2005/8/layout/list1"/>
    <dgm:cxn modelId="{B002714B-6412-894B-BA38-D8EDDCF97DCC}" type="presParOf" srcId="{AA253FB5-9540-4E43-BFE3-5DB8F59B75B1}" destId="{23F6FA3C-98D0-AA44-9241-3A3E2786CEAD}" srcOrd="1" destOrd="0" presId="urn:microsoft.com/office/officeart/2005/8/layout/list1"/>
    <dgm:cxn modelId="{E1D2696A-ADCD-D940-9950-B01A0D0B66FC}" type="presParOf" srcId="{8D9DB6C7-A874-B647-BDB7-ACE5127407DB}" destId="{7CFC028E-8B61-BC4C-A541-064479062274}" srcOrd="9" destOrd="0" presId="urn:microsoft.com/office/officeart/2005/8/layout/list1"/>
    <dgm:cxn modelId="{2997D24C-AD93-5D42-816E-1963BF7B9909}" type="presParOf" srcId="{8D9DB6C7-A874-B647-BDB7-ACE5127407DB}" destId="{FC77C813-F05F-4241-9F55-9651AD6DB2D9}" srcOrd="10" destOrd="0" presId="urn:microsoft.com/office/officeart/2005/8/layout/list1"/>
    <dgm:cxn modelId="{C06A6FF2-FCDD-8241-97F3-D708EEE577F5}" type="presParOf" srcId="{8D9DB6C7-A874-B647-BDB7-ACE5127407DB}" destId="{443FBA42-9724-4C43-8FA2-8DB35EAAF8BD}" srcOrd="11" destOrd="0" presId="urn:microsoft.com/office/officeart/2005/8/layout/list1"/>
    <dgm:cxn modelId="{29ADCEE3-64F7-E544-824B-E0793609F927}" type="presParOf" srcId="{8D9DB6C7-A874-B647-BDB7-ACE5127407DB}" destId="{B74BD4DB-73E3-8447-9E2C-6A242F718AA9}" srcOrd="12" destOrd="0" presId="urn:microsoft.com/office/officeart/2005/8/layout/list1"/>
    <dgm:cxn modelId="{F0E6D049-3F90-5040-9009-9F6BE9E10048}" type="presParOf" srcId="{B74BD4DB-73E3-8447-9E2C-6A242F718AA9}" destId="{94C535C9-505A-D54A-983A-0D0D9EE8E630}" srcOrd="0" destOrd="0" presId="urn:microsoft.com/office/officeart/2005/8/layout/list1"/>
    <dgm:cxn modelId="{B608E93A-D774-AE4F-B8B2-A34DC00EE06E}" type="presParOf" srcId="{B74BD4DB-73E3-8447-9E2C-6A242F718AA9}" destId="{A0CF80AC-6E79-6249-ACDE-27A1AD76EC5A}" srcOrd="1" destOrd="0" presId="urn:microsoft.com/office/officeart/2005/8/layout/list1"/>
    <dgm:cxn modelId="{CD1652D9-C542-9C4A-AC9E-C1E1B9E3054D}" type="presParOf" srcId="{8D9DB6C7-A874-B647-BDB7-ACE5127407DB}" destId="{04A72D27-9774-6C44-AD67-C509C61F3240}" srcOrd="13" destOrd="0" presId="urn:microsoft.com/office/officeart/2005/8/layout/list1"/>
    <dgm:cxn modelId="{012199BE-8174-6949-9496-1BE87CAB36F6}" type="presParOf" srcId="{8D9DB6C7-A874-B647-BDB7-ACE5127407DB}" destId="{C831574A-B5CE-2C41-8C7B-F9226D1AC500}" srcOrd="14" destOrd="0" presId="urn:microsoft.com/office/officeart/2005/8/layout/list1"/>
    <dgm:cxn modelId="{2D57A1C2-BC65-A542-9895-5DB44B8C86F0}" type="presParOf" srcId="{8D9DB6C7-A874-B647-BDB7-ACE5127407DB}" destId="{40BB0EB7-CFD4-A948-912A-31B88A9AE9B8}" srcOrd="15" destOrd="0" presId="urn:microsoft.com/office/officeart/2005/8/layout/list1"/>
    <dgm:cxn modelId="{EE888060-C27C-C24A-8E19-C7B1261F73B8}" type="presParOf" srcId="{8D9DB6C7-A874-B647-BDB7-ACE5127407DB}" destId="{7CF8CD67-E3F9-6040-8956-290FC0FC6BD8}" srcOrd="16" destOrd="0" presId="urn:microsoft.com/office/officeart/2005/8/layout/list1"/>
    <dgm:cxn modelId="{E822A925-F670-B84A-AAC2-C2377E203804}" type="presParOf" srcId="{7CF8CD67-E3F9-6040-8956-290FC0FC6BD8}" destId="{7AF55843-D823-B840-93F5-894B383E8800}" srcOrd="0" destOrd="0" presId="urn:microsoft.com/office/officeart/2005/8/layout/list1"/>
    <dgm:cxn modelId="{50239ED5-9AC7-074D-8143-58D75408BE9C}" type="presParOf" srcId="{7CF8CD67-E3F9-6040-8956-290FC0FC6BD8}" destId="{95B636BA-A661-6442-8FC2-C891CD03961E}" srcOrd="1" destOrd="0" presId="urn:microsoft.com/office/officeart/2005/8/layout/list1"/>
    <dgm:cxn modelId="{7EDF4A7D-DB7A-FE4E-9B37-B1D709C3ACEF}" type="presParOf" srcId="{8D9DB6C7-A874-B647-BDB7-ACE5127407DB}" destId="{6A241181-209B-A340-AC69-1F18C89C0CFF}" srcOrd="17" destOrd="0" presId="urn:microsoft.com/office/officeart/2005/8/layout/list1"/>
    <dgm:cxn modelId="{02B45780-C72B-6F4C-930F-843F4616D21E}" type="presParOf" srcId="{8D9DB6C7-A874-B647-BDB7-ACE5127407DB}" destId="{BC1D4D3D-DBF4-CB49-8F28-8FF91D21CB70}" srcOrd="18" destOrd="0" presId="urn:microsoft.com/office/officeart/2005/8/layout/list1"/>
    <dgm:cxn modelId="{95314868-40ED-C448-B62C-955EF3E3C655}" type="presParOf" srcId="{8D9DB6C7-A874-B647-BDB7-ACE5127407DB}" destId="{928B85F0-0C89-1045-B7C0-9E9131517980}" srcOrd="19" destOrd="0" presId="urn:microsoft.com/office/officeart/2005/8/layout/list1"/>
    <dgm:cxn modelId="{D227A0B9-B972-BB4B-AEE1-D75336BA6BBA}" type="presParOf" srcId="{8D9DB6C7-A874-B647-BDB7-ACE5127407DB}" destId="{C6F4F249-1B7D-3D47-A3F1-C64CE7C8CAA5}" srcOrd="20" destOrd="0" presId="urn:microsoft.com/office/officeart/2005/8/layout/list1"/>
    <dgm:cxn modelId="{0D720C28-3078-8545-839F-C9D88CB28B8C}" type="presParOf" srcId="{C6F4F249-1B7D-3D47-A3F1-C64CE7C8CAA5}" destId="{03458E59-6C8B-1A41-B923-6AFA2CA16397}" srcOrd="0" destOrd="0" presId="urn:microsoft.com/office/officeart/2005/8/layout/list1"/>
    <dgm:cxn modelId="{28E7F604-5FB7-C84F-A8A8-EDEFDC8CB592}" type="presParOf" srcId="{C6F4F249-1B7D-3D47-A3F1-C64CE7C8CAA5}" destId="{09C2516A-AE4D-974C-82D1-1F02E2C75153}" srcOrd="1" destOrd="0" presId="urn:microsoft.com/office/officeart/2005/8/layout/list1"/>
    <dgm:cxn modelId="{27896B4A-7FF3-3748-9665-4FC48887CC20}" type="presParOf" srcId="{8D9DB6C7-A874-B647-BDB7-ACE5127407DB}" destId="{9BB48B62-11C9-6245-A2B3-10FB701B198B}" srcOrd="21" destOrd="0" presId="urn:microsoft.com/office/officeart/2005/8/layout/list1"/>
    <dgm:cxn modelId="{C07AC3E5-D705-2445-8B39-59F5AE2F0168}" type="presParOf" srcId="{8D9DB6C7-A874-B647-BDB7-ACE5127407DB}" destId="{75C554FF-EFA9-1449-B66A-A5F1B2E3A8CD}" srcOrd="22" destOrd="0" presId="urn:microsoft.com/office/officeart/2005/8/layout/list1"/>
    <dgm:cxn modelId="{E354F218-AC15-1449-B55C-E1E3DE1F3053}" type="presParOf" srcId="{8D9DB6C7-A874-B647-BDB7-ACE5127407DB}" destId="{2F2E41DA-2B43-8C43-B29B-65C967644A76}" srcOrd="23" destOrd="0" presId="urn:microsoft.com/office/officeart/2005/8/layout/list1"/>
    <dgm:cxn modelId="{3216F126-0B02-6346-8B7E-A5958917AA9E}" type="presParOf" srcId="{8D9DB6C7-A874-B647-BDB7-ACE5127407DB}" destId="{A0B0B39B-C767-D54E-9F90-DDFBB9A4C1E9}" srcOrd="24" destOrd="0" presId="urn:microsoft.com/office/officeart/2005/8/layout/list1"/>
    <dgm:cxn modelId="{F5AABF22-2548-5642-99F6-DDC0CAAD013C}" type="presParOf" srcId="{A0B0B39B-C767-D54E-9F90-DDFBB9A4C1E9}" destId="{8E0B6E44-2FC8-144E-9C9E-B84B6D85892D}" srcOrd="0" destOrd="0" presId="urn:microsoft.com/office/officeart/2005/8/layout/list1"/>
    <dgm:cxn modelId="{F488A780-D560-C543-8356-CC96B728B81E}" type="presParOf" srcId="{A0B0B39B-C767-D54E-9F90-DDFBB9A4C1E9}" destId="{1C15E5AF-69C2-B14B-8B17-F3DCB17045D1}" srcOrd="1" destOrd="0" presId="urn:microsoft.com/office/officeart/2005/8/layout/list1"/>
    <dgm:cxn modelId="{A2EF1672-1592-4E40-B8E0-3B577576A8FA}" type="presParOf" srcId="{8D9DB6C7-A874-B647-BDB7-ACE5127407DB}" destId="{57987170-0294-0D4B-AFAA-E46A41E1EA8E}" srcOrd="25" destOrd="0" presId="urn:microsoft.com/office/officeart/2005/8/layout/list1"/>
    <dgm:cxn modelId="{B9549649-3A51-0D45-9877-55ED2DA2727A}" type="presParOf" srcId="{8D9DB6C7-A874-B647-BDB7-ACE5127407DB}" destId="{3E2B6EB5-EC5C-6F45-82A8-7A5D9178E8D1}" srcOrd="2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9D8295-AC74-4307-916B-36F139AAC9C3}" type="doc">
      <dgm:prSet loTypeId="urn:microsoft.com/office/officeart/2008/layout/LinedList" loCatId="list" qsTypeId="urn:microsoft.com/office/officeart/2005/8/quickstyle/simple4" qsCatId="simple" csTypeId="urn:microsoft.com/office/officeart/2005/8/colors/accent2_2" csCatId="accent2" phldr="1"/>
      <dgm:spPr/>
      <dgm:t>
        <a:bodyPr/>
        <a:lstStyle/>
        <a:p>
          <a:endParaRPr lang="en-US"/>
        </a:p>
      </dgm:t>
    </dgm:pt>
    <dgm:pt modelId="{DE488B43-4915-43DC-8D6F-4EE3B2818909}">
      <dgm:prSet/>
      <dgm:spPr/>
      <dgm:t>
        <a:bodyPr/>
        <a:lstStyle/>
        <a:p>
          <a:r>
            <a:rPr lang="en-US"/>
            <a:t>Sr. Exec Support</a:t>
          </a:r>
        </a:p>
      </dgm:t>
    </dgm:pt>
    <dgm:pt modelId="{33CB3750-B67A-4DA1-B383-A4C57881C243}" type="parTrans" cxnId="{8E947F79-9EFE-40A8-93F0-5ED52D00FC3E}">
      <dgm:prSet/>
      <dgm:spPr/>
      <dgm:t>
        <a:bodyPr/>
        <a:lstStyle/>
        <a:p>
          <a:endParaRPr lang="en-US"/>
        </a:p>
      </dgm:t>
    </dgm:pt>
    <dgm:pt modelId="{60BF545C-6519-4C71-84B4-C1E25FC9CDC5}" type="sibTrans" cxnId="{8E947F79-9EFE-40A8-93F0-5ED52D00FC3E}">
      <dgm:prSet/>
      <dgm:spPr/>
      <dgm:t>
        <a:bodyPr/>
        <a:lstStyle/>
        <a:p>
          <a:endParaRPr lang="en-US"/>
        </a:p>
      </dgm:t>
    </dgm:pt>
    <dgm:pt modelId="{8035FA12-B73A-4B09-BBDC-1B852D42611F}">
      <dgm:prSet/>
      <dgm:spPr/>
      <dgm:t>
        <a:bodyPr/>
        <a:lstStyle/>
        <a:p>
          <a:r>
            <a:rPr lang="en-US" dirty="0"/>
            <a:t>Cross-functional collaboration</a:t>
          </a:r>
        </a:p>
      </dgm:t>
    </dgm:pt>
    <dgm:pt modelId="{386ECE6F-E8AA-4169-A7AD-43CD4A6CFEA6}" type="parTrans" cxnId="{38116ED0-B00A-4FD0-8E7D-16EAA16171D7}">
      <dgm:prSet/>
      <dgm:spPr/>
      <dgm:t>
        <a:bodyPr/>
        <a:lstStyle/>
        <a:p>
          <a:endParaRPr lang="en-US"/>
        </a:p>
      </dgm:t>
    </dgm:pt>
    <dgm:pt modelId="{448166F6-C62A-439C-AC48-A711FC3E3D7A}" type="sibTrans" cxnId="{38116ED0-B00A-4FD0-8E7D-16EAA16171D7}">
      <dgm:prSet/>
      <dgm:spPr/>
      <dgm:t>
        <a:bodyPr/>
        <a:lstStyle/>
        <a:p>
          <a:endParaRPr lang="en-US"/>
        </a:p>
      </dgm:t>
    </dgm:pt>
    <dgm:pt modelId="{69BB6AD3-795B-4B49-83D4-6D84C59B3B00}">
      <dgm:prSet/>
      <dgm:spPr/>
      <dgm:t>
        <a:bodyPr/>
        <a:lstStyle/>
        <a:p>
          <a:r>
            <a:rPr lang="en-US" dirty="0"/>
            <a:t>Change management</a:t>
          </a:r>
        </a:p>
      </dgm:t>
    </dgm:pt>
    <dgm:pt modelId="{2C6B8211-A0C6-47B1-8DB4-386CFB83A10A}" type="parTrans" cxnId="{0C94B9A7-6937-4F4C-A575-DE82D1F5F48D}">
      <dgm:prSet/>
      <dgm:spPr/>
      <dgm:t>
        <a:bodyPr/>
        <a:lstStyle/>
        <a:p>
          <a:endParaRPr lang="en-US"/>
        </a:p>
      </dgm:t>
    </dgm:pt>
    <dgm:pt modelId="{43F0DE96-D697-47FE-ACB7-9A749106D5C0}" type="sibTrans" cxnId="{0C94B9A7-6937-4F4C-A575-DE82D1F5F48D}">
      <dgm:prSet/>
      <dgm:spPr/>
      <dgm:t>
        <a:bodyPr/>
        <a:lstStyle/>
        <a:p>
          <a:endParaRPr lang="en-US"/>
        </a:p>
      </dgm:t>
    </dgm:pt>
    <dgm:pt modelId="{AA16CFC4-5B94-4A1F-92F9-2055E95E333A}">
      <dgm:prSet/>
      <dgm:spPr/>
      <dgm:t>
        <a:bodyPr/>
        <a:lstStyle/>
        <a:p>
          <a:r>
            <a:rPr lang="en-US" dirty="0"/>
            <a:t>Being true to your own org DNA</a:t>
          </a:r>
        </a:p>
      </dgm:t>
    </dgm:pt>
    <dgm:pt modelId="{E431E716-A4B2-4792-9103-F357B61B959C}" type="parTrans" cxnId="{5AAB2BCA-5D17-4FD7-B0FF-FCDFDE555E4D}">
      <dgm:prSet/>
      <dgm:spPr/>
      <dgm:t>
        <a:bodyPr/>
        <a:lstStyle/>
        <a:p>
          <a:endParaRPr lang="en-US"/>
        </a:p>
      </dgm:t>
    </dgm:pt>
    <dgm:pt modelId="{32F12EAD-56A0-4BD5-94F9-79B594159D64}" type="sibTrans" cxnId="{5AAB2BCA-5D17-4FD7-B0FF-FCDFDE555E4D}">
      <dgm:prSet/>
      <dgm:spPr/>
      <dgm:t>
        <a:bodyPr/>
        <a:lstStyle/>
        <a:p>
          <a:endParaRPr lang="en-US"/>
        </a:p>
      </dgm:t>
    </dgm:pt>
    <dgm:pt modelId="{ED8AB593-85D1-8A4B-924A-33890EF69701}" type="pres">
      <dgm:prSet presAssocID="{269D8295-AC74-4307-916B-36F139AAC9C3}" presName="vert0" presStyleCnt="0">
        <dgm:presLayoutVars>
          <dgm:dir/>
          <dgm:animOne val="branch"/>
          <dgm:animLvl val="lvl"/>
        </dgm:presLayoutVars>
      </dgm:prSet>
      <dgm:spPr/>
    </dgm:pt>
    <dgm:pt modelId="{360A04E5-6F10-B74C-B871-777FA3489F27}" type="pres">
      <dgm:prSet presAssocID="{DE488B43-4915-43DC-8D6F-4EE3B2818909}" presName="thickLine" presStyleLbl="alignNode1" presStyleIdx="0" presStyleCnt="4"/>
      <dgm:spPr/>
    </dgm:pt>
    <dgm:pt modelId="{2C5ED906-B2DE-944E-9E65-A867ED575B61}" type="pres">
      <dgm:prSet presAssocID="{DE488B43-4915-43DC-8D6F-4EE3B2818909}" presName="horz1" presStyleCnt="0"/>
      <dgm:spPr/>
    </dgm:pt>
    <dgm:pt modelId="{3334F09D-6B26-A741-A4B5-D353B9B969CA}" type="pres">
      <dgm:prSet presAssocID="{DE488B43-4915-43DC-8D6F-4EE3B2818909}" presName="tx1" presStyleLbl="revTx" presStyleIdx="0" presStyleCnt="4"/>
      <dgm:spPr/>
    </dgm:pt>
    <dgm:pt modelId="{0EA4A88D-238F-2A40-AF1A-EAE5F37C52B3}" type="pres">
      <dgm:prSet presAssocID="{DE488B43-4915-43DC-8D6F-4EE3B2818909}" presName="vert1" presStyleCnt="0"/>
      <dgm:spPr/>
    </dgm:pt>
    <dgm:pt modelId="{98662614-C5F0-A74F-847C-E46161152C5B}" type="pres">
      <dgm:prSet presAssocID="{8035FA12-B73A-4B09-BBDC-1B852D42611F}" presName="thickLine" presStyleLbl="alignNode1" presStyleIdx="1" presStyleCnt="4"/>
      <dgm:spPr/>
    </dgm:pt>
    <dgm:pt modelId="{D6BBA885-8CDA-1842-8DBF-5ED19DE0AD3C}" type="pres">
      <dgm:prSet presAssocID="{8035FA12-B73A-4B09-BBDC-1B852D42611F}" presName="horz1" presStyleCnt="0"/>
      <dgm:spPr/>
    </dgm:pt>
    <dgm:pt modelId="{2177B148-2A60-0648-AA1A-3B93B837490D}" type="pres">
      <dgm:prSet presAssocID="{8035FA12-B73A-4B09-BBDC-1B852D42611F}" presName="tx1" presStyleLbl="revTx" presStyleIdx="1" presStyleCnt="4"/>
      <dgm:spPr/>
    </dgm:pt>
    <dgm:pt modelId="{CE1FEFAE-1631-5648-8E43-072DDB36ED62}" type="pres">
      <dgm:prSet presAssocID="{8035FA12-B73A-4B09-BBDC-1B852D42611F}" presName="vert1" presStyleCnt="0"/>
      <dgm:spPr/>
    </dgm:pt>
    <dgm:pt modelId="{711DCE3E-F658-234E-9D21-843AB348536C}" type="pres">
      <dgm:prSet presAssocID="{69BB6AD3-795B-4B49-83D4-6D84C59B3B00}" presName="thickLine" presStyleLbl="alignNode1" presStyleIdx="2" presStyleCnt="4"/>
      <dgm:spPr/>
    </dgm:pt>
    <dgm:pt modelId="{415AFEED-EC37-7045-A02B-CAE031421701}" type="pres">
      <dgm:prSet presAssocID="{69BB6AD3-795B-4B49-83D4-6D84C59B3B00}" presName="horz1" presStyleCnt="0"/>
      <dgm:spPr/>
    </dgm:pt>
    <dgm:pt modelId="{01C2E658-D93B-2941-B058-9E169B6475A6}" type="pres">
      <dgm:prSet presAssocID="{69BB6AD3-795B-4B49-83D4-6D84C59B3B00}" presName="tx1" presStyleLbl="revTx" presStyleIdx="2" presStyleCnt="4"/>
      <dgm:spPr/>
    </dgm:pt>
    <dgm:pt modelId="{E22876C7-B461-B048-BBE1-1745FBFA5F5A}" type="pres">
      <dgm:prSet presAssocID="{69BB6AD3-795B-4B49-83D4-6D84C59B3B00}" presName="vert1" presStyleCnt="0"/>
      <dgm:spPr/>
    </dgm:pt>
    <dgm:pt modelId="{ABBED3CA-A321-EF4F-AD37-0C74240E5A87}" type="pres">
      <dgm:prSet presAssocID="{AA16CFC4-5B94-4A1F-92F9-2055E95E333A}" presName="thickLine" presStyleLbl="alignNode1" presStyleIdx="3" presStyleCnt="4"/>
      <dgm:spPr/>
    </dgm:pt>
    <dgm:pt modelId="{9AA29A15-F888-1344-A58D-C5A202B3AA79}" type="pres">
      <dgm:prSet presAssocID="{AA16CFC4-5B94-4A1F-92F9-2055E95E333A}" presName="horz1" presStyleCnt="0"/>
      <dgm:spPr/>
    </dgm:pt>
    <dgm:pt modelId="{C1F796ED-AA2C-A849-BA0D-7486543C098B}" type="pres">
      <dgm:prSet presAssocID="{AA16CFC4-5B94-4A1F-92F9-2055E95E333A}" presName="tx1" presStyleLbl="revTx" presStyleIdx="3" presStyleCnt="4"/>
      <dgm:spPr/>
    </dgm:pt>
    <dgm:pt modelId="{2981C33B-D804-454A-940F-0229832DD293}" type="pres">
      <dgm:prSet presAssocID="{AA16CFC4-5B94-4A1F-92F9-2055E95E333A}" presName="vert1" presStyleCnt="0"/>
      <dgm:spPr/>
    </dgm:pt>
  </dgm:ptLst>
  <dgm:cxnLst>
    <dgm:cxn modelId="{B23BBA0D-DBB6-0C4D-A22C-14B79D8E98FD}" type="presOf" srcId="{269D8295-AC74-4307-916B-36F139AAC9C3}" destId="{ED8AB593-85D1-8A4B-924A-33890EF69701}" srcOrd="0" destOrd="0" presId="urn:microsoft.com/office/officeart/2008/layout/LinedList"/>
    <dgm:cxn modelId="{99E9BA62-334E-8546-A2A0-011358FE03A2}" type="presOf" srcId="{8035FA12-B73A-4B09-BBDC-1B852D42611F}" destId="{2177B148-2A60-0648-AA1A-3B93B837490D}" srcOrd="0" destOrd="0" presId="urn:microsoft.com/office/officeart/2008/layout/LinedList"/>
    <dgm:cxn modelId="{8E947F79-9EFE-40A8-93F0-5ED52D00FC3E}" srcId="{269D8295-AC74-4307-916B-36F139AAC9C3}" destId="{DE488B43-4915-43DC-8D6F-4EE3B2818909}" srcOrd="0" destOrd="0" parTransId="{33CB3750-B67A-4DA1-B383-A4C57881C243}" sibTransId="{60BF545C-6519-4C71-84B4-C1E25FC9CDC5}"/>
    <dgm:cxn modelId="{9974F88B-54D9-454C-9294-4CD10919C75F}" type="presOf" srcId="{69BB6AD3-795B-4B49-83D4-6D84C59B3B00}" destId="{01C2E658-D93B-2941-B058-9E169B6475A6}" srcOrd="0" destOrd="0" presId="urn:microsoft.com/office/officeart/2008/layout/LinedList"/>
    <dgm:cxn modelId="{ED020EA7-A88D-B74E-A561-2C135A6A0938}" type="presOf" srcId="{DE488B43-4915-43DC-8D6F-4EE3B2818909}" destId="{3334F09D-6B26-A741-A4B5-D353B9B969CA}" srcOrd="0" destOrd="0" presId="urn:microsoft.com/office/officeart/2008/layout/LinedList"/>
    <dgm:cxn modelId="{0C94B9A7-6937-4F4C-A575-DE82D1F5F48D}" srcId="{269D8295-AC74-4307-916B-36F139AAC9C3}" destId="{69BB6AD3-795B-4B49-83D4-6D84C59B3B00}" srcOrd="2" destOrd="0" parTransId="{2C6B8211-A0C6-47B1-8DB4-386CFB83A10A}" sibTransId="{43F0DE96-D697-47FE-ACB7-9A749106D5C0}"/>
    <dgm:cxn modelId="{5AAB2BCA-5D17-4FD7-B0FF-FCDFDE555E4D}" srcId="{269D8295-AC74-4307-916B-36F139AAC9C3}" destId="{AA16CFC4-5B94-4A1F-92F9-2055E95E333A}" srcOrd="3" destOrd="0" parTransId="{E431E716-A4B2-4792-9103-F357B61B959C}" sibTransId="{32F12EAD-56A0-4BD5-94F9-79B594159D64}"/>
    <dgm:cxn modelId="{38116ED0-B00A-4FD0-8E7D-16EAA16171D7}" srcId="{269D8295-AC74-4307-916B-36F139AAC9C3}" destId="{8035FA12-B73A-4B09-BBDC-1B852D42611F}" srcOrd="1" destOrd="0" parTransId="{386ECE6F-E8AA-4169-A7AD-43CD4A6CFEA6}" sibTransId="{448166F6-C62A-439C-AC48-A711FC3E3D7A}"/>
    <dgm:cxn modelId="{BFDA68E8-23EF-BD48-AFEF-EF310AA5F81C}" type="presOf" srcId="{AA16CFC4-5B94-4A1F-92F9-2055E95E333A}" destId="{C1F796ED-AA2C-A849-BA0D-7486543C098B}" srcOrd="0" destOrd="0" presId="urn:microsoft.com/office/officeart/2008/layout/LinedList"/>
    <dgm:cxn modelId="{AD8F318A-09E7-6C4F-BA50-C29DF07E63E9}" type="presParOf" srcId="{ED8AB593-85D1-8A4B-924A-33890EF69701}" destId="{360A04E5-6F10-B74C-B871-777FA3489F27}" srcOrd="0" destOrd="0" presId="urn:microsoft.com/office/officeart/2008/layout/LinedList"/>
    <dgm:cxn modelId="{04E4B0AD-B3F6-AE4E-AC9A-63B9DCC36BB2}" type="presParOf" srcId="{ED8AB593-85D1-8A4B-924A-33890EF69701}" destId="{2C5ED906-B2DE-944E-9E65-A867ED575B61}" srcOrd="1" destOrd="0" presId="urn:microsoft.com/office/officeart/2008/layout/LinedList"/>
    <dgm:cxn modelId="{BFE07829-8337-6C47-A06C-3DA742565C1A}" type="presParOf" srcId="{2C5ED906-B2DE-944E-9E65-A867ED575B61}" destId="{3334F09D-6B26-A741-A4B5-D353B9B969CA}" srcOrd="0" destOrd="0" presId="urn:microsoft.com/office/officeart/2008/layout/LinedList"/>
    <dgm:cxn modelId="{19AD0A90-6ECE-FA43-865A-CF1A4FFE2CD7}" type="presParOf" srcId="{2C5ED906-B2DE-944E-9E65-A867ED575B61}" destId="{0EA4A88D-238F-2A40-AF1A-EAE5F37C52B3}" srcOrd="1" destOrd="0" presId="urn:microsoft.com/office/officeart/2008/layout/LinedList"/>
    <dgm:cxn modelId="{8E0DC0CC-BA37-EF42-A65B-D708C6E77A37}" type="presParOf" srcId="{ED8AB593-85D1-8A4B-924A-33890EF69701}" destId="{98662614-C5F0-A74F-847C-E46161152C5B}" srcOrd="2" destOrd="0" presId="urn:microsoft.com/office/officeart/2008/layout/LinedList"/>
    <dgm:cxn modelId="{C9FE189A-E4EA-694D-B447-ADC57685E954}" type="presParOf" srcId="{ED8AB593-85D1-8A4B-924A-33890EF69701}" destId="{D6BBA885-8CDA-1842-8DBF-5ED19DE0AD3C}" srcOrd="3" destOrd="0" presId="urn:microsoft.com/office/officeart/2008/layout/LinedList"/>
    <dgm:cxn modelId="{989AA7FB-956D-AC49-8A99-2DF58CE9B1AC}" type="presParOf" srcId="{D6BBA885-8CDA-1842-8DBF-5ED19DE0AD3C}" destId="{2177B148-2A60-0648-AA1A-3B93B837490D}" srcOrd="0" destOrd="0" presId="urn:microsoft.com/office/officeart/2008/layout/LinedList"/>
    <dgm:cxn modelId="{0C3A7FB7-6072-C944-A252-112CB02F3D01}" type="presParOf" srcId="{D6BBA885-8CDA-1842-8DBF-5ED19DE0AD3C}" destId="{CE1FEFAE-1631-5648-8E43-072DDB36ED62}" srcOrd="1" destOrd="0" presId="urn:microsoft.com/office/officeart/2008/layout/LinedList"/>
    <dgm:cxn modelId="{730DD406-6420-7540-B54A-A6B464D1423E}" type="presParOf" srcId="{ED8AB593-85D1-8A4B-924A-33890EF69701}" destId="{711DCE3E-F658-234E-9D21-843AB348536C}" srcOrd="4" destOrd="0" presId="urn:microsoft.com/office/officeart/2008/layout/LinedList"/>
    <dgm:cxn modelId="{4E12E1C7-0FE7-064D-8AB0-AE23D2615AB6}" type="presParOf" srcId="{ED8AB593-85D1-8A4B-924A-33890EF69701}" destId="{415AFEED-EC37-7045-A02B-CAE031421701}" srcOrd="5" destOrd="0" presId="urn:microsoft.com/office/officeart/2008/layout/LinedList"/>
    <dgm:cxn modelId="{2A49CB8F-FB2E-374E-9E19-BF8A73D48CD3}" type="presParOf" srcId="{415AFEED-EC37-7045-A02B-CAE031421701}" destId="{01C2E658-D93B-2941-B058-9E169B6475A6}" srcOrd="0" destOrd="0" presId="urn:microsoft.com/office/officeart/2008/layout/LinedList"/>
    <dgm:cxn modelId="{37C782F2-E1C5-1A43-9837-466064D1A0D0}" type="presParOf" srcId="{415AFEED-EC37-7045-A02B-CAE031421701}" destId="{E22876C7-B461-B048-BBE1-1745FBFA5F5A}" srcOrd="1" destOrd="0" presId="urn:microsoft.com/office/officeart/2008/layout/LinedList"/>
    <dgm:cxn modelId="{11CA1C2C-0D43-EA4E-A23D-491B21D6419D}" type="presParOf" srcId="{ED8AB593-85D1-8A4B-924A-33890EF69701}" destId="{ABBED3CA-A321-EF4F-AD37-0C74240E5A87}" srcOrd="6" destOrd="0" presId="urn:microsoft.com/office/officeart/2008/layout/LinedList"/>
    <dgm:cxn modelId="{BB3B22FF-1E14-3C45-99A9-E36B8036D556}" type="presParOf" srcId="{ED8AB593-85D1-8A4B-924A-33890EF69701}" destId="{9AA29A15-F888-1344-A58D-C5A202B3AA79}" srcOrd="7" destOrd="0" presId="urn:microsoft.com/office/officeart/2008/layout/LinedList"/>
    <dgm:cxn modelId="{801EF675-16F4-2A46-8BB5-17EAA79AC039}" type="presParOf" srcId="{9AA29A15-F888-1344-A58D-C5A202B3AA79}" destId="{C1F796ED-AA2C-A849-BA0D-7486543C098B}" srcOrd="0" destOrd="0" presId="urn:microsoft.com/office/officeart/2008/layout/LinedList"/>
    <dgm:cxn modelId="{8C0EA74F-4438-0A42-B119-F99D7DB217FE}" type="presParOf" srcId="{9AA29A15-F888-1344-A58D-C5A202B3AA79}" destId="{2981C33B-D804-454A-940F-0229832DD293}"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FC3CB-4259-1D49-BA3C-80F38EAF790B}">
      <dsp:nvSpPr>
        <dsp:cNvPr id="0" name=""/>
        <dsp:cNvSpPr/>
      </dsp:nvSpPr>
      <dsp:spPr>
        <a:xfrm>
          <a:off x="0" y="361196"/>
          <a:ext cx="658926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EC9B5C-1916-934F-AFCF-38387B7C29BD}">
      <dsp:nvSpPr>
        <dsp:cNvPr id="0" name=""/>
        <dsp:cNvSpPr/>
      </dsp:nvSpPr>
      <dsp:spPr>
        <a:xfrm>
          <a:off x="329463" y="125036"/>
          <a:ext cx="4612482"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341" tIns="0" rIns="174341" bIns="0" numCol="1" spcCol="1270" anchor="ctr" anchorCtr="0">
          <a:noAutofit/>
        </a:bodyPr>
        <a:lstStyle/>
        <a:p>
          <a:pPr marL="0" lvl="0" indent="0" algn="l" defTabSz="711200">
            <a:lnSpc>
              <a:spcPct val="90000"/>
            </a:lnSpc>
            <a:spcBef>
              <a:spcPct val="0"/>
            </a:spcBef>
            <a:spcAft>
              <a:spcPct val="35000"/>
            </a:spcAft>
            <a:buNone/>
          </a:pPr>
          <a:r>
            <a:rPr lang="en-US" sz="1600" kern="1200"/>
            <a:t>Employee engagement</a:t>
          </a:r>
        </a:p>
      </dsp:txBody>
      <dsp:txXfrm>
        <a:off x="352520" y="148093"/>
        <a:ext cx="4566368" cy="426206"/>
      </dsp:txXfrm>
    </dsp:sp>
    <dsp:sp modelId="{9FDC42B4-6C72-0145-A319-25907C3EA7E0}">
      <dsp:nvSpPr>
        <dsp:cNvPr id="0" name=""/>
        <dsp:cNvSpPr/>
      </dsp:nvSpPr>
      <dsp:spPr>
        <a:xfrm>
          <a:off x="0" y="1086956"/>
          <a:ext cx="658926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C336AC-C6DF-9546-B996-23CEFBE8F871}">
      <dsp:nvSpPr>
        <dsp:cNvPr id="0" name=""/>
        <dsp:cNvSpPr/>
      </dsp:nvSpPr>
      <dsp:spPr>
        <a:xfrm>
          <a:off x="329463" y="850796"/>
          <a:ext cx="4612482"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341" tIns="0" rIns="174341" bIns="0" numCol="1" spcCol="1270" anchor="ctr" anchorCtr="0">
          <a:noAutofit/>
        </a:bodyPr>
        <a:lstStyle/>
        <a:p>
          <a:pPr marL="0" lvl="0" indent="0" algn="l" defTabSz="711200">
            <a:lnSpc>
              <a:spcPct val="90000"/>
            </a:lnSpc>
            <a:spcBef>
              <a:spcPct val="0"/>
            </a:spcBef>
            <a:spcAft>
              <a:spcPct val="35000"/>
            </a:spcAft>
            <a:buNone/>
          </a:pPr>
          <a:r>
            <a:rPr lang="en-US" sz="1600" kern="1200"/>
            <a:t>Training</a:t>
          </a:r>
        </a:p>
      </dsp:txBody>
      <dsp:txXfrm>
        <a:off x="352520" y="873853"/>
        <a:ext cx="4566368" cy="426206"/>
      </dsp:txXfrm>
    </dsp:sp>
    <dsp:sp modelId="{FC77C813-F05F-4241-9F55-9651AD6DB2D9}">
      <dsp:nvSpPr>
        <dsp:cNvPr id="0" name=""/>
        <dsp:cNvSpPr/>
      </dsp:nvSpPr>
      <dsp:spPr>
        <a:xfrm>
          <a:off x="0" y="1812716"/>
          <a:ext cx="658926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F6FA3C-98D0-AA44-9241-3A3E2786CEAD}">
      <dsp:nvSpPr>
        <dsp:cNvPr id="0" name=""/>
        <dsp:cNvSpPr/>
      </dsp:nvSpPr>
      <dsp:spPr>
        <a:xfrm>
          <a:off x="329463" y="1576556"/>
          <a:ext cx="4612482"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341" tIns="0" rIns="174341" bIns="0" numCol="1" spcCol="1270" anchor="ctr" anchorCtr="0">
          <a:noAutofit/>
        </a:bodyPr>
        <a:lstStyle/>
        <a:p>
          <a:pPr marL="0" lvl="0" indent="0" algn="l" defTabSz="711200">
            <a:lnSpc>
              <a:spcPct val="90000"/>
            </a:lnSpc>
            <a:spcBef>
              <a:spcPct val="0"/>
            </a:spcBef>
            <a:spcAft>
              <a:spcPct val="35000"/>
            </a:spcAft>
            <a:buNone/>
          </a:pPr>
          <a:r>
            <a:rPr lang="en-US" sz="1600" kern="1200"/>
            <a:t>Health and well-being</a:t>
          </a:r>
        </a:p>
      </dsp:txBody>
      <dsp:txXfrm>
        <a:off x="352520" y="1599613"/>
        <a:ext cx="4566368" cy="426206"/>
      </dsp:txXfrm>
    </dsp:sp>
    <dsp:sp modelId="{C831574A-B5CE-2C41-8C7B-F9226D1AC500}">
      <dsp:nvSpPr>
        <dsp:cNvPr id="0" name=""/>
        <dsp:cNvSpPr/>
      </dsp:nvSpPr>
      <dsp:spPr>
        <a:xfrm>
          <a:off x="0" y="2538476"/>
          <a:ext cx="658926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CF80AC-6E79-6249-ACDE-27A1AD76EC5A}">
      <dsp:nvSpPr>
        <dsp:cNvPr id="0" name=""/>
        <dsp:cNvSpPr/>
      </dsp:nvSpPr>
      <dsp:spPr>
        <a:xfrm>
          <a:off x="329463" y="2302316"/>
          <a:ext cx="4612482"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341" tIns="0" rIns="174341" bIns="0" numCol="1" spcCol="1270" anchor="ctr" anchorCtr="0">
          <a:noAutofit/>
        </a:bodyPr>
        <a:lstStyle/>
        <a:p>
          <a:pPr marL="0" lvl="0" indent="0" algn="l" defTabSz="711200">
            <a:lnSpc>
              <a:spcPct val="90000"/>
            </a:lnSpc>
            <a:spcBef>
              <a:spcPct val="0"/>
            </a:spcBef>
            <a:spcAft>
              <a:spcPct val="35000"/>
            </a:spcAft>
            <a:buNone/>
          </a:pPr>
          <a:r>
            <a:rPr lang="en-US" sz="1600" kern="1200"/>
            <a:t>Technology</a:t>
          </a:r>
        </a:p>
      </dsp:txBody>
      <dsp:txXfrm>
        <a:off x="352520" y="2325373"/>
        <a:ext cx="4566368" cy="426206"/>
      </dsp:txXfrm>
    </dsp:sp>
    <dsp:sp modelId="{BC1D4D3D-DBF4-CB49-8F28-8FF91D21CB70}">
      <dsp:nvSpPr>
        <dsp:cNvPr id="0" name=""/>
        <dsp:cNvSpPr/>
      </dsp:nvSpPr>
      <dsp:spPr>
        <a:xfrm>
          <a:off x="0" y="3264236"/>
          <a:ext cx="658926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B636BA-A661-6442-8FC2-C891CD03961E}">
      <dsp:nvSpPr>
        <dsp:cNvPr id="0" name=""/>
        <dsp:cNvSpPr/>
      </dsp:nvSpPr>
      <dsp:spPr>
        <a:xfrm>
          <a:off x="329463" y="3028076"/>
          <a:ext cx="4612482"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341" tIns="0" rIns="174341" bIns="0" numCol="1" spcCol="1270" anchor="ctr" anchorCtr="0">
          <a:noAutofit/>
        </a:bodyPr>
        <a:lstStyle/>
        <a:p>
          <a:pPr marL="0" lvl="0" indent="0" algn="l" defTabSz="711200">
            <a:lnSpc>
              <a:spcPct val="90000"/>
            </a:lnSpc>
            <a:spcBef>
              <a:spcPct val="0"/>
            </a:spcBef>
            <a:spcAft>
              <a:spcPct val="35000"/>
            </a:spcAft>
            <a:buNone/>
          </a:pPr>
          <a:r>
            <a:rPr lang="en-US" sz="1600" kern="1200"/>
            <a:t>New processes and practices</a:t>
          </a:r>
        </a:p>
      </dsp:txBody>
      <dsp:txXfrm>
        <a:off x="352520" y="3051133"/>
        <a:ext cx="4566368" cy="426206"/>
      </dsp:txXfrm>
    </dsp:sp>
    <dsp:sp modelId="{75C554FF-EFA9-1449-B66A-A5F1B2E3A8CD}">
      <dsp:nvSpPr>
        <dsp:cNvPr id="0" name=""/>
        <dsp:cNvSpPr/>
      </dsp:nvSpPr>
      <dsp:spPr>
        <a:xfrm>
          <a:off x="0" y="3989996"/>
          <a:ext cx="658926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C2516A-AE4D-974C-82D1-1F02E2C75153}">
      <dsp:nvSpPr>
        <dsp:cNvPr id="0" name=""/>
        <dsp:cNvSpPr/>
      </dsp:nvSpPr>
      <dsp:spPr>
        <a:xfrm>
          <a:off x="329463" y="3753836"/>
          <a:ext cx="4612482"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341" tIns="0" rIns="174341" bIns="0" numCol="1" spcCol="1270" anchor="ctr" anchorCtr="0">
          <a:noAutofit/>
        </a:bodyPr>
        <a:lstStyle/>
        <a:p>
          <a:pPr marL="0" lvl="0" indent="0" algn="l" defTabSz="711200">
            <a:lnSpc>
              <a:spcPct val="90000"/>
            </a:lnSpc>
            <a:spcBef>
              <a:spcPct val="0"/>
            </a:spcBef>
            <a:spcAft>
              <a:spcPct val="35000"/>
            </a:spcAft>
            <a:buNone/>
          </a:pPr>
          <a:r>
            <a:rPr lang="en-US" sz="1600" kern="1200"/>
            <a:t>Space design</a:t>
          </a:r>
        </a:p>
      </dsp:txBody>
      <dsp:txXfrm>
        <a:off x="352520" y="3776893"/>
        <a:ext cx="4566368" cy="426206"/>
      </dsp:txXfrm>
    </dsp:sp>
    <dsp:sp modelId="{3E2B6EB5-EC5C-6F45-82A8-7A5D9178E8D1}">
      <dsp:nvSpPr>
        <dsp:cNvPr id="0" name=""/>
        <dsp:cNvSpPr/>
      </dsp:nvSpPr>
      <dsp:spPr>
        <a:xfrm>
          <a:off x="0" y="4715756"/>
          <a:ext cx="6589260"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15E5AF-69C2-B14B-8B17-F3DCB17045D1}">
      <dsp:nvSpPr>
        <dsp:cNvPr id="0" name=""/>
        <dsp:cNvSpPr/>
      </dsp:nvSpPr>
      <dsp:spPr>
        <a:xfrm>
          <a:off x="329463" y="4479596"/>
          <a:ext cx="4612482"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341" tIns="0" rIns="174341" bIns="0" numCol="1" spcCol="1270" anchor="ctr" anchorCtr="0">
          <a:noAutofit/>
        </a:bodyPr>
        <a:lstStyle/>
        <a:p>
          <a:pPr marL="0" lvl="0" indent="0" algn="l" defTabSz="711200">
            <a:lnSpc>
              <a:spcPct val="90000"/>
            </a:lnSpc>
            <a:spcBef>
              <a:spcPct val="0"/>
            </a:spcBef>
            <a:spcAft>
              <a:spcPct val="35000"/>
            </a:spcAft>
            <a:buNone/>
          </a:pPr>
          <a:r>
            <a:rPr lang="en-US" sz="1600" kern="1200"/>
            <a:t>And more</a:t>
          </a:r>
        </a:p>
      </dsp:txBody>
      <dsp:txXfrm>
        <a:off x="352520" y="4502653"/>
        <a:ext cx="4566368"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A04E5-6F10-B74C-B871-777FA3489F27}">
      <dsp:nvSpPr>
        <dsp:cNvPr id="0" name=""/>
        <dsp:cNvSpPr/>
      </dsp:nvSpPr>
      <dsp:spPr>
        <a:xfrm>
          <a:off x="0" y="0"/>
          <a:ext cx="518150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334F09D-6B26-A741-A4B5-D353B9B969CA}">
      <dsp:nvSpPr>
        <dsp:cNvPr id="0" name=""/>
        <dsp:cNvSpPr/>
      </dsp:nvSpPr>
      <dsp:spPr>
        <a:xfrm>
          <a:off x="0" y="0"/>
          <a:ext cx="5181508" cy="930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Sr. Exec Support</a:t>
          </a:r>
        </a:p>
      </dsp:txBody>
      <dsp:txXfrm>
        <a:off x="0" y="0"/>
        <a:ext cx="5181508" cy="930609"/>
      </dsp:txXfrm>
    </dsp:sp>
    <dsp:sp modelId="{98662614-C5F0-A74F-847C-E46161152C5B}">
      <dsp:nvSpPr>
        <dsp:cNvPr id="0" name=""/>
        <dsp:cNvSpPr/>
      </dsp:nvSpPr>
      <dsp:spPr>
        <a:xfrm>
          <a:off x="0" y="930609"/>
          <a:ext cx="518150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177B148-2A60-0648-AA1A-3B93B837490D}">
      <dsp:nvSpPr>
        <dsp:cNvPr id="0" name=""/>
        <dsp:cNvSpPr/>
      </dsp:nvSpPr>
      <dsp:spPr>
        <a:xfrm>
          <a:off x="0" y="930609"/>
          <a:ext cx="5181508" cy="930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Cross-functional collaboration</a:t>
          </a:r>
        </a:p>
      </dsp:txBody>
      <dsp:txXfrm>
        <a:off x="0" y="930609"/>
        <a:ext cx="5181508" cy="930609"/>
      </dsp:txXfrm>
    </dsp:sp>
    <dsp:sp modelId="{711DCE3E-F658-234E-9D21-843AB348536C}">
      <dsp:nvSpPr>
        <dsp:cNvPr id="0" name=""/>
        <dsp:cNvSpPr/>
      </dsp:nvSpPr>
      <dsp:spPr>
        <a:xfrm>
          <a:off x="0" y="1861219"/>
          <a:ext cx="518150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1C2E658-D93B-2941-B058-9E169B6475A6}">
      <dsp:nvSpPr>
        <dsp:cNvPr id="0" name=""/>
        <dsp:cNvSpPr/>
      </dsp:nvSpPr>
      <dsp:spPr>
        <a:xfrm>
          <a:off x="0" y="1861219"/>
          <a:ext cx="5181508" cy="930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Change management</a:t>
          </a:r>
        </a:p>
      </dsp:txBody>
      <dsp:txXfrm>
        <a:off x="0" y="1861219"/>
        <a:ext cx="5181508" cy="930609"/>
      </dsp:txXfrm>
    </dsp:sp>
    <dsp:sp modelId="{ABBED3CA-A321-EF4F-AD37-0C74240E5A87}">
      <dsp:nvSpPr>
        <dsp:cNvPr id="0" name=""/>
        <dsp:cNvSpPr/>
      </dsp:nvSpPr>
      <dsp:spPr>
        <a:xfrm>
          <a:off x="0" y="2791828"/>
          <a:ext cx="5181508"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1F796ED-AA2C-A849-BA0D-7486543C098B}">
      <dsp:nvSpPr>
        <dsp:cNvPr id="0" name=""/>
        <dsp:cNvSpPr/>
      </dsp:nvSpPr>
      <dsp:spPr>
        <a:xfrm>
          <a:off x="0" y="2791828"/>
          <a:ext cx="5181508" cy="930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Being true to your own org DNA</a:t>
          </a:r>
        </a:p>
      </dsp:txBody>
      <dsp:txXfrm>
        <a:off x="0" y="2791828"/>
        <a:ext cx="5181508" cy="93060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152827-6E73-864F-8A13-2165F95EF3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Arial" panose="020B0604020202020204" pitchFamily="34" charset="0"/>
              <a:cs typeface="Arial" panose="020B0604020202020204" pitchFamily="34" charset="0"/>
            </a:endParaRPr>
          </a:p>
        </p:txBody>
      </p:sp>
      <p:sp>
        <p:nvSpPr>
          <p:cNvPr id="3" name="Date Placeholder 2">
            <a:extLst>
              <a:ext uri="{FF2B5EF4-FFF2-40B4-BE49-F238E27FC236}">
                <a16:creationId xmlns:a16="http://schemas.microsoft.com/office/drawing/2014/main" id="{FE79DA12-A1C5-8C4F-ABF0-4200AE4C84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CB5F639-C51B-B64E-85B6-6E216DE42D24}" type="datetimeFigureOut">
              <a:rPr lang="en-US" smtClean="0">
                <a:latin typeface="Arial" panose="020B0604020202020204" pitchFamily="34" charset="0"/>
                <a:cs typeface="Arial" panose="020B0604020202020204" pitchFamily="34" charset="0"/>
              </a:rPr>
              <a:t>9/24/2020</a:t>
            </a:fld>
            <a:endParaRPr lang="en-US">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9DE99A8A-3182-3246-BC38-748AA7531D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sz="1000" dirty="0">
                <a:latin typeface="Arial" panose="020B0604020202020204" pitchFamily="34" charset="0"/>
                <a:cs typeface="Arial" panose="020B0604020202020204" pitchFamily="34" charset="0"/>
              </a:rPr>
              <a:t>© 2018 Global Workplace Analytics</a:t>
            </a:r>
          </a:p>
        </p:txBody>
      </p:sp>
      <p:sp>
        <p:nvSpPr>
          <p:cNvPr id="5" name="Slide Number Placeholder 4">
            <a:extLst>
              <a:ext uri="{FF2B5EF4-FFF2-40B4-BE49-F238E27FC236}">
                <a16:creationId xmlns:a16="http://schemas.microsoft.com/office/drawing/2014/main" id="{8C43C4FB-72B6-5B47-9A92-DA51E153D6A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FD2F74-ECFC-6245-81CC-5B66EADEF6A2}"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1733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66057" y="261257"/>
            <a:ext cx="2514600" cy="1414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566056" y="1864177"/>
            <a:ext cx="5823857" cy="671376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925676-9D4B-DF41-BDDE-32B67050139D}" type="slidenum">
              <a:rPr lang="en-US" smtClean="0"/>
              <a:t>‹#›</a:t>
            </a:fld>
            <a:endParaRPr lang="en-US"/>
          </a:p>
        </p:txBody>
      </p:sp>
    </p:spTree>
    <p:extLst>
      <p:ext uri="{BB962C8B-B14F-4D97-AF65-F5344CB8AC3E}">
        <p14:creationId xmlns:p14="http://schemas.microsoft.com/office/powerpoint/2010/main" val="760751175"/>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www.pwc.com/us/en/library/covid-19/pwc-covid-19-cfo-pulse-survey.html"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C2795C-B4B9-4EEA-ADFD-682FEABAC44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Confidential</a:t>
            </a:r>
          </a:p>
        </p:txBody>
      </p:sp>
    </p:spTree>
    <p:extLst>
      <p:ext uri="{BB962C8B-B14F-4D97-AF65-F5344CB8AC3E}">
        <p14:creationId xmlns:p14="http://schemas.microsoft.com/office/powerpoint/2010/main" val="723586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SHRM…nearly 70%, at least ad hoc</a:t>
            </a:r>
          </a:p>
          <a:p>
            <a:r>
              <a:rPr lang="en-US" dirty="0"/>
              <a:t>I’d like to point out, flex-time, though we won’t be talking about it here, is just as important to employees as flex place. Important they go hand in hand.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13</a:t>
            </a:fld>
            <a:endParaRPr lang="en-US"/>
          </a:p>
        </p:txBody>
      </p:sp>
    </p:spTree>
    <p:extLst>
      <p:ext uri="{BB962C8B-B14F-4D97-AF65-F5344CB8AC3E}">
        <p14:creationId xmlns:p14="http://schemas.microsoft.com/office/powerpoint/2010/main" val="1285093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But BLS, much stricter 7 % </a:t>
            </a:r>
          </a:p>
          <a:p>
            <a:r>
              <a:rPr lang="en-US" dirty="0" err="1"/>
              <a:t>Privilage</a:t>
            </a:r>
            <a:r>
              <a:rPr lang="en-US" dirty="0"/>
              <a:t> – data shows…older, more tenured, higher salary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14</a:t>
            </a:fld>
            <a:endParaRPr lang="en-US"/>
          </a:p>
        </p:txBody>
      </p:sp>
    </p:spTree>
    <p:extLst>
      <p:ext uri="{BB962C8B-B14F-4D97-AF65-F5344CB8AC3E}">
        <p14:creationId xmlns:p14="http://schemas.microsoft.com/office/powerpoint/2010/main" val="1710808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Our research shows that </a:t>
            </a:r>
            <a:r>
              <a:rPr lang="en-US" b="1" dirty="0"/>
              <a:t>56% of the population </a:t>
            </a:r>
            <a:r>
              <a:rPr lang="en-US" dirty="0"/>
              <a:t>holds a job that’s at least partially </a:t>
            </a:r>
            <a:r>
              <a:rPr lang="en-US" b="1" dirty="0"/>
              <a:t>compatible</a:t>
            </a:r>
            <a:r>
              <a:rPr lang="en-US" dirty="0"/>
              <a:t> with telecommuting – More in Gov’t</a:t>
            </a:r>
          </a:p>
          <a:p>
            <a:r>
              <a:rPr lang="en-US" dirty="0"/>
              <a:t>Between </a:t>
            </a:r>
            <a:r>
              <a:rPr lang="en-US" b="1" dirty="0"/>
              <a:t>80% of employees </a:t>
            </a:r>
            <a:r>
              <a:rPr lang="en-US" dirty="0"/>
              <a:t>say they would if they could Census…</a:t>
            </a:r>
          </a:p>
          <a:p>
            <a:r>
              <a:rPr lang="en-US" dirty="0"/>
              <a:t>Gallup show 43% </a:t>
            </a:r>
            <a:r>
              <a:rPr lang="en-US" dirty="0" err="1"/>
              <a:t>wfh</a:t>
            </a:r>
            <a:r>
              <a:rPr lang="en-US" dirty="0"/>
              <a:t> at least occasionally</a:t>
            </a:r>
          </a:p>
          <a:p>
            <a:r>
              <a:rPr lang="en-US" dirty="0"/>
              <a:t>Census shows less than 4% does so half time or more</a:t>
            </a:r>
          </a:p>
          <a:p>
            <a:r>
              <a:rPr lang="en-US" dirty="0"/>
              <a:t>Big gap between who wants to, can,  and does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15</a:t>
            </a:fld>
            <a:endParaRPr lang="en-US"/>
          </a:p>
        </p:txBody>
      </p:sp>
    </p:spTree>
    <p:extLst>
      <p:ext uri="{BB962C8B-B14F-4D97-AF65-F5344CB8AC3E}">
        <p14:creationId xmlns:p14="http://schemas.microsoft.com/office/powerpoint/2010/main" val="660412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2870200" cy="1614487"/>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late March of this year (2020), we and a partner firm, </a:t>
            </a:r>
            <a:r>
              <a:rPr lang="en-US" dirty="0" err="1"/>
              <a:t>Iometrics</a:t>
            </a:r>
            <a:r>
              <a:rPr lang="en-US" dirty="0"/>
              <a:t>, conducted a global study to answer questions about who was working from home during the pandemic, what was working, what wasn’t, and how the experience would likely change the future of where people work.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31% of global office employees, said they worked from home at least one full day a week before the pandemic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That number mushroomed 88% during the month of April. Numbers in yellow represent US vs global</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Importantly, nearly 60 of the people working remotely during the pandemic had never done it before.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Note also small % who did it 5x/week b4. Hybrid model is most common.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NEXT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79A9A55-241D-1248-804D-FB888958CFFE}" type="slidenum">
              <a:rPr lang="en-US" smtClean="0"/>
              <a:t>16</a:t>
            </a:fld>
            <a:endParaRPr lang="en-US" dirty="0"/>
          </a:p>
        </p:txBody>
      </p:sp>
    </p:spTree>
    <p:extLst>
      <p:ext uri="{BB962C8B-B14F-4D97-AF65-F5344CB8AC3E}">
        <p14:creationId xmlns:p14="http://schemas.microsoft.com/office/powerpoint/2010/main" val="2505838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Prior to </a:t>
            </a:r>
            <a:r>
              <a:rPr lang="en-US" dirty="0" err="1"/>
              <a:t>Covid</a:t>
            </a:r>
            <a:r>
              <a:rPr lang="en-US" dirty="0"/>
              <a:t> – surveys showed globally 65-80% wanted to </a:t>
            </a:r>
            <a:r>
              <a:rPr lang="en-US" dirty="0" err="1"/>
              <a:t>wfh</a:t>
            </a:r>
            <a:r>
              <a:rPr lang="en-US" dirty="0"/>
              <a:t> at least some of the time.</a:t>
            </a:r>
          </a:p>
          <a:p>
            <a:r>
              <a:rPr lang="en-US" dirty="0"/>
              <a:t>When asked during the peak of sheltering in place, 76% want to at least once a week (82% in US). Only 6% don’t want to at all (3% in US)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17</a:t>
            </a:fld>
            <a:endParaRPr lang="en-US"/>
          </a:p>
        </p:txBody>
      </p:sp>
    </p:spTree>
    <p:extLst>
      <p:ext uri="{BB962C8B-B14F-4D97-AF65-F5344CB8AC3E}">
        <p14:creationId xmlns:p14="http://schemas.microsoft.com/office/powerpoint/2010/main" val="375875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And actually, they don’t just want to, they really want to. </a:t>
            </a:r>
          </a:p>
          <a:p>
            <a:endParaRPr lang="en-US" dirty="0"/>
          </a:p>
          <a:p>
            <a:r>
              <a:rPr lang="en-US" dirty="0"/>
              <a:t>According to </a:t>
            </a:r>
            <a:r>
              <a:rPr lang="en-US" b="1" dirty="0"/>
              <a:t>Gallup</a:t>
            </a:r>
            <a:r>
              <a:rPr lang="en-US" dirty="0"/>
              <a:t>, </a:t>
            </a:r>
            <a:r>
              <a:rPr lang="en-US" b="1" dirty="0"/>
              <a:t>Flexibility</a:t>
            </a:r>
            <a:r>
              <a:rPr lang="en-US" dirty="0"/>
              <a:t> is one of the </a:t>
            </a:r>
            <a:r>
              <a:rPr lang="en-US" b="1" dirty="0"/>
              <a:t>highest ranked </a:t>
            </a:r>
            <a:r>
              <a:rPr lang="en-US" dirty="0"/>
              <a:t>benefits by </a:t>
            </a:r>
            <a:r>
              <a:rPr lang="en-US" b="1" dirty="0"/>
              <a:t>Millennials</a:t>
            </a:r>
            <a:r>
              <a:rPr lang="en-US" dirty="0"/>
              <a:t> ….even </a:t>
            </a:r>
            <a:r>
              <a:rPr lang="en-US" b="1" dirty="0"/>
              <a:t>higher than student loan </a:t>
            </a:r>
            <a:r>
              <a:rPr lang="en-US" dirty="0"/>
              <a:t>or </a:t>
            </a:r>
            <a:r>
              <a:rPr lang="en-US" b="1" dirty="0"/>
              <a:t>tuition</a:t>
            </a:r>
            <a:r>
              <a:rPr lang="en-US" dirty="0"/>
              <a:t> reimbursement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63%</a:t>
            </a:r>
            <a:r>
              <a:rPr lang="en-US" dirty="0"/>
              <a:t> would </a:t>
            </a:r>
            <a:r>
              <a:rPr lang="en-US" b="1" dirty="0"/>
              <a:t>change jobs </a:t>
            </a:r>
            <a:r>
              <a:rPr lang="en-US" dirty="0"/>
              <a:t>for </a:t>
            </a:r>
            <a:r>
              <a:rPr lang="en-US" b="1" dirty="0"/>
              <a:t>flex time </a:t>
            </a:r>
            <a:r>
              <a:rPr lang="en-US" dirty="0"/>
              <a:t>and about </a:t>
            </a:r>
            <a:r>
              <a:rPr lang="en-US" b="1" dirty="0"/>
              <a:t>half for full or part time telework</a:t>
            </a:r>
            <a:r>
              <a:rPr lang="en-US" dirty="0"/>
              <a:t>. (</a:t>
            </a:r>
            <a:r>
              <a:rPr lang="en-US" b="1" dirty="0"/>
              <a:t>30% </a:t>
            </a:r>
            <a:r>
              <a:rPr lang="en-US" dirty="0"/>
              <a:t>would actually take a </a:t>
            </a:r>
            <a:r>
              <a:rPr lang="en-US" b="1" dirty="0" err="1"/>
              <a:t>paycu</a:t>
            </a:r>
            <a:r>
              <a:rPr lang="en-US" dirty="0" err="1"/>
              <a:t>t</a:t>
            </a:r>
            <a:r>
              <a:rPr lang="en-US" dirty="0"/>
              <a:t> for the privilege) </a:t>
            </a:r>
          </a:p>
          <a:p>
            <a:endParaRPr lang="en-US" dirty="0"/>
          </a:p>
          <a:p>
            <a:r>
              <a:rPr lang="en-US" b="1" dirty="0"/>
              <a:t>Boomers rank these similarly</a:t>
            </a:r>
            <a:r>
              <a:rPr lang="en-US" dirty="0"/>
              <a:t>, thought the percentages are 15 to 20 points lower.</a:t>
            </a:r>
          </a:p>
          <a:p>
            <a:endParaRPr lang="en-US" dirty="0"/>
          </a:p>
          <a:p>
            <a:r>
              <a:rPr lang="en-US" dirty="0"/>
              <a:t>Note too the importance of flex time too – it takes both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a:p>
            <a:endParaRPr lang="en-US" dirty="0"/>
          </a:p>
          <a:p>
            <a:endParaRPr lang="en-US" dirty="0"/>
          </a:p>
          <a:p>
            <a:endParaRPr lang="en-US" dirty="0"/>
          </a:p>
          <a:p>
            <a:endParaRPr lang="en-US" dirty="0"/>
          </a:p>
          <a:p>
            <a:r>
              <a:rPr lang="en-US" dirty="0"/>
              <a:t>Flextime (47%), </a:t>
            </a:r>
            <a:r>
              <a:rPr lang="en-US" dirty="0" err="1"/>
              <a:t>Insur</a:t>
            </a:r>
            <a:r>
              <a:rPr lang="en-US" dirty="0"/>
              <a:t> (43%), telework </a:t>
            </a:r>
            <a:r>
              <a:rPr lang="en-US" dirty="0" err="1"/>
              <a:t>pt</a:t>
            </a:r>
            <a:r>
              <a:rPr lang="en-US" dirty="0"/>
              <a:t> (33%), telework ft (31%)</a:t>
            </a:r>
          </a:p>
        </p:txBody>
      </p:sp>
      <p:sp>
        <p:nvSpPr>
          <p:cNvPr id="4" name="Slide Number Placeholder 3"/>
          <p:cNvSpPr>
            <a:spLocks noGrp="1"/>
          </p:cNvSpPr>
          <p:nvPr>
            <p:ph type="sldNum" sz="quarter" idx="10"/>
          </p:nvPr>
        </p:nvSpPr>
        <p:spPr/>
        <p:txBody>
          <a:bodyPr/>
          <a:lstStyle/>
          <a:p>
            <a:fld id="{7A925676-9D4B-DF41-BDDE-32B67050139D}" type="slidenum">
              <a:rPr lang="en-US" smtClean="0"/>
              <a:t>18</a:t>
            </a:fld>
            <a:endParaRPr lang="en-US"/>
          </a:p>
        </p:txBody>
      </p:sp>
    </p:spTree>
    <p:extLst>
      <p:ext uri="{BB962C8B-B14F-4D97-AF65-F5344CB8AC3E}">
        <p14:creationId xmlns:p14="http://schemas.microsoft.com/office/powerpoint/2010/main" val="3331004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In terms of frequency, the blue bars show frequency pre-COVID, the orange ones show desired frequency post-COVID</a:t>
            </a:r>
          </a:p>
          <a:p>
            <a:endParaRPr lang="en-US" dirty="0"/>
          </a:p>
          <a:p>
            <a:r>
              <a:rPr lang="en-US" dirty="0"/>
              <a:t>Legend at bottom from most </a:t>
            </a:r>
            <a:r>
              <a:rPr lang="en-US" dirty="0" err="1"/>
              <a:t>freq</a:t>
            </a:r>
            <a:r>
              <a:rPr lang="en-US" dirty="0"/>
              <a:t> on left to least </a:t>
            </a:r>
            <a:r>
              <a:rPr lang="en-US" dirty="0" err="1"/>
              <a:t>freq</a:t>
            </a:r>
            <a:r>
              <a:rPr lang="en-US" dirty="0"/>
              <a:t> on right – so you can see the shift looking from right to left of the orange bars getting bigger </a:t>
            </a:r>
          </a:p>
          <a:p>
            <a:r>
              <a:rPr lang="en-US" dirty="0"/>
              <a:t>	- reflects people wanting to </a:t>
            </a:r>
            <a:r>
              <a:rPr lang="en-US" dirty="0" err="1"/>
              <a:t>wfh</a:t>
            </a:r>
            <a:r>
              <a:rPr lang="en-US" dirty="0"/>
              <a:t> more than they did before</a:t>
            </a:r>
          </a:p>
          <a:p>
            <a:endParaRPr lang="en-US" dirty="0"/>
          </a:p>
          <a:p>
            <a:r>
              <a:rPr lang="en-US" dirty="0"/>
              <a:t>Sweet spot 2 days a week globally, half time in US</a:t>
            </a:r>
          </a:p>
          <a:p>
            <a:endParaRPr lang="en-US" dirty="0"/>
          </a:p>
          <a:p>
            <a:r>
              <a:rPr lang="en-US" dirty="0"/>
              <a:t>While 9% did it full time before, 16% want to now</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Arial" panose="020B0604020202020204" pitchFamily="34" charset="0"/>
                <a:ea typeface="+mn-ea"/>
                <a:cs typeface="Arial" panose="020B0604020202020204" pitchFamily="34" charset="0"/>
              </a:rPr>
              <a:t>NEXT</a:t>
            </a:r>
            <a:endParaRPr lang="en-US" dirty="0">
              <a:effectLst/>
            </a:endParaRPr>
          </a:p>
          <a:p>
            <a:endParaRPr lang="en-US" dirty="0"/>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19</a:t>
            </a:fld>
            <a:endParaRPr lang="en-US"/>
          </a:p>
        </p:txBody>
      </p:sp>
    </p:spTree>
    <p:extLst>
      <p:ext uri="{BB962C8B-B14F-4D97-AF65-F5344CB8AC3E}">
        <p14:creationId xmlns:p14="http://schemas.microsoft.com/office/powerpoint/2010/main" val="2504566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So often the media and naysayers like to make this conversation polar. </a:t>
            </a:r>
            <a:endParaRPr lang="en-US" baseline="0" dirty="0"/>
          </a:p>
          <a:p>
            <a:r>
              <a:rPr lang="en-US" baseline="0" dirty="0"/>
              <a:t>It’s not either all remote or all in the office.</a:t>
            </a:r>
          </a:p>
          <a:p>
            <a:r>
              <a:rPr lang="en-US" baseline="0" dirty="0"/>
              <a:t>That’s just not the reality.</a:t>
            </a:r>
          </a:p>
          <a:p>
            <a:endParaRPr lang="en-US" baseline="0" dirty="0"/>
          </a:p>
          <a:p>
            <a:r>
              <a:rPr lang="en-US" baseline="0" dirty="0"/>
              <a:t>Survey showed people felt more successful </a:t>
            </a:r>
            <a:r>
              <a:rPr lang="en-US" baseline="0" dirty="0" err="1"/>
              <a:t>wfh</a:t>
            </a:r>
            <a:r>
              <a:rPr lang="en-US" baseline="0" dirty="0"/>
              <a:t> for their individual work and equally successful in group work during </a:t>
            </a:r>
            <a:r>
              <a:rPr lang="en-US" baseline="0" dirty="0" err="1"/>
              <a:t>covid</a:t>
            </a:r>
            <a:r>
              <a:rPr lang="en-US" baseline="0" dirty="0"/>
              <a:t>. But they preferred the office for the latter.</a:t>
            </a:r>
          </a:p>
          <a:p>
            <a:endParaRPr lang="en-US" baseline="0" dirty="0"/>
          </a:p>
          <a:p>
            <a:r>
              <a:rPr lang="en-US" baseline="0" dirty="0"/>
              <a:t>Nothing new…Entire workplaces are being designed as places of </a:t>
            </a:r>
            <a:r>
              <a:rPr lang="en-US" baseline="0" dirty="0" err="1"/>
              <a:t>collab</a:t>
            </a:r>
            <a:r>
              <a:rPr lang="en-US" baseline="0" dirty="0"/>
              <a:t>, with home the preferred place for getting things done.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Arial" panose="020B0604020202020204" pitchFamily="34" charset="0"/>
                <a:ea typeface="+mn-ea"/>
                <a:cs typeface="Arial" panose="020B0604020202020204" pitchFamily="34" charset="0"/>
              </a:rPr>
              <a:t>NEXT</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699F6CF6-A8C4-1940-BFEC-15FF10C0CFCE}" type="slidenum">
              <a:rPr lang="en-US" smtClean="0"/>
              <a:t>20</a:t>
            </a:fld>
            <a:endParaRPr lang="en-US"/>
          </a:p>
        </p:txBody>
      </p:sp>
    </p:spTree>
    <p:extLst>
      <p:ext uri="{BB962C8B-B14F-4D97-AF65-F5344CB8AC3E}">
        <p14:creationId xmlns:p14="http://schemas.microsoft.com/office/powerpoint/2010/main" val="2808454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Let’s shift gears and look at the business case. </a:t>
            </a:r>
            <a:endParaRPr lang="en-US" b="1" dirty="0"/>
          </a:p>
        </p:txBody>
      </p:sp>
      <p:sp>
        <p:nvSpPr>
          <p:cNvPr id="4" name="Slide Number Placeholder 3"/>
          <p:cNvSpPr>
            <a:spLocks noGrp="1"/>
          </p:cNvSpPr>
          <p:nvPr>
            <p:ph type="sldNum" sz="quarter" idx="10"/>
          </p:nvPr>
        </p:nvSpPr>
        <p:spPr/>
        <p:txBody>
          <a:bodyPr/>
          <a:lstStyle/>
          <a:p>
            <a:fld id="{7A925676-9D4B-DF41-BDDE-32B67050139D}" type="slidenum">
              <a:rPr lang="en-US" smtClean="0"/>
              <a:t>21</a:t>
            </a:fld>
            <a:endParaRPr lang="en-US"/>
          </a:p>
        </p:txBody>
      </p:sp>
    </p:spTree>
    <p:extLst>
      <p:ext uri="{BB962C8B-B14F-4D97-AF65-F5344CB8AC3E}">
        <p14:creationId xmlns:p14="http://schemas.microsoft.com/office/powerpoint/2010/main" val="2456139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Orgs are finally realizing their survivability depends on doing the right thing for people, planet, and profit….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22</a:t>
            </a:fld>
            <a:endParaRPr lang="en-US"/>
          </a:p>
        </p:txBody>
      </p:sp>
    </p:spTree>
    <p:extLst>
      <p:ext uri="{BB962C8B-B14F-4D97-AF65-F5344CB8AC3E}">
        <p14:creationId xmlns:p14="http://schemas.microsoft.com/office/powerpoint/2010/main" val="2772596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D496F-F81B-4E4C-AA3D-88C38F119F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897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 look at the business case for all three starting with profit.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23</a:t>
            </a:fld>
            <a:endParaRPr lang="en-US"/>
          </a:p>
        </p:txBody>
      </p:sp>
    </p:spTree>
    <p:extLst>
      <p:ext uri="{BB962C8B-B14F-4D97-AF65-F5344CB8AC3E}">
        <p14:creationId xmlns:p14="http://schemas.microsoft.com/office/powerpoint/2010/main" val="420820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The drivers of workplace change change over the years, but the top five here have dominated the list of driver for the past decade.</a:t>
            </a:r>
          </a:p>
          <a:p>
            <a:endParaRPr lang="en-US" b="1" dirty="0"/>
          </a:p>
          <a:p>
            <a:r>
              <a:rPr lang="en-US" b="1" dirty="0"/>
              <a:t>Before last recession, talent</a:t>
            </a:r>
          </a:p>
          <a:p>
            <a:r>
              <a:rPr lang="en-US" dirty="0"/>
              <a:t>During, saving $ - primarily by slashing real estate costs</a:t>
            </a:r>
          </a:p>
          <a:p>
            <a:r>
              <a:rPr lang="en-US" b="1" dirty="0"/>
              <a:t>Last 5 years back to attracting and retaining talent.</a:t>
            </a:r>
          </a:p>
          <a:p>
            <a:endParaRPr lang="en-US" b="1" dirty="0"/>
          </a:p>
          <a:p>
            <a:r>
              <a:rPr lang="en-US" b="1" dirty="0"/>
              <a:t>Unfortunately, at least in US, sustainability at bottom of the list.</a:t>
            </a:r>
          </a:p>
          <a:p>
            <a:endParaRPr lang="en-US" b="1" dirty="0"/>
          </a:p>
          <a:p>
            <a:r>
              <a:rPr lang="en-US" b="1" dirty="0"/>
              <a:t>Continuity of operations, being able to continuing working in the event of a disaster, wasn’t in the top before Covid-19 but I’m pretty sure we can expect to see that catapult to the top of the list in the future.</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a:p>
            <a:endParaRPr lang="en-US" b="1" dirty="0"/>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24</a:t>
            </a:fld>
            <a:endParaRPr lang="en-US"/>
          </a:p>
        </p:txBody>
      </p:sp>
    </p:spTree>
    <p:extLst>
      <p:ext uri="{BB962C8B-B14F-4D97-AF65-F5344CB8AC3E}">
        <p14:creationId xmlns:p14="http://schemas.microsoft.com/office/powerpoint/2010/main" val="1511712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0738" y="444500"/>
            <a:ext cx="3592512" cy="2020888"/>
          </a:xfrm>
        </p:spPr>
      </p:sp>
      <p:sp>
        <p:nvSpPr>
          <p:cNvPr id="3" name="Notes Placeholder 2"/>
          <p:cNvSpPr>
            <a:spLocks noGrp="1"/>
          </p:cNvSpPr>
          <p:nvPr>
            <p:ph type="body" idx="1"/>
          </p:nvPr>
        </p:nvSpPr>
        <p:spPr>
          <a:xfrm>
            <a:off x="820236" y="2728311"/>
            <a:ext cx="5169747" cy="2853883"/>
          </a:xfrm>
        </p:spPr>
        <p:txBody>
          <a:bodyPr/>
          <a:lstStyle/>
          <a:p>
            <a:r>
              <a:rPr lang="en-US" sz="1800" baseline="0" dirty="0"/>
              <a:t>Now not to be </a:t>
            </a:r>
            <a:r>
              <a:rPr lang="en-US" sz="1800" b="1" baseline="0" dirty="0"/>
              <a:t>crass</a:t>
            </a:r>
            <a:r>
              <a:rPr lang="en-US" sz="1800" baseline="0" dirty="0"/>
              <a:t>, but whether you </a:t>
            </a:r>
            <a:r>
              <a:rPr lang="en-US" sz="1800" b="1" baseline="0" dirty="0"/>
              <a:t>call it increasing productivity, attracting/retaining talent, improving work-life bala</a:t>
            </a:r>
            <a:r>
              <a:rPr lang="en-US" sz="1800" baseline="0" dirty="0"/>
              <a:t>nce, coop</a:t>
            </a:r>
            <a:r>
              <a:rPr lang="mr-IN" sz="1800" baseline="0" dirty="0"/>
              <a:t>…</a:t>
            </a:r>
            <a:r>
              <a:rPr lang="en-US" sz="1800" baseline="0" dirty="0"/>
              <a:t>the </a:t>
            </a:r>
            <a:r>
              <a:rPr lang="en-US" sz="1800" b="1" baseline="0" dirty="0"/>
              <a:t>reason</a:t>
            </a:r>
            <a:r>
              <a:rPr lang="en-US" sz="1800" baseline="0" dirty="0"/>
              <a:t> they’re </a:t>
            </a:r>
            <a:r>
              <a:rPr lang="en-US" sz="1800" b="1" baseline="0" dirty="0"/>
              <a:t>important</a:t>
            </a:r>
            <a:r>
              <a:rPr lang="en-US" sz="1800" baseline="0" dirty="0"/>
              <a:t> to the </a:t>
            </a:r>
            <a:r>
              <a:rPr lang="en-US" sz="1800" b="1" baseline="0" dirty="0"/>
              <a:t>C suite </a:t>
            </a:r>
            <a:r>
              <a:rPr lang="en-US" sz="1800" baseline="0" dirty="0"/>
              <a:t>is because of the </a:t>
            </a:r>
            <a:r>
              <a:rPr lang="en-US" sz="1800" b="1" baseline="0" dirty="0"/>
              <a:t>connection to the bottom line</a:t>
            </a:r>
            <a:r>
              <a:rPr lang="en-US" sz="1800" baseline="0" dirty="0"/>
              <a:t>. So  if we want to get their attention and support for remote work, that’s what we </a:t>
            </a:r>
            <a:r>
              <a:rPr lang="en-US" sz="1800" b="1" baseline="0" dirty="0"/>
              <a:t>need to show them</a:t>
            </a:r>
            <a:r>
              <a:rPr lang="en-US" sz="1800" baseline="0" dirty="0"/>
              <a:t>. </a:t>
            </a:r>
            <a:r>
              <a:rPr lang="en-US" sz="1800" b="1" baseline="0" dirty="0"/>
              <a:t>Bottom line impacts.</a:t>
            </a:r>
          </a:p>
          <a:p>
            <a:endParaRPr lang="en-US" sz="18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NEXT</a:t>
            </a:r>
          </a:p>
          <a:p>
            <a:endParaRPr lang="en-US" sz="1800" b="1" baseline="0" dirty="0"/>
          </a:p>
        </p:txBody>
      </p:sp>
      <p:sp>
        <p:nvSpPr>
          <p:cNvPr id="4" name="Slide Number Placeholder 3"/>
          <p:cNvSpPr>
            <a:spLocks noGrp="1"/>
          </p:cNvSpPr>
          <p:nvPr>
            <p:ph type="sldNum" sz="quarter" idx="10"/>
          </p:nvPr>
        </p:nvSpPr>
        <p:spPr/>
        <p:txBody>
          <a:bodyPr/>
          <a:lstStyle/>
          <a:p>
            <a:fld id="{1BBA0DD3-0325-4A6A-A07F-8DF26341DFF0}" type="slidenum">
              <a:rPr lang="en-US" smtClean="0"/>
              <a:pPr/>
              <a:t>25</a:t>
            </a:fld>
            <a:endParaRPr lang="en-US" dirty="0"/>
          </a:p>
        </p:txBody>
      </p:sp>
    </p:spTree>
    <p:extLst>
      <p:ext uri="{BB962C8B-B14F-4D97-AF65-F5344CB8AC3E}">
        <p14:creationId xmlns:p14="http://schemas.microsoft.com/office/powerpoint/2010/main" val="2595992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Our estimate is that a typical US employers can save an average of $11k per half-time remote worker/year.</a:t>
            </a:r>
          </a:p>
          <a:p>
            <a:endParaRPr lang="en-US" dirty="0"/>
          </a:p>
          <a:p>
            <a:r>
              <a:rPr lang="en-US" dirty="0"/>
              <a:t>Those savings come from a combination of increased productivity, and reduced turnover, and absenteeism, and real estate costs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baseline="0" dirty="0"/>
              <a:t>I’m going to explain how we came up that $11k next, but in case you get lost or want to read more I’ll have an article about it and other resources at the end of this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baseline="0" dirty="0"/>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26</a:t>
            </a:fld>
            <a:endParaRPr lang="en-US"/>
          </a:p>
        </p:txBody>
      </p:sp>
    </p:spTree>
    <p:extLst>
      <p:ext uri="{BB962C8B-B14F-4D97-AF65-F5344CB8AC3E}">
        <p14:creationId xmlns:p14="http://schemas.microsoft.com/office/powerpoint/2010/main" val="28541706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In 2016, the GAO was asked by members of Congress, to investigate tools that would help agencies quantify the impact of their telework programs. </a:t>
            </a:r>
          </a:p>
          <a:p>
            <a:endParaRPr lang="en-US" dirty="0"/>
          </a:p>
          <a:p>
            <a:r>
              <a:rPr lang="en-US" dirty="0"/>
              <a:t>We gave them a peek behind the curtain at the 125 variables, 600 calculations, and research that powers our Telework Savings Calculator, something we created over a decade ago to quantify the employer, employee, and environmental impact of remote work. I free to anyone who wants to use it. </a:t>
            </a:r>
          </a:p>
          <a:p>
            <a:endParaRPr lang="en-US" dirty="0"/>
          </a:p>
          <a:p>
            <a:r>
              <a:rPr lang="en-US" dirty="0"/>
              <a:t>GAO’s report to Congress stated it was “comprehensive and based on solid research.” </a:t>
            </a:r>
          </a:p>
          <a:p>
            <a:endParaRPr lang="en-US" dirty="0"/>
          </a:p>
          <a:p>
            <a:r>
              <a:rPr lang="en-US" dirty="0"/>
              <a:t>Though others were evaluated, no other tools were mentioned in the report.</a:t>
            </a:r>
          </a:p>
          <a:p>
            <a:endParaRPr lang="en-US" dirty="0"/>
          </a:p>
          <a:p>
            <a:r>
              <a:rPr lang="en-US" dirty="0"/>
              <a:t>I tell you all this to ensure you we didn’t just pull these numbers out of the sky. They are based on a great deal of research.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27</a:t>
            </a:fld>
            <a:endParaRPr lang="en-US"/>
          </a:p>
        </p:txBody>
      </p:sp>
    </p:spTree>
    <p:extLst>
      <p:ext uri="{BB962C8B-B14F-4D97-AF65-F5344CB8AC3E}">
        <p14:creationId xmlns:p14="http://schemas.microsoft.com/office/powerpoint/2010/main" val="1057363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sz="1800" dirty="0"/>
              <a:t>Now it’s </a:t>
            </a:r>
            <a:r>
              <a:rPr lang="en-US" sz="1800" b="1" dirty="0"/>
              <a:t>kinda hard to talk </a:t>
            </a:r>
            <a:r>
              <a:rPr lang="en-US" sz="1800" dirty="0"/>
              <a:t>about quantifying</a:t>
            </a:r>
            <a:r>
              <a:rPr lang="en-US" sz="1800" baseline="0" dirty="0"/>
              <a:t> impacts </a:t>
            </a:r>
            <a:r>
              <a:rPr lang="en-US" sz="1800" b="1" dirty="0"/>
              <a:t>without a bit of math. But I promise, I’m not going to get geek out on the math here.</a:t>
            </a:r>
          </a:p>
          <a:p>
            <a:endParaRPr lang="en-US" sz="1800" b="1" baseline="0" dirty="0"/>
          </a:p>
          <a:p>
            <a:r>
              <a:rPr lang="en-US" sz="1800" b="1" baseline="0" dirty="0"/>
              <a:t>What I want to do, is give you a framework for making your own business case for not just remote work, but other investments too.</a:t>
            </a:r>
          </a:p>
          <a:p>
            <a:endParaRPr lang="en-US" sz="1800"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NEXT</a:t>
            </a:r>
          </a:p>
          <a:p>
            <a:endParaRPr lang="en-US" sz="1800" b="1" baseline="0" dirty="0"/>
          </a:p>
        </p:txBody>
      </p:sp>
      <p:sp>
        <p:nvSpPr>
          <p:cNvPr id="4" name="Slide Number Placeholder 3"/>
          <p:cNvSpPr>
            <a:spLocks noGrp="1"/>
          </p:cNvSpPr>
          <p:nvPr>
            <p:ph type="sldNum" sz="quarter" idx="10"/>
          </p:nvPr>
        </p:nvSpPr>
        <p:spPr/>
        <p:txBody>
          <a:bodyPr/>
          <a:lstStyle/>
          <a:p>
            <a:fld id="{699F6CF6-A8C4-1940-BFEC-15FF10C0CFCE}" type="slidenum">
              <a:rPr lang="en-US" smtClean="0"/>
              <a:t>28</a:t>
            </a:fld>
            <a:endParaRPr lang="en-US" dirty="0"/>
          </a:p>
        </p:txBody>
      </p:sp>
    </p:spTree>
    <p:extLst>
      <p:ext uri="{BB962C8B-B14F-4D97-AF65-F5344CB8AC3E}">
        <p14:creationId xmlns:p14="http://schemas.microsoft.com/office/powerpoint/2010/main" val="620490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People are fond of saying you can’t measure productivity in the information age. They are wrong.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call that </a:t>
            </a:r>
            <a:r>
              <a:rPr lang="en-US" baseline="0" dirty="0" err="1"/>
              <a:t>horsepuckey</a:t>
            </a:r>
            <a:r>
              <a:rPr lang="en-US" baseline="0" dirty="0"/>
              <a:t>! Of course you can and I’m going to show you how.</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29</a:t>
            </a:fld>
            <a:endParaRPr lang="en-US"/>
          </a:p>
        </p:txBody>
      </p:sp>
    </p:spTree>
    <p:extLst>
      <p:ext uri="{BB962C8B-B14F-4D97-AF65-F5344CB8AC3E}">
        <p14:creationId xmlns:p14="http://schemas.microsoft.com/office/powerpoint/2010/main" val="1926201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85813"/>
            <a:ext cx="1985963" cy="1117600"/>
          </a:xfrm>
        </p:spPr>
      </p:sp>
      <p:sp>
        <p:nvSpPr>
          <p:cNvPr id="3" name="Notes Placeholder 2"/>
          <p:cNvSpPr>
            <a:spLocks noGrp="1"/>
          </p:cNvSpPr>
          <p:nvPr>
            <p:ph type="body" idx="1"/>
          </p:nvPr>
        </p:nvSpPr>
        <p:spPr/>
        <p:txBody>
          <a:bodyPr/>
          <a:lstStyle/>
          <a:p>
            <a:endParaRPr lang="en-US" baseline="0" dirty="0"/>
          </a:p>
          <a:p>
            <a:r>
              <a:rPr lang="en-US" baseline="0" dirty="0"/>
              <a:t>We’re paid a wage to work right? So if miss a day here or there, the employer isn’t getting the full value of that salary.</a:t>
            </a:r>
          </a:p>
          <a:p>
            <a:endParaRPr lang="en-US" baseline="0" dirty="0"/>
          </a:p>
          <a:p>
            <a:r>
              <a:rPr lang="en-US" baseline="0" dirty="0"/>
              <a:t>But it’s not just sick days that rob employees and employers of productivity, minutes count too.</a:t>
            </a:r>
          </a:p>
          <a:p>
            <a:endParaRPr lang="en-US" baseline="0" dirty="0"/>
          </a:p>
          <a:p>
            <a:r>
              <a:rPr lang="en-US" baseline="0" dirty="0"/>
              <a:t>If you do the math, you’ll find that works out to about  </a:t>
            </a:r>
            <a:r>
              <a:rPr lang="en-US" b="1" baseline="0" dirty="0"/>
              <a:t>= 70 cents/minute</a:t>
            </a:r>
          </a:p>
          <a:p>
            <a:endParaRPr lang="en-US" b="1" baseline="0" dirty="0"/>
          </a:p>
          <a:p>
            <a:r>
              <a:rPr lang="en-US" b="1" baseline="0" dirty="0"/>
              <a:t>That may not sound like a lot but it quickly adds up.</a:t>
            </a:r>
          </a:p>
          <a:p>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b="1" baseline="0" dirty="0"/>
          </a:p>
          <a:p>
            <a:endParaRPr lang="en-US" baseline="0" dirty="0"/>
          </a:p>
        </p:txBody>
      </p:sp>
      <p:sp>
        <p:nvSpPr>
          <p:cNvPr id="4" name="Slide Number Placeholder 3"/>
          <p:cNvSpPr>
            <a:spLocks noGrp="1"/>
          </p:cNvSpPr>
          <p:nvPr>
            <p:ph type="sldNum" sz="quarter" idx="10"/>
          </p:nvPr>
        </p:nvSpPr>
        <p:spPr/>
        <p:txBody>
          <a:bodyPr/>
          <a:lstStyle/>
          <a:p>
            <a:fld id="{132E282C-5758-4141-9494-03E9C57E21E7}" type="slidenum">
              <a:rPr lang="en-US" smtClean="0"/>
              <a:pPr/>
              <a:t>30</a:t>
            </a:fld>
            <a:endParaRPr lang="en-US"/>
          </a:p>
        </p:txBody>
      </p:sp>
    </p:spTree>
    <p:extLst>
      <p:ext uri="{BB962C8B-B14F-4D97-AF65-F5344CB8AC3E}">
        <p14:creationId xmlns:p14="http://schemas.microsoft.com/office/powerpoint/2010/main" val="2598866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Here’ are the assumption we use to come up with the $11k/half-time remote worker per year I mentioned earlier</a:t>
            </a:r>
            <a:r>
              <a:rPr lang="en-US" b="1" dirty="0"/>
              <a:t>….the same ones GAO said were based on comprehensive and solid research</a:t>
            </a:r>
            <a:r>
              <a:rPr lang="en-US" dirty="0"/>
              <a:t>, which represent a </a:t>
            </a:r>
            <a:r>
              <a:rPr lang="en-US" b="1" dirty="0"/>
              <a:t>synthesis of the case studies we’ve collected and clients we worked with</a:t>
            </a:r>
            <a:r>
              <a:rPr lang="en-US" dirty="0"/>
              <a:t>, </a:t>
            </a:r>
            <a:r>
              <a:rPr lang="en-US" b="1" dirty="0"/>
              <a:t>half-time telework </a:t>
            </a:r>
            <a:r>
              <a:rPr lang="en-US" dirty="0"/>
              <a:t>results in:</a:t>
            </a:r>
          </a:p>
          <a:p>
            <a:endParaRPr lang="en-US" dirty="0"/>
          </a:p>
          <a:p>
            <a:r>
              <a:rPr lang="en-US" dirty="0"/>
              <a:t>Top 3 relate o productivity</a:t>
            </a:r>
          </a:p>
          <a:p>
            <a:endParaRPr lang="en-US" dirty="0"/>
          </a:p>
          <a:p>
            <a:r>
              <a:rPr lang="en-US" dirty="0"/>
              <a:t>Read %’s</a:t>
            </a:r>
          </a:p>
          <a:p>
            <a:endParaRPr lang="en-US" dirty="0"/>
          </a:p>
          <a:p>
            <a:r>
              <a:rPr lang="en-US" dirty="0"/>
              <a:t>So let’s look at examples of the impact of remote work on productivity.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31</a:t>
            </a:fld>
            <a:endParaRPr lang="en-US"/>
          </a:p>
        </p:txBody>
      </p:sp>
    </p:spTree>
    <p:extLst>
      <p:ext uri="{BB962C8B-B14F-4D97-AF65-F5344CB8AC3E}">
        <p14:creationId xmlns:p14="http://schemas.microsoft.com/office/powerpoint/2010/main" val="2333154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lvl="0">
              <a:defRPr sz="1800"/>
            </a:pPr>
            <a:r>
              <a:rPr lang="en-US" sz="1200" b="1" i="0" baseline="0" dirty="0"/>
              <a:t>Our survey showed people who </a:t>
            </a:r>
            <a:r>
              <a:rPr lang="en-US" sz="1200" b="1" i="0" baseline="0" dirty="0" err="1"/>
              <a:t>wfh</a:t>
            </a:r>
            <a:r>
              <a:rPr lang="en-US" sz="1200" b="1" i="0" baseline="0" dirty="0"/>
              <a:t> save an average of 35 mins/day due to unwanted interruptions</a:t>
            </a:r>
          </a:p>
          <a:p>
            <a:pPr lvl="0">
              <a:defRPr sz="1800"/>
            </a:pPr>
            <a:r>
              <a:rPr lang="en-US" sz="1200" b="1" i="0" baseline="0" dirty="0"/>
              <a:t>	They’re interrupted 78 mins a day in office, 43 at home</a:t>
            </a:r>
          </a:p>
          <a:p>
            <a:pPr lvl="0">
              <a:defRPr sz="1800"/>
            </a:pPr>
            <a:r>
              <a:rPr lang="en-US" sz="1200" b="1" i="0" baseline="0" dirty="0"/>
              <a:t>	This, remember is during </a:t>
            </a:r>
            <a:r>
              <a:rPr lang="en-US" sz="1200" b="1" i="0" baseline="0" dirty="0" err="1"/>
              <a:t>covid</a:t>
            </a:r>
            <a:r>
              <a:rPr lang="en-US" sz="1200" b="1" i="0" baseline="0" dirty="0"/>
              <a:t> when </a:t>
            </a:r>
            <a:r>
              <a:rPr lang="en-US" sz="1200" b="1" i="0" baseline="0" dirty="0" err="1"/>
              <a:t>wfh</a:t>
            </a:r>
            <a:r>
              <a:rPr lang="en-US" sz="1200" b="1" i="0" baseline="0" dirty="0"/>
              <a:t> conditions are less than ideal for many.</a:t>
            </a:r>
          </a:p>
          <a:p>
            <a:pPr lvl="0">
              <a:defRPr sz="1800"/>
            </a:pPr>
            <a:endParaRPr lang="en-US" sz="1200" b="1" i="0" baseline="0" dirty="0"/>
          </a:p>
          <a:p>
            <a:pPr lvl="0">
              <a:defRPr sz="1800"/>
            </a:pPr>
            <a:r>
              <a:rPr lang="en-US" sz="1200" b="1" i="0" baseline="0" dirty="0"/>
              <a:t>But the problem isn’t just the interruption. </a:t>
            </a:r>
          </a:p>
          <a:p>
            <a:pPr lvl="0">
              <a:defRPr sz="1800"/>
            </a:pPr>
            <a:r>
              <a:rPr lang="en-US" sz="1200" b="1" i="0" baseline="0" dirty="0"/>
              <a:t>A study</a:t>
            </a:r>
            <a:r>
              <a:rPr lang="en-US" sz="1200" i="0" baseline="0" dirty="0"/>
              <a:t> by </a:t>
            </a:r>
            <a:r>
              <a:rPr lang="en-US" sz="1200" b="1" i="0" baseline="0" dirty="0"/>
              <a:t>Microsoft</a:t>
            </a:r>
            <a:r>
              <a:rPr lang="en-US" sz="1200" i="0" baseline="0" dirty="0"/>
              <a:t> showed employees are </a:t>
            </a:r>
            <a:r>
              <a:rPr lang="en-US" sz="1200" b="1" i="0" baseline="0" dirty="0"/>
              <a:t>interrupted every 3 minutes</a:t>
            </a:r>
            <a:r>
              <a:rPr lang="en-US" sz="1200" i="0" baseline="0" dirty="0"/>
              <a:t> (often they are </a:t>
            </a:r>
            <a:r>
              <a:rPr lang="en-US" sz="1200" b="1" i="0" baseline="0" dirty="0"/>
              <a:t>interrupting</a:t>
            </a:r>
            <a:r>
              <a:rPr lang="en-US" sz="1200" i="0" baseline="0" dirty="0"/>
              <a:t> themselves).</a:t>
            </a:r>
          </a:p>
          <a:p>
            <a:pPr lvl="0">
              <a:defRPr sz="1800"/>
            </a:pPr>
            <a:r>
              <a:rPr lang="en-US" sz="1200" b="1" i="0" baseline="0" dirty="0"/>
              <a:t>Once</a:t>
            </a:r>
            <a:r>
              <a:rPr lang="en-US" sz="1200" i="0" baseline="0" dirty="0"/>
              <a:t> they’re </a:t>
            </a:r>
            <a:r>
              <a:rPr lang="en-US" sz="1200" b="1" i="0" baseline="0" dirty="0"/>
              <a:t>distracted</a:t>
            </a:r>
            <a:r>
              <a:rPr lang="en-US" sz="1200" i="0" baseline="0" dirty="0"/>
              <a:t>, by </a:t>
            </a:r>
            <a:r>
              <a:rPr lang="en-US" sz="1200" b="1" i="0" baseline="0" dirty="0"/>
              <a:t>even as little as 60 seconds</a:t>
            </a:r>
            <a:r>
              <a:rPr lang="en-US" sz="1200" i="0" baseline="0" dirty="0"/>
              <a:t>, it can take them </a:t>
            </a:r>
            <a:r>
              <a:rPr lang="en-US" sz="1200" b="1" i="0" baseline="0" dirty="0"/>
              <a:t>15 to 25 minutes </a:t>
            </a:r>
            <a:r>
              <a:rPr lang="en-US" sz="1200" i="0" baseline="0" dirty="0"/>
              <a:t>to recover</a:t>
            </a:r>
          </a:p>
          <a:p>
            <a:pPr lvl="0">
              <a:defRPr sz="1800"/>
            </a:pPr>
            <a:endParaRPr lang="en-US" sz="1200" i="0" baseline="0" dirty="0"/>
          </a:p>
          <a:p>
            <a:pPr lvl="0">
              <a:defRPr sz="1800"/>
            </a:pPr>
            <a:r>
              <a:rPr lang="en-US" sz="1200" i="0" baseline="0" dirty="0"/>
              <a:t>And </a:t>
            </a:r>
            <a:r>
              <a:rPr lang="en-US" sz="1200" b="1" i="0" baseline="0" dirty="0"/>
              <a:t>if that’s not a bad enough hit to productivity</a:t>
            </a:r>
            <a:r>
              <a:rPr lang="en-US" sz="1200" i="0" baseline="0" dirty="0"/>
              <a:t>, consider that it </a:t>
            </a:r>
            <a:r>
              <a:rPr lang="en-US" sz="1200" b="1" i="0" baseline="0" dirty="0"/>
              <a:t>also leads to stress, frustration, physical health problems</a:t>
            </a:r>
          </a:p>
          <a:p>
            <a:pPr marL="0" marR="0" lvl="0" indent="0" algn="l" defTabSz="914400" rtl="0" eaLnBrk="1" fontAlgn="auto" latinLnBrk="0" hangingPunct="1">
              <a:lnSpc>
                <a:spcPct val="100000"/>
              </a:lnSpc>
              <a:spcBef>
                <a:spcPts val="0"/>
              </a:spcBef>
              <a:spcAft>
                <a:spcPts val="0"/>
              </a:spcAft>
              <a:buClrTx/>
              <a:buSzTx/>
              <a:buFontTx/>
              <a:buNone/>
              <a:tabLst/>
              <a:defRPr sz="1800"/>
            </a:pPr>
            <a:r>
              <a:rPr lang="en-US" sz="1200" dirty="0"/>
              <a:t>NEXT</a:t>
            </a:r>
          </a:p>
          <a:p>
            <a:pPr lvl="0">
              <a:defRPr sz="1800"/>
            </a:pPr>
            <a:endParaRPr lang="en-US" sz="1200" b="1" i="0" baseline="0" dirty="0"/>
          </a:p>
          <a:p>
            <a:endParaRPr lang="en-US" dirty="0"/>
          </a:p>
        </p:txBody>
      </p:sp>
      <p:sp>
        <p:nvSpPr>
          <p:cNvPr id="4" name="Slide Number Placeholder 3"/>
          <p:cNvSpPr>
            <a:spLocks noGrp="1"/>
          </p:cNvSpPr>
          <p:nvPr>
            <p:ph type="sldNum" sz="quarter" idx="5"/>
          </p:nvPr>
        </p:nvSpPr>
        <p:spPr/>
        <p:txBody>
          <a:bodyPr/>
          <a:lstStyle/>
          <a:p>
            <a:fld id="{179A9A55-241D-1248-804D-FB888958CFFE}" type="slidenum">
              <a:rPr lang="en-US" smtClean="0"/>
              <a:t>32</a:t>
            </a:fld>
            <a:endParaRPr lang="en-US" dirty="0"/>
          </a:p>
        </p:txBody>
      </p:sp>
    </p:spTree>
    <p:extLst>
      <p:ext uri="{BB962C8B-B14F-4D97-AF65-F5344CB8AC3E}">
        <p14:creationId xmlns:p14="http://schemas.microsoft.com/office/powerpoint/2010/main" val="2806596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4850"/>
            <a:ext cx="6261100" cy="35226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C0CA03-1B55-4D61-B53D-6E5E690FF5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67991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lvl="0">
              <a:defRPr sz="1800"/>
            </a:pPr>
            <a:r>
              <a:rPr lang="en-US" sz="1200" b="1" i="0" baseline="0" dirty="0"/>
              <a:t>Here’s the math on what that 35 mins/day costs (or saves for a half-time remote worker…the example I’ll use throughout this session.</a:t>
            </a:r>
          </a:p>
          <a:p>
            <a:pPr marL="0" marR="0" lvl="0" indent="0" algn="l" defTabSz="914400" rtl="0" eaLnBrk="1" fontAlgn="auto" latinLnBrk="0" hangingPunct="1">
              <a:lnSpc>
                <a:spcPct val="100000"/>
              </a:lnSpc>
              <a:spcBef>
                <a:spcPts val="0"/>
              </a:spcBef>
              <a:spcAft>
                <a:spcPts val="0"/>
              </a:spcAft>
              <a:buClrTx/>
              <a:buSzTx/>
              <a:buFontTx/>
              <a:buNone/>
              <a:tabLst/>
              <a:defRPr sz="1800"/>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sz="1800"/>
            </a:pPr>
            <a:r>
              <a:rPr lang="en-US" sz="1200" dirty="0"/>
              <a:t>NEXT</a:t>
            </a:r>
          </a:p>
          <a:p>
            <a:pPr lvl="0">
              <a:defRPr sz="1800"/>
            </a:pPr>
            <a:endParaRPr lang="en-US" sz="1200" b="1" i="0" baseline="0" dirty="0"/>
          </a:p>
          <a:p>
            <a:endParaRPr lang="en-US" dirty="0"/>
          </a:p>
        </p:txBody>
      </p:sp>
      <p:sp>
        <p:nvSpPr>
          <p:cNvPr id="4" name="Slide Number Placeholder 3"/>
          <p:cNvSpPr>
            <a:spLocks noGrp="1"/>
          </p:cNvSpPr>
          <p:nvPr>
            <p:ph type="sldNum" sz="quarter" idx="5"/>
          </p:nvPr>
        </p:nvSpPr>
        <p:spPr/>
        <p:txBody>
          <a:bodyPr/>
          <a:lstStyle/>
          <a:p>
            <a:fld id="{179A9A55-241D-1248-804D-FB888958CFFE}" type="slidenum">
              <a:rPr lang="en-US" smtClean="0"/>
              <a:t>33</a:t>
            </a:fld>
            <a:endParaRPr lang="en-US" dirty="0"/>
          </a:p>
        </p:txBody>
      </p:sp>
    </p:spTree>
    <p:extLst>
      <p:ext uri="{BB962C8B-B14F-4D97-AF65-F5344CB8AC3E}">
        <p14:creationId xmlns:p14="http://schemas.microsoft.com/office/powerpoint/2010/main" val="65308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Data showed emps save 1 hour/day not commuting and give back about half that time.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34</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428401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In our calc, we used 15% increase in productivity, same math shows savings of over $600k for every 100 remote workers.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179A9A55-241D-1248-804D-FB888958CFFE}" type="slidenum">
              <a:rPr lang="en-US" smtClean="0"/>
              <a:t>35</a:t>
            </a:fld>
            <a:endParaRPr lang="en-US" dirty="0"/>
          </a:p>
        </p:txBody>
      </p:sp>
    </p:spTree>
    <p:extLst>
      <p:ext uri="{BB962C8B-B14F-4D97-AF65-F5344CB8AC3E}">
        <p14:creationId xmlns:p14="http://schemas.microsoft.com/office/powerpoint/2010/main" val="31039173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Of course, the </a:t>
            </a:r>
            <a:r>
              <a:rPr lang="en-US" dirty="0" err="1"/>
              <a:t>utltimate</a:t>
            </a:r>
            <a:r>
              <a:rPr lang="en-US" dirty="0"/>
              <a:t> reduction in </a:t>
            </a:r>
            <a:r>
              <a:rPr lang="en-US" dirty="0" err="1"/>
              <a:t>productiivy</a:t>
            </a:r>
            <a:r>
              <a:rPr lang="en-US" dirty="0"/>
              <a:t> is not coming to work at all. </a:t>
            </a:r>
          </a:p>
          <a:p>
            <a:r>
              <a:rPr lang="en-US" dirty="0"/>
              <a:t>Our compilation of studies shows remote work reduces absenteeism by about 30%</a:t>
            </a:r>
          </a:p>
          <a:p>
            <a:r>
              <a:rPr lang="en-US" dirty="0"/>
              <a:t>	Variety of factors: </a:t>
            </a:r>
          </a:p>
          <a:p>
            <a:r>
              <a:rPr lang="en-US" dirty="0"/>
              <a:t>	Largest cause of short term absenteeism isn’t sickness per se, being sick and tired of work. WFH reduces stress and allows people to avoid the politics of work</a:t>
            </a:r>
          </a:p>
          <a:p>
            <a:r>
              <a:rPr lang="en-US" dirty="0"/>
              <a:t>	Also, sometimes you’re not really so sick you need to stay in bed, just not well enough to get dressed up and go</a:t>
            </a:r>
          </a:p>
          <a:p>
            <a:r>
              <a:rPr lang="en-US" dirty="0"/>
              <a:t>	Culture of dragging yourself to work when sick is bad for everyone</a:t>
            </a:r>
          </a:p>
          <a:p>
            <a:r>
              <a:rPr lang="en-US" dirty="0"/>
              <a:t>	Stay at home and work in jammies – still at least partially productivity</a:t>
            </a:r>
          </a:p>
          <a:p>
            <a:r>
              <a:rPr lang="en-US" dirty="0"/>
              <a:t>	Also when recovering from surgery, meeting refrigerator repair person, childcare issues, etc.</a:t>
            </a:r>
          </a:p>
          <a:p>
            <a:r>
              <a:rPr lang="en-US" dirty="0"/>
              <a:t>If average absenteeism is 10 days a year (which it is in most sectors), we’d expect remote workers to take 3 less sick days a year. </a:t>
            </a:r>
          </a:p>
          <a:p>
            <a:r>
              <a:rPr lang="en-US" dirty="0"/>
              <a:t>That totals up to about $100k per 100 employees.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36</a:t>
            </a:fld>
            <a:endParaRPr lang="en-US"/>
          </a:p>
        </p:txBody>
      </p:sp>
    </p:spTree>
    <p:extLst>
      <p:ext uri="{BB962C8B-B14F-4D97-AF65-F5344CB8AC3E}">
        <p14:creationId xmlns:p14="http://schemas.microsoft.com/office/powerpoint/2010/main" val="2067827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We used to talk about the disaster preparedness implications of remote work. </a:t>
            </a:r>
          </a:p>
          <a:p>
            <a:r>
              <a:rPr lang="en-US" dirty="0"/>
              <a:t>Being able to </a:t>
            </a:r>
            <a:r>
              <a:rPr lang="en-US" dirty="0" err="1"/>
              <a:t>wfh</a:t>
            </a:r>
            <a:r>
              <a:rPr lang="en-US" dirty="0"/>
              <a:t> in the event of bad weather, or a highway closure. </a:t>
            </a:r>
          </a:p>
          <a:p>
            <a:endParaRPr lang="en-US" dirty="0"/>
          </a:p>
          <a:p>
            <a:r>
              <a:rPr lang="en-US" dirty="0"/>
              <a:t>Based on our salary assumptions, it costs a company $325/day for every day an employee can’t get to work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179A9A55-241D-1248-804D-FB888958CFFE}" type="slidenum">
              <a:rPr lang="en-US" smtClean="0"/>
              <a:t>37</a:t>
            </a:fld>
            <a:endParaRPr lang="en-US" dirty="0"/>
          </a:p>
        </p:txBody>
      </p:sp>
    </p:spTree>
    <p:extLst>
      <p:ext uri="{BB962C8B-B14F-4D97-AF65-F5344CB8AC3E}">
        <p14:creationId xmlns:p14="http://schemas.microsoft.com/office/powerpoint/2010/main" val="4248726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Now those numbers alone are pretty staggering, but consider this. </a:t>
            </a:r>
          </a:p>
          <a:p>
            <a:r>
              <a:rPr lang="en-US" dirty="0"/>
              <a:t>We are not hired…</a:t>
            </a:r>
          </a:p>
          <a:p>
            <a:r>
              <a:rPr lang="en-US" dirty="0"/>
              <a:t>So every one of those impact are x 2 or 3 or 6…depending on the revenue/person ratio at your org.</a:t>
            </a:r>
          </a:p>
          <a:p>
            <a:r>
              <a:rPr lang="en-US" dirty="0"/>
              <a:t>I don’t’ use that multiple in the calc, because the numbers are compelling enough without 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38</a:t>
            </a:fld>
            <a:endParaRPr lang="en-US"/>
          </a:p>
        </p:txBody>
      </p:sp>
    </p:spTree>
    <p:extLst>
      <p:ext uri="{BB962C8B-B14F-4D97-AF65-F5344CB8AC3E}">
        <p14:creationId xmlns:p14="http://schemas.microsoft.com/office/powerpoint/2010/main" val="1210378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So let’s leave productivity and look at the impact of </a:t>
            </a:r>
            <a:r>
              <a:rPr lang="en-US" dirty="0" err="1"/>
              <a:t>wfh</a:t>
            </a:r>
            <a:r>
              <a:rPr lang="en-US" dirty="0"/>
              <a:t> on office space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39</a:t>
            </a:fld>
            <a:endParaRPr lang="en-US"/>
          </a:p>
        </p:txBody>
      </p:sp>
    </p:spTree>
    <p:extLst>
      <p:ext uri="{BB962C8B-B14F-4D97-AF65-F5344CB8AC3E}">
        <p14:creationId xmlns:p14="http://schemas.microsoft.com/office/powerpoint/2010/main" val="36489073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We conservatively assume a company can reduce office space by about half the frequency of remote work. </a:t>
            </a:r>
          </a:p>
          <a:p>
            <a:r>
              <a:rPr lang="en-US" dirty="0"/>
              <a:t>So if we’re talking about half-time remote work, we assume a 25% reduction in RE.</a:t>
            </a:r>
          </a:p>
          <a:p>
            <a:endParaRPr lang="en-US" dirty="0"/>
          </a:p>
          <a:p>
            <a:r>
              <a:rPr lang="en-US" dirty="0"/>
              <a:t>Assuming a cost of office space at $10k pp/year, that savings adds up to $250k a year.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40</a:t>
            </a:fld>
            <a:endParaRPr lang="en-US"/>
          </a:p>
        </p:txBody>
      </p:sp>
    </p:spTree>
    <p:extLst>
      <p:ext uri="{BB962C8B-B14F-4D97-AF65-F5344CB8AC3E}">
        <p14:creationId xmlns:p14="http://schemas.microsoft.com/office/powerpoint/2010/main" val="1280351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Finally, let’s look at turnover.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41</a:t>
            </a:fld>
            <a:endParaRPr lang="en-US"/>
          </a:p>
        </p:txBody>
      </p:sp>
    </p:spTree>
    <p:extLst>
      <p:ext uri="{BB962C8B-B14F-4D97-AF65-F5344CB8AC3E}">
        <p14:creationId xmlns:p14="http://schemas.microsoft.com/office/powerpoint/2010/main" val="13160961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In a typical year, about 7% of employees typically choose to leave their employer (doesn’t count the ones you let go – we want them to leave)</a:t>
            </a:r>
          </a:p>
          <a:p>
            <a:r>
              <a:rPr lang="en-US" dirty="0"/>
              <a:t>SHRM ad others estimate the cost of turnover at 35 – 200% of salary. </a:t>
            </a:r>
          </a:p>
          <a:p>
            <a:r>
              <a:rPr lang="en-US" dirty="0"/>
              <a:t>We show cost of 75% here.</a:t>
            </a:r>
          </a:p>
          <a:p>
            <a:r>
              <a:rPr lang="en-US" dirty="0"/>
              <a:t>Research and case studies show the ability to work remotely can dramatically reduce turnover. It’s a good gig, they don’t want to give up.</a:t>
            </a:r>
          </a:p>
          <a:p>
            <a:r>
              <a:rPr lang="en-US" dirty="0"/>
              <a:t>For the sake of the sanity of the people on this call who aren’t number nuts like I am, I’m going to skip the math in the middle here but, but the bottom line is that a 15% reduction in turnover can save a company $64k a year for every 100 employees.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42</a:t>
            </a:fld>
            <a:endParaRPr lang="en-US"/>
          </a:p>
        </p:txBody>
      </p:sp>
    </p:spTree>
    <p:extLst>
      <p:ext uri="{BB962C8B-B14F-4D97-AF65-F5344CB8AC3E}">
        <p14:creationId xmlns:p14="http://schemas.microsoft.com/office/powerpoint/2010/main" val="953548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5486E7-E48F-4ACE-8FD7-A0145A0736B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470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Putting all that together, here’s the bottom line. </a:t>
            </a:r>
          </a:p>
          <a:p>
            <a:r>
              <a:rPr lang="en-US" dirty="0"/>
              <a:t>A </a:t>
            </a:r>
            <a:r>
              <a:rPr lang="en-US" dirty="0" err="1"/>
              <a:t>typ</a:t>
            </a:r>
            <a:r>
              <a:rPr lang="en-US" dirty="0"/>
              <a:t> employer can save over 1 million per one hundred half time remote workers; about $11k per half-time remote worker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43</a:t>
            </a:fld>
            <a:endParaRPr lang="en-US"/>
          </a:p>
        </p:txBody>
      </p:sp>
    </p:spTree>
    <p:extLst>
      <p:ext uri="{BB962C8B-B14F-4D97-AF65-F5344CB8AC3E}">
        <p14:creationId xmlns:p14="http://schemas.microsoft.com/office/powerpoint/2010/main" val="6655831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sz="1600" dirty="0"/>
              <a:t>Use this methodology for a wide range of investment decisions</a:t>
            </a:r>
          </a:p>
          <a:p>
            <a:endParaRPr lang="en-US" sz="1600" dirty="0"/>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44</a:t>
            </a:fld>
            <a:endParaRPr lang="en-US"/>
          </a:p>
        </p:txBody>
      </p:sp>
    </p:spTree>
    <p:extLst>
      <p:ext uri="{BB962C8B-B14F-4D97-AF65-F5344CB8AC3E}">
        <p14:creationId xmlns:p14="http://schemas.microsoft.com/office/powerpoint/2010/main" val="37161981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 said at the beginning you can use this framework in a number of ways that can help make decisions about how you spend money a no brainer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45</a:t>
            </a:fld>
            <a:endParaRPr lang="en-US"/>
          </a:p>
        </p:txBody>
      </p:sp>
    </p:spTree>
    <p:extLst>
      <p:ext uri="{BB962C8B-B14F-4D97-AF65-F5344CB8AC3E}">
        <p14:creationId xmlns:p14="http://schemas.microsoft.com/office/powerpoint/2010/main" val="5508456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Instead of ROI, I use a BE to show what a no-brainer it is to decide on whether you should spring for an extra monitor for your people</a:t>
            </a:r>
          </a:p>
          <a:p>
            <a:r>
              <a:rPr lang="en-US" dirty="0"/>
              <a:t>Research shows one can increase productivity as much as 50% in some functions. </a:t>
            </a:r>
          </a:p>
          <a:p>
            <a:r>
              <a:rPr lang="en-US" dirty="0"/>
              <a:t>At a cost of $200/monitor, and emp cost of $70 cents a minute as we showed earlier</a:t>
            </a:r>
          </a:p>
          <a:p>
            <a:r>
              <a:rPr lang="en-US" dirty="0"/>
              <a:t>All we need to do is divide the cost of the monitor by 3 years ($67/year) … that’s conservatively how long before you’ll have to replace it … and divide that by the cost per minute.</a:t>
            </a:r>
          </a:p>
          <a:p>
            <a:r>
              <a:rPr lang="en-US" dirty="0"/>
              <a:t>So if the monitor saves someone 90 minutes a year, or 23 seconds a day, its worth the investment.</a:t>
            </a:r>
          </a:p>
          <a:p>
            <a:r>
              <a:rPr lang="en-US" dirty="0"/>
              <a:t>So often we make decisions like this that are false economy.</a:t>
            </a:r>
          </a:p>
          <a:p>
            <a:endParaRPr lang="en-US" dirty="0"/>
          </a:p>
          <a:p>
            <a:r>
              <a:rPr lang="en-US" dirty="0"/>
              <a:t>Tell story about showing this in a small team meeting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46</a:t>
            </a:fld>
            <a:endParaRPr lang="en-US"/>
          </a:p>
        </p:txBody>
      </p:sp>
    </p:spTree>
    <p:extLst>
      <p:ext uri="{BB962C8B-B14F-4D97-AF65-F5344CB8AC3E}">
        <p14:creationId xmlns:p14="http://schemas.microsoft.com/office/powerpoint/2010/main" val="33143210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Similar analyses can be made about ergo chair.</a:t>
            </a:r>
          </a:p>
          <a:p>
            <a:r>
              <a:rPr lang="en-US" dirty="0"/>
              <a:t>Instead of productivity, we use the cost of a WC claim data.</a:t>
            </a:r>
          </a:p>
          <a:p>
            <a:r>
              <a:rPr lang="en-US" dirty="0"/>
              <a:t>Do the math and you find that you could buy 140 chairs for the cost of one WC claim.</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47</a:t>
            </a:fld>
            <a:endParaRPr lang="en-US"/>
          </a:p>
        </p:txBody>
      </p:sp>
    </p:spTree>
    <p:extLst>
      <p:ext uri="{BB962C8B-B14F-4D97-AF65-F5344CB8AC3E}">
        <p14:creationId xmlns:p14="http://schemas.microsoft.com/office/powerpoint/2010/main" val="15474425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 could go on and on and on on the quant and qual benefits of remote work on employers, but I said we’d look at the people, planet, and profit impacts so let’s move on to how remote work benefits employees.</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48</a:t>
            </a:fld>
            <a:endParaRPr lang="en-US"/>
          </a:p>
        </p:txBody>
      </p:sp>
    </p:spTree>
    <p:extLst>
      <p:ext uri="{BB962C8B-B14F-4D97-AF65-F5344CB8AC3E}">
        <p14:creationId xmlns:p14="http://schemas.microsoft.com/office/powerpoint/2010/main" val="31736029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baseline="0" dirty="0"/>
              <a:t>Simply put, it saves them </a:t>
            </a:r>
            <a:r>
              <a:rPr lang="en-US" dirty="0"/>
              <a:t>3 most precious commodities</a:t>
            </a:r>
          </a:p>
          <a:p>
            <a:r>
              <a:rPr lang="en-US" dirty="0"/>
              <a:t>10+ days, </a:t>
            </a:r>
          </a:p>
          <a:p>
            <a:r>
              <a:rPr lang="en-US" dirty="0"/>
              <a:t>$2-$4k</a:t>
            </a:r>
          </a:p>
          <a:p>
            <a:r>
              <a:rPr lang="en-US" b="1" dirty="0"/>
              <a:t>Their health – ….</a:t>
            </a:r>
          </a:p>
        </p:txBody>
      </p:sp>
      <p:sp>
        <p:nvSpPr>
          <p:cNvPr id="4" name="Slide Number Placeholder 3"/>
          <p:cNvSpPr>
            <a:spLocks noGrp="1"/>
          </p:cNvSpPr>
          <p:nvPr>
            <p:ph type="sldNum" sz="quarter" idx="10"/>
          </p:nvPr>
        </p:nvSpPr>
        <p:spPr/>
        <p:txBody>
          <a:bodyPr/>
          <a:lstStyle/>
          <a:p>
            <a:fld id="{699F6CF6-A8C4-1940-BFEC-15FF10C0CFCE}" type="slidenum">
              <a:rPr lang="en-US" smtClean="0"/>
              <a:t>49</a:t>
            </a:fld>
            <a:endParaRPr lang="en-US"/>
          </a:p>
        </p:txBody>
      </p:sp>
    </p:spTree>
    <p:extLst>
      <p:ext uri="{BB962C8B-B14F-4D97-AF65-F5344CB8AC3E}">
        <p14:creationId xmlns:p14="http://schemas.microsoft.com/office/powerpoint/2010/main" val="25456900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3975100" cy="2236787"/>
          </a:xfrm>
        </p:spPr>
      </p:sp>
      <p:sp>
        <p:nvSpPr>
          <p:cNvPr id="3" name="Notes Placeholder 2"/>
          <p:cNvSpPr>
            <a:spLocks noGrp="1"/>
          </p:cNvSpPr>
          <p:nvPr>
            <p:ph type="body" idx="1"/>
          </p:nvPr>
        </p:nvSpPr>
        <p:spPr/>
        <p:txBody>
          <a:bodyPr/>
          <a:lstStyle/>
          <a:p>
            <a:r>
              <a:rPr lang="en-US" b="1" dirty="0"/>
              <a:t>Repeated studies show people who work from home are better able to manage stress, they get more sleep, and some even eat better and exercise more.</a:t>
            </a:r>
          </a:p>
          <a:p>
            <a:endParaRPr lang="en-US" b="1" dirty="0"/>
          </a:p>
          <a:p>
            <a:r>
              <a:rPr lang="en-US" b="1" dirty="0"/>
              <a:t>In the study we did in April </a:t>
            </a:r>
            <a:r>
              <a:rPr lang="en-US" dirty="0"/>
              <a:t>showed majority of people felt they had greater flexibility, that </a:t>
            </a:r>
            <a:r>
              <a:rPr lang="en-US" dirty="0" err="1"/>
              <a:t>wfh</a:t>
            </a:r>
            <a:r>
              <a:rPr lang="en-US" dirty="0"/>
              <a:t> improved their well-being, that they ate healthier at home, and slightly less than half said it gave them more time for exercise.</a:t>
            </a:r>
          </a:p>
          <a:p>
            <a:endParaRPr lang="en-US" dirty="0"/>
          </a:p>
          <a:p>
            <a:r>
              <a:rPr lang="en-US" dirty="0"/>
              <a:t>While life may interfere with work more when they’re </a:t>
            </a:r>
            <a:r>
              <a:rPr lang="en-US" dirty="0" err="1"/>
              <a:t>wfh</a:t>
            </a:r>
            <a:r>
              <a:rPr lang="en-US" dirty="0"/>
              <a:t>, the reduction in work-life conflict tips the scales in favor of </a:t>
            </a:r>
            <a:r>
              <a:rPr lang="en-US" dirty="0" err="1"/>
              <a:t>wfh</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9A9A55-241D-1248-804D-FB888958CF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31569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Finally, there’s the impact of remote work on the planet. </a:t>
            </a:r>
          </a:p>
          <a:p>
            <a:r>
              <a:rPr lang="en-US" b="1" dirty="0"/>
              <a:t>The pandemic has given us the </a:t>
            </a:r>
            <a:r>
              <a:rPr lang="en-US" b="1" dirty="0" err="1"/>
              <a:t>oppor</a:t>
            </a:r>
            <a:r>
              <a:rPr lang="en-US" b="1" dirty="0"/>
              <a:t> to actually see the difference we can make by reducing commuter travel. In just a few short weeks, cities were reporting dramatically better air quality.</a:t>
            </a:r>
          </a:p>
          <a:p>
            <a:r>
              <a:rPr lang="en-US" b="1" dirty="0"/>
              <a:t>We estimate that if those with remote-work compatible jobs (56% as I mentioned earlier), and a desire to </a:t>
            </a:r>
            <a:r>
              <a:rPr lang="en-US" b="1" dirty="0" err="1"/>
              <a:t>wfh</a:t>
            </a:r>
            <a:r>
              <a:rPr lang="en-US" b="1" dirty="0"/>
              <a:t> at least some of the time (about 80% of the workforce) did so half the time, it would have the </a:t>
            </a:r>
            <a:r>
              <a:rPr lang="en-US" b="1" dirty="0" err="1"/>
              <a:t>ghg</a:t>
            </a:r>
            <a:r>
              <a:rPr lang="en-US" b="1" dirty="0"/>
              <a:t> </a:t>
            </a:r>
            <a:r>
              <a:rPr lang="en-US" b="1" dirty="0" err="1"/>
              <a:t>equiv</a:t>
            </a:r>
            <a:r>
              <a:rPr lang="en-US" b="1" dirty="0"/>
              <a:t> of taking the entire NY state workforce off the road.</a:t>
            </a:r>
          </a:p>
          <a:p>
            <a:endParaRPr lang="en-US" b="1" dirty="0"/>
          </a:p>
          <a:p>
            <a:r>
              <a:rPr lang="en-US" b="1" dirty="0"/>
              <a:t>There’s simply no cheaper, quicker, or more popular way to reduce our carbon footprint than by working remotely</a:t>
            </a:r>
          </a:p>
          <a:p>
            <a:endParaRPr lang="en-US" dirty="0"/>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51</a:t>
            </a:fld>
            <a:endParaRPr lang="en-US"/>
          </a:p>
        </p:txBody>
      </p:sp>
    </p:spTree>
    <p:extLst>
      <p:ext uri="{BB962C8B-B14F-4D97-AF65-F5344CB8AC3E}">
        <p14:creationId xmlns:p14="http://schemas.microsoft.com/office/powerpoint/2010/main" val="4055854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there’s the emp, employ, environ business case for remote work. But those kinds of results don’t just happen, they have to to made to happen.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52</a:t>
            </a:fld>
            <a:endParaRPr lang="en-US"/>
          </a:p>
        </p:txBody>
      </p:sp>
    </p:spTree>
    <p:extLst>
      <p:ext uri="{BB962C8B-B14F-4D97-AF65-F5344CB8AC3E}">
        <p14:creationId xmlns:p14="http://schemas.microsoft.com/office/powerpoint/2010/main" val="1883533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2870200" cy="1614487"/>
          </a:xfrm>
        </p:spPr>
      </p:sp>
      <p:sp>
        <p:nvSpPr>
          <p:cNvPr id="3" name="Notes Placeholder 2"/>
          <p:cNvSpPr>
            <a:spLocks noGrp="1"/>
          </p:cNvSpPr>
          <p:nvPr>
            <p:ph type="body" idx="1"/>
          </p:nvPr>
        </p:nvSpPr>
        <p:spPr/>
        <p:txBody>
          <a:bodyPr>
            <a:normAutofit lnSpcReduction="10000"/>
          </a:bodyPr>
          <a:lstStyle/>
          <a:p>
            <a:r>
              <a:rPr lang="en-US" dirty="0"/>
              <a:t>I don’t’ consider myself a telework evangelist nor do I think it’s right for every person or every organization. </a:t>
            </a:r>
          </a:p>
          <a:p>
            <a:endParaRPr lang="en-US" dirty="0"/>
          </a:p>
          <a:p>
            <a:r>
              <a:rPr lang="en-US" dirty="0"/>
              <a:t>I </a:t>
            </a:r>
            <a:r>
              <a:rPr lang="en-US" b="1" dirty="0"/>
              <a:t>champion for it </a:t>
            </a:r>
            <a:r>
              <a:rPr lang="en-US" dirty="0"/>
              <a:t>with many of my </a:t>
            </a:r>
            <a:r>
              <a:rPr lang="en-US" b="1" dirty="0"/>
              <a:t>clients</a:t>
            </a:r>
            <a:r>
              <a:rPr lang="en-US" dirty="0"/>
              <a:t> because the </a:t>
            </a:r>
            <a:r>
              <a:rPr lang="en-US" b="1" dirty="0"/>
              <a:t>research</a:t>
            </a:r>
            <a:r>
              <a:rPr lang="en-US" dirty="0"/>
              <a:t> I’ve done and seen </a:t>
            </a:r>
            <a:r>
              <a:rPr lang="en-US" b="1" dirty="0"/>
              <a:t>convinces</a:t>
            </a:r>
            <a:r>
              <a:rPr lang="en-US" dirty="0"/>
              <a:t> me that it should and will be part of the </a:t>
            </a:r>
            <a:r>
              <a:rPr lang="en-US" b="1" dirty="0"/>
              <a:t>future of work </a:t>
            </a:r>
            <a:r>
              <a:rPr lang="en-US" dirty="0"/>
              <a:t>and the </a:t>
            </a:r>
            <a:r>
              <a:rPr lang="en-US" b="1" dirty="0"/>
              <a:t>benefits are far greater </a:t>
            </a:r>
            <a:r>
              <a:rPr lang="en-US" dirty="0"/>
              <a:t>for organizations that </a:t>
            </a:r>
            <a:r>
              <a:rPr lang="en-US" b="1" dirty="0"/>
              <a:t>make it happen </a:t>
            </a:r>
            <a:r>
              <a:rPr lang="en-US" dirty="0"/>
              <a:t>rather </a:t>
            </a:r>
            <a:r>
              <a:rPr lang="en-US" b="1" dirty="0"/>
              <a:t>than letting it </a:t>
            </a:r>
            <a:r>
              <a:rPr lang="en-US" dirty="0"/>
              <a:t>happen. </a:t>
            </a:r>
          </a:p>
          <a:p>
            <a:endParaRPr lang="en-US" dirty="0"/>
          </a:p>
          <a:p>
            <a:r>
              <a:rPr lang="en-US" dirty="0"/>
              <a:t>Started career</a:t>
            </a:r>
            <a:r>
              <a:rPr lang="mr-IN" dirty="0"/>
              <a:t>…</a:t>
            </a:r>
            <a:r>
              <a:rPr lang="en-US" baseline="0" dirty="0"/>
              <a:t> </a:t>
            </a:r>
            <a:r>
              <a:rPr lang="en-US" b="1" baseline="0" dirty="0"/>
              <a:t>banker</a:t>
            </a:r>
            <a:r>
              <a:rPr lang="en-US" baseline="0" dirty="0"/>
              <a:t> and through a </a:t>
            </a:r>
            <a:r>
              <a:rPr lang="en-US" b="1" baseline="0" dirty="0"/>
              <a:t>circuitous</a:t>
            </a:r>
            <a:r>
              <a:rPr lang="en-US" baseline="0" dirty="0"/>
              <a:t> route I won’t bore you with got involved in the </a:t>
            </a:r>
            <a:r>
              <a:rPr lang="en-US" b="1" baseline="0" dirty="0"/>
              <a:t>world of workplace design and workplace strategy about 15 years ago.</a:t>
            </a:r>
          </a:p>
          <a:p>
            <a:endParaRPr lang="en-US" b="1" baseline="0" dirty="0"/>
          </a:p>
          <a:p>
            <a:r>
              <a:rPr lang="en-US" baseline="0" dirty="0"/>
              <a:t>At the time, </a:t>
            </a:r>
            <a:r>
              <a:rPr lang="en-US" b="1" baseline="0" dirty="0"/>
              <a:t>remote work </a:t>
            </a:r>
            <a:r>
              <a:rPr lang="en-US" baseline="0" dirty="0"/>
              <a:t>was largely being deployed as way to </a:t>
            </a:r>
            <a:r>
              <a:rPr lang="en-US" b="1" baseline="0" dirty="0"/>
              <a:t>attract talent </a:t>
            </a:r>
            <a:r>
              <a:rPr lang="en-US" baseline="0" dirty="0"/>
              <a:t>and </a:t>
            </a:r>
            <a:r>
              <a:rPr lang="en-US" b="1" baseline="0" dirty="0"/>
              <a:t>reduce</a:t>
            </a:r>
            <a:r>
              <a:rPr lang="en-US" baseline="0" dirty="0"/>
              <a:t> emp </a:t>
            </a:r>
            <a:r>
              <a:rPr lang="en-US" b="1" baseline="0" dirty="0"/>
              <a:t>work-life conflict</a:t>
            </a:r>
            <a:r>
              <a:rPr lang="en-US" baseline="0" dirty="0"/>
              <a:t> </a:t>
            </a:r>
            <a:endParaRPr lang="en-US" b="1" baseline="0" dirty="0"/>
          </a:p>
          <a:p>
            <a:r>
              <a:rPr lang="en-US" baseline="0" dirty="0"/>
              <a:t>.</a:t>
            </a:r>
          </a:p>
          <a:p>
            <a:r>
              <a:rPr lang="en-US" baseline="0" dirty="0"/>
              <a:t>But </a:t>
            </a:r>
            <a:r>
              <a:rPr lang="en-US" b="1" dirty="0"/>
              <a:t>middle </a:t>
            </a:r>
            <a:r>
              <a:rPr lang="en-US" b="1" baseline="0" dirty="0"/>
              <a:t>manager </a:t>
            </a:r>
            <a:r>
              <a:rPr lang="en-US" baseline="0" dirty="0"/>
              <a:t>resistance was high and </a:t>
            </a:r>
            <a:r>
              <a:rPr lang="en-US" b="1" baseline="0" dirty="0" err="1"/>
              <a:t>sr</a:t>
            </a:r>
            <a:r>
              <a:rPr lang="en-US" b="1" baseline="0" dirty="0"/>
              <a:t> mgmt</a:t>
            </a:r>
            <a:r>
              <a:rPr lang="en-US" baseline="0" dirty="0"/>
              <a:t>. was really involved. </a:t>
            </a:r>
          </a:p>
          <a:p>
            <a:endParaRPr lang="en-US" baseline="0" dirty="0"/>
          </a:p>
          <a:p>
            <a:r>
              <a:rPr lang="en-US" baseline="0" dirty="0"/>
              <a:t>But as a former banker and </a:t>
            </a:r>
            <a:r>
              <a:rPr lang="en-US" b="1" baseline="0" dirty="0"/>
              <a:t>numbers nut</a:t>
            </a:r>
            <a:r>
              <a:rPr lang="en-US" baseline="0" dirty="0"/>
              <a:t>, I realized no one had made </a:t>
            </a:r>
            <a:r>
              <a:rPr lang="en-US" b="1" baseline="0" dirty="0"/>
              <a:t>biz case </a:t>
            </a:r>
            <a:r>
              <a:rPr lang="en-US" baseline="0" dirty="0"/>
              <a:t>for change. So that’s what we set out to do and been doing ever since.</a:t>
            </a:r>
          </a:p>
          <a:p>
            <a:endParaRPr lang="en-US" dirty="0"/>
          </a:p>
          <a:p>
            <a:r>
              <a:rPr lang="en-US" dirty="0"/>
              <a:t>And while we work with clients on a wide range of workplace strategies and practices, since COVID19, we’ve been doing little else than helping organizations decide on their post-</a:t>
            </a:r>
            <a:r>
              <a:rPr lang="en-US" dirty="0" err="1"/>
              <a:t>covid</a:t>
            </a:r>
            <a:r>
              <a:rPr lang="en-US" dirty="0"/>
              <a:t> remote and return-to-work strategies</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fld id="{179A9A55-241D-1248-804D-FB888958CFFE}" type="slidenum">
              <a:rPr lang="en-US" smtClean="0"/>
              <a:pPr/>
              <a:t>8</a:t>
            </a:fld>
            <a:endParaRPr lang="en-US" dirty="0"/>
          </a:p>
        </p:txBody>
      </p:sp>
    </p:spTree>
    <p:extLst>
      <p:ext uri="{BB962C8B-B14F-4D97-AF65-F5344CB8AC3E}">
        <p14:creationId xmlns:p14="http://schemas.microsoft.com/office/powerpoint/2010/main" val="37955538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2971800" cy="1671637"/>
          </a:xfrm>
        </p:spPr>
      </p:sp>
      <p:sp>
        <p:nvSpPr>
          <p:cNvPr id="3" name="Notes Placeholder 2"/>
          <p:cNvSpPr>
            <a:spLocks noGrp="1"/>
          </p:cNvSpPr>
          <p:nvPr>
            <p:ph type="body" idx="1"/>
          </p:nvPr>
        </p:nvSpPr>
        <p:spPr/>
        <p:txBody>
          <a:bodyPr/>
          <a:lstStyle/>
          <a:p>
            <a:r>
              <a:rPr lang="en-US" dirty="0"/>
              <a:t>Most orgs’ were forced to do overnight …usually take 6 mos. </a:t>
            </a:r>
          </a:p>
          <a:p>
            <a:r>
              <a:rPr lang="en-US" dirty="0"/>
              <a:t>Did it amazingly well </a:t>
            </a:r>
          </a:p>
          <a:p>
            <a:r>
              <a:rPr lang="en-US" dirty="0"/>
              <a:t>But the cracks are starting to show</a:t>
            </a:r>
          </a:p>
          <a:p>
            <a:r>
              <a:rPr lang="en-US" dirty="0"/>
              <a:t>If emps want to continue </a:t>
            </a:r>
            <a:r>
              <a:rPr lang="en-US" dirty="0" err="1"/>
              <a:t>wfh</a:t>
            </a:r>
            <a:r>
              <a:rPr lang="en-US" dirty="0"/>
              <a:t> after the pandemic, and it’s looking like most do, the need to develop a plan that will allow them to maximize outcomes</a:t>
            </a:r>
          </a:p>
        </p:txBody>
      </p:sp>
      <p:sp>
        <p:nvSpPr>
          <p:cNvPr id="4" name="Slide Number Placeholder 3"/>
          <p:cNvSpPr>
            <a:spLocks noGrp="1"/>
          </p:cNvSpPr>
          <p:nvPr>
            <p:ph type="sldNum" sz="quarter" idx="5"/>
          </p:nvPr>
        </p:nvSpPr>
        <p:spPr/>
        <p:txBody>
          <a:bodyPr/>
          <a:lstStyle/>
          <a:p>
            <a:fld id="{179A9A55-241D-1248-804D-FB888958CFFE}" type="slidenum">
              <a:rPr lang="en-US" smtClean="0"/>
              <a:pPr/>
              <a:t>53</a:t>
            </a:fld>
            <a:endParaRPr lang="en-US" dirty="0"/>
          </a:p>
        </p:txBody>
      </p:sp>
    </p:spTree>
    <p:extLst>
      <p:ext uri="{BB962C8B-B14F-4D97-AF65-F5344CB8AC3E}">
        <p14:creationId xmlns:p14="http://schemas.microsoft.com/office/powerpoint/2010/main" val="26995643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85813"/>
            <a:ext cx="1985963" cy="1117600"/>
          </a:xfrm>
        </p:spPr>
      </p:sp>
      <p:sp>
        <p:nvSpPr>
          <p:cNvPr id="3" name="Notes Placeholder 2"/>
          <p:cNvSpPr>
            <a:spLocks noGrp="1"/>
          </p:cNvSpPr>
          <p:nvPr>
            <p:ph type="body" idx="1"/>
          </p:nvPr>
        </p:nvSpPr>
        <p:spPr/>
        <p:txBody>
          <a:bodyPr/>
          <a:lstStyle/>
          <a:p>
            <a:r>
              <a:rPr lang="en-US" dirty="0"/>
              <a:t>That mean starting at the very top</a:t>
            </a:r>
          </a:p>
          <a:p>
            <a:pPr marL="285750" indent="-285750">
              <a:buFont typeface="Arial" panose="020B0604020202020204" pitchFamily="34" charset="0"/>
              <a:buChar char="•"/>
            </a:pPr>
            <a:r>
              <a:rPr lang="en-US" dirty="0"/>
              <a:t>Having Sr. Exec Support, but also the support of middle management who have been the primary obstacle to remote work for over 40 years.</a:t>
            </a:r>
          </a:p>
          <a:p>
            <a:pPr marL="285750" indent="-285750">
              <a:buFont typeface="Arial" panose="020B0604020202020204" pitchFamily="34" charset="0"/>
              <a:buChar char="•"/>
            </a:pPr>
            <a:r>
              <a:rPr lang="en-US" dirty="0"/>
              <a:t>I means looking at every function in the org and working cross-functionally to adapt policies and practices</a:t>
            </a:r>
          </a:p>
          <a:p>
            <a:pPr marL="742950" lvl="1" indent="-285750">
              <a:buFont typeface="Arial" panose="020B0604020202020204" pitchFamily="34" charset="0"/>
              <a:buChar char="•"/>
            </a:pPr>
            <a:r>
              <a:rPr lang="en-US" dirty="0"/>
              <a:t>HR, IT, RE are top three but also Communications, Risk Management, Sustainability, and other functional areas </a:t>
            </a:r>
          </a:p>
          <a:p>
            <a:pPr marL="285750" indent="-285750">
              <a:buFont typeface="Arial" panose="020B0604020202020204" pitchFamily="34" charset="0"/>
              <a:buChar char="•"/>
            </a:pPr>
            <a:r>
              <a:rPr lang="en-US" dirty="0"/>
              <a:t>Investing in Change management, - the office your people left isn’t the one they’ll return to – Change management is a must if you want to get everyone pulling in the same direction </a:t>
            </a:r>
          </a:p>
          <a:p>
            <a:pPr marL="285750" indent="-285750">
              <a:buFont typeface="Arial" panose="020B0604020202020204" pitchFamily="34" charset="0"/>
              <a:buChar char="•"/>
            </a:pPr>
            <a:r>
              <a:rPr lang="en-US" dirty="0"/>
              <a:t>Being true to your own org DNA – You’re not Google</a:t>
            </a:r>
          </a:p>
          <a:p>
            <a:endParaRPr lang="en-US" dirty="0"/>
          </a:p>
        </p:txBody>
      </p:sp>
      <p:sp>
        <p:nvSpPr>
          <p:cNvPr id="4" name="Slide Number Placeholder 3"/>
          <p:cNvSpPr>
            <a:spLocks noGrp="1"/>
          </p:cNvSpPr>
          <p:nvPr>
            <p:ph type="sldNum" sz="quarter" idx="5"/>
          </p:nvPr>
        </p:nvSpPr>
        <p:spPr/>
        <p:txBody>
          <a:bodyPr/>
          <a:lstStyle/>
          <a:p>
            <a:fld id="{699F6CF6-A8C4-1940-BFEC-15FF10C0CFCE}" type="slidenum">
              <a:rPr lang="en-US" smtClean="0"/>
              <a:pPr/>
              <a:t>54</a:t>
            </a:fld>
            <a:endParaRPr lang="en-US" dirty="0"/>
          </a:p>
        </p:txBody>
      </p:sp>
    </p:spTree>
    <p:extLst>
      <p:ext uri="{BB962C8B-B14F-4D97-AF65-F5344CB8AC3E}">
        <p14:creationId xmlns:p14="http://schemas.microsoft.com/office/powerpoint/2010/main" val="26743827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Finally, let’s look at some case studies on some early adopters of remote work</a:t>
            </a:r>
          </a:p>
        </p:txBody>
      </p:sp>
      <p:sp>
        <p:nvSpPr>
          <p:cNvPr id="4" name="Slide Number Placeholder 3"/>
          <p:cNvSpPr>
            <a:spLocks noGrp="1"/>
          </p:cNvSpPr>
          <p:nvPr>
            <p:ph type="sldNum" sz="quarter" idx="5"/>
          </p:nvPr>
        </p:nvSpPr>
        <p:spPr/>
        <p:txBody>
          <a:bodyPr/>
          <a:lstStyle/>
          <a:p>
            <a:fld id="{7A925676-9D4B-DF41-BDDE-32B67050139D}" type="slidenum">
              <a:rPr lang="en-US" smtClean="0"/>
              <a:t>55</a:t>
            </a:fld>
            <a:endParaRPr lang="en-US"/>
          </a:p>
        </p:txBody>
      </p:sp>
    </p:spTree>
    <p:extLst>
      <p:ext uri="{BB962C8B-B14F-4D97-AF65-F5344CB8AC3E}">
        <p14:creationId xmlns:p14="http://schemas.microsoft.com/office/powerpoint/2010/main" val="31958936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Here are some companies who didn’t get it right. I’m sure you’ve read about their </a:t>
            </a:r>
            <a:r>
              <a:rPr lang="en-US" dirty="0" err="1"/>
              <a:t>wfh</a:t>
            </a:r>
            <a:r>
              <a:rPr lang="en-US" dirty="0"/>
              <a:t> reversals in the news. </a:t>
            </a:r>
          </a:p>
          <a:p>
            <a:r>
              <a:rPr lang="en-US" dirty="0"/>
              <a:t>They are the first line of defense for the remote work naysayers. </a:t>
            </a:r>
          </a:p>
          <a:p>
            <a:r>
              <a:rPr lang="en-US" dirty="0"/>
              <a:t>Of course, the media doesn’t write about the thousands of companies that got it right. </a:t>
            </a:r>
          </a:p>
          <a:p>
            <a:r>
              <a:rPr lang="en-US" dirty="0"/>
              <a:t>Nor do they talk about the fact that all three of these were deeply troubled companies at the time of their reversal.</a:t>
            </a:r>
          </a:p>
          <a:p>
            <a:r>
              <a:rPr lang="en-US" dirty="0"/>
              <a:t>I don’t know who said it first, but it’s true, Remote work doesn’t create management problems, it reveals them.</a:t>
            </a:r>
          </a:p>
          <a:p>
            <a:r>
              <a:rPr lang="en-US" dirty="0"/>
              <a:t>If it took looking at the VPN activity to alert Yahoo managers to the fact that their people weren’t working, that’s a management problem, not a remote work problem.</a:t>
            </a:r>
          </a:p>
        </p:txBody>
      </p:sp>
      <p:sp>
        <p:nvSpPr>
          <p:cNvPr id="4" name="Slide Number Placeholder 3"/>
          <p:cNvSpPr>
            <a:spLocks noGrp="1"/>
          </p:cNvSpPr>
          <p:nvPr>
            <p:ph type="sldNum" sz="quarter" idx="5"/>
          </p:nvPr>
        </p:nvSpPr>
        <p:spPr/>
        <p:txBody>
          <a:bodyPr/>
          <a:lstStyle/>
          <a:p>
            <a:fld id="{7A925676-9D4B-DF41-BDDE-32B67050139D}" type="slidenum">
              <a:rPr lang="en-US" smtClean="0"/>
              <a:t>56</a:t>
            </a:fld>
            <a:endParaRPr lang="en-US"/>
          </a:p>
        </p:txBody>
      </p:sp>
    </p:spTree>
    <p:extLst>
      <p:ext uri="{BB962C8B-B14F-4D97-AF65-F5344CB8AC3E}">
        <p14:creationId xmlns:p14="http://schemas.microsoft.com/office/powerpoint/2010/main" val="34145795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b="1" dirty="0"/>
              <a:t>GSA was able to put 4400 emps in a building designed for 2200 .. The difference was the integration of remote work</a:t>
            </a:r>
          </a:p>
          <a:p>
            <a:r>
              <a:rPr lang="en-US" dirty="0"/>
              <a:t>Following the renovation, nobody had an assigned desk, not even the administrator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Instead of 1:1 desk ratio, they went to 2:1</a:t>
            </a:r>
          </a:p>
          <a:p>
            <a:r>
              <a:rPr lang="en-US" dirty="0"/>
              <a:t>Saved $30M/year and reduce energy usage by 50%</a:t>
            </a:r>
          </a:p>
        </p:txBody>
      </p:sp>
      <p:sp>
        <p:nvSpPr>
          <p:cNvPr id="4" name="Slide Number Placeholder 3"/>
          <p:cNvSpPr>
            <a:spLocks noGrp="1"/>
          </p:cNvSpPr>
          <p:nvPr>
            <p:ph type="sldNum" sz="quarter" idx="10"/>
          </p:nvPr>
        </p:nvSpPr>
        <p:spPr/>
        <p:txBody>
          <a:bodyPr/>
          <a:lstStyle/>
          <a:p>
            <a:fld id="{7A925676-9D4B-DF41-BDDE-32B67050139D}" type="slidenum">
              <a:rPr lang="en-US" smtClean="0"/>
              <a:t>57</a:t>
            </a:fld>
            <a:endParaRPr lang="en-US"/>
          </a:p>
        </p:txBody>
      </p:sp>
    </p:spTree>
    <p:extLst>
      <p:ext uri="{BB962C8B-B14F-4D97-AF65-F5344CB8AC3E}">
        <p14:creationId xmlns:p14="http://schemas.microsoft.com/office/powerpoint/2010/main" val="15240729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b="1" dirty="0"/>
              <a:t>GSA was able to put 4400 emps in a building designed for 2200 .. The difference was the integration of remote work</a:t>
            </a:r>
          </a:p>
          <a:p>
            <a:r>
              <a:rPr lang="en-US" dirty="0"/>
              <a:t>Following the renovation, nobody had an assigned desk, not even the administrator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Instead of 1:1 desk ratio, they went to 2:1</a:t>
            </a:r>
          </a:p>
          <a:p>
            <a:r>
              <a:rPr lang="en-US" dirty="0"/>
              <a:t>Saved $30M/year and reduce energy usage by 50%</a:t>
            </a:r>
          </a:p>
        </p:txBody>
      </p:sp>
      <p:sp>
        <p:nvSpPr>
          <p:cNvPr id="4" name="Slide Number Placeholder 3"/>
          <p:cNvSpPr>
            <a:spLocks noGrp="1"/>
          </p:cNvSpPr>
          <p:nvPr>
            <p:ph type="sldNum" sz="quarter" idx="10"/>
          </p:nvPr>
        </p:nvSpPr>
        <p:spPr/>
        <p:txBody>
          <a:bodyPr/>
          <a:lstStyle/>
          <a:p>
            <a:fld id="{7A925676-9D4B-DF41-BDDE-32B67050139D}" type="slidenum">
              <a:rPr lang="en-US" smtClean="0"/>
              <a:t>58</a:t>
            </a:fld>
            <a:endParaRPr lang="en-US"/>
          </a:p>
        </p:txBody>
      </p:sp>
    </p:spTree>
    <p:extLst>
      <p:ext uri="{BB962C8B-B14F-4D97-AF65-F5344CB8AC3E}">
        <p14:creationId xmlns:p14="http://schemas.microsoft.com/office/powerpoint/2010/main" val="297469768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b="1" dirty="0"/>
              <a:t>Sharp Healthcare </a:t>
            </a:r>
            <a:r>
              <a:rPr lang="en-US" dirty="0"/>
              <a:t>(a </a:t>
            </a:r>
            <a:r>
              <a:rPr lang="en-US" b="1" dirty="0"/>
              <a:t>client of  mine) has about 700 teleworkers who collectively reduced their </a:t>
            </a:r>
            <a:r>
              <a:rPr lang="en-US" dirty="0"/>
              <a:t>commuter travel by 20^ and eliminated the need for 26k of office space. Plus the emps love it.</a:t>
            </a:r>
          </a:p>
        </p:txBody>
      </p:sp>
      <p:sp>
        <p:nvSpPr>
          <p:cNvPr id="4" name="Slide Number Placeholder 3"/>
          <p:cNvSpPr>
            <a:spLocks noGrp="1"/>
          </p:cNvSpPr>
          <p:nvPr>
            <p:ph type="sldNum" sz="quarter" idx="10"/>
          </p:nvPr>
        </p:nvSpPr>
        <p:spPr/>
        <p:txBody>
          <a:bodyPr/>
          <a:lstStyle/>
          <a:p>
            <a:fld id="{7A925676-9D4B-DF41-BDDE-32B67050139D}" type="slidenum">
              <a:rPr lang="en-US" smtClean="0"/>
              <a:t>59</a:t>
            </a:fld>
            <a:endParaRPr lang="en-US"/>
          </a:p>
        </p:txBody>
      </p:sp>
    </p:spTree>
    <p:extLst>
      <p:ext uri="{BB962C8B-B14F-4D97-AF65-F5344CB8AC3E}">
        <p14:creationId xmlns:p14="http://schemas.microsoft.com/office/powerpoint/2010/main" val="22569446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Apollo who owns Univ of Phoenix measured</a:t>
            </a:r>
          </a:p>
        </p:txBody>
      </p:sp>
      <p:sp>
        <p:nvSpPr>
          <p:cNvPr id="4" name="Slide Number Placeholder 3"/>
          <p:cNvSpPr>
            <a:spLocks noGrp="1"/>
          </p:cNvSpPr>
          <p:nvPr>
            <p:ph type="sldNum" sz="quarter" idx="10"/>
          </p:nvPr>
        </p:nvSpPr>
        <p:spPr/>
        <p:txBody>
          <a:bodyPr/>
          <a:lstStyle/>
          <a:p>
            <a:fld id="{7A925676-9D4B-DF41-BDDE-32B67050139D}" type="slidenum">
              <a:rPr lang="en-US" smtClean="0"/>
              <a:t>60</a:t>
            </a:fld>
            <a:endParaRPr lang="en-US"/>
          </a:p>
        </p:txBody>
      </p:sp>
    </p:spTree>
    <p:extLst>
      <p:ext uri="{BB962C8B-B14F-4D97-AF65-F5344CB8AC3E}">
        <p14:creationId xmlns:p14="http://schemas.microsoft.com/office/powerpoint/2010/main" val="22163533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b="1" dirty="0"/>
              <a:t>100K </a:t>
            </a:r>
            <a:r>
              <a:rPr lang="en-US" b="1" dirty="0" err="1"/>
              <a:t>emps</a:t>
            </a:r>
            <a:r>
              <a:rPr lang="en-US" b="1" dirty="0"/>
              <a:t> in 180 countries</a:t>
            </a:r>
          </a:p>
          <a:p>
            <a:r>
              <a:rPr lang="en-US" b="1" dirty="0"/>
              <a:t>2020 Goal – 50% of staff working 2-3 days a week </a:t>
            </a:r>
          </a:p>
          <a:p>
            <a:r>
              <a:rPr lang="en-US" b="1" dirty="0"/>
              <a:t>37% already did last year</a:t>
            </a:r>
          </a:p>
        </p:txBody>
      </p:sp>
      <p:sp>
        <p:nvSpPr>
          <p:cNvPr id="4" name="Slide Number Placeholder 3"/>
          <p:cNvSpPr>
            <a:spLocks noGrp="1"/>
          </p:cNvSpPr>
          <p:nvPr>
            <p:ph type="sldNum" sz="quarter" idx="10"/>
          </p:nvPr>
        </p:nvSpPr>
        <p:spPr/>
        <p:txBody>
          <a:bodyPr/>
          <a:lstStyle/>
          <a:p>
            <a:fld id="{7A925676-9D4B-DF41-BDDE-32B67050139D}" type="slidenum">
              <a:rPr lang="en-US" smtClean="0"/>
              <a:t>61</a:t>
            </a:fld>
            <a:endParaRPr lang="en-US"/>
          </a:p>
        </p:txBody>
      </p:sp>
    </p:spTree>
    <p:extLst>
      <p:ext uri="{BB962C8B-B14F-4D97-AF65-F5344CB8AC3E}">
        <p14:creationId xmlns:p14="http://schemas.microsoft.com/office/powerpoint/2010/main" val="14107641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endParaRPr lang="en-US" sz="1200" dirty="0"/>
          </a:p>
          <a:p>
            <a:r>
              <a:rPr lang="en-US" sz="1200" dirty="0"/>
              <a:t>Here are links to the resources I mentioned.</a:t>
            </a:r>
          </a:p>
          <a:p>
            <a:endParaRPr lang="en-US" sz="1200" dirty="0"/>
          </a:p>
          <a:p>
            <a:r>
              <a:rPr lang="en-US" sz="1200" dirty="0"/>
              <a:t>It’s time we make the information highway, the way to work</a:t>
            </a:r>
          </a:p>
        </p:txBody>
      </p:sp>
      <p:sp>
        <p:nvSpPr>
          <p:cNvPr id="4" name="Slide Number Placeholder 3"/>
          <p:cNvSpPr>
            <a:spLocks noGrp="1"/>
          </p:cNvSpPr>
          <p:nvPr>
            <p:ph type="sldNum" sz="quarter" idx="10"/>
          </p:nvPr>
        </p:nvSpPr>
        <p:spPr/>
        <p:txBody>
          <a:bodyPr/>
          <a:lstStyle/>
          <a:p>
            <a:fld id="{699F6CF6-A8C4-1940-BFEC-15FF10C0CFCE}" type="slidenum">
              <a:rPr lang="en-US" smtClean="0"/>
              <a:t>62</a:t>
            </a:fld>
            <a:endParaRPr lang="en-US"/>
          </a:p>
        </p:txBody>
      </p:sp>
    </p:spTree>
    <p:extLst>
      <p:ext uri="{BB962C8B-B14F-4D97-AF65-F5344CB8AC3E}">
        <p14:creationId xmlns:p14="http://schemas.microsoft.com/office/powerpoint/2010/main" val="1084650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Our work is informed by a proprietary library of …</a:t>
            </a:r>
          </a:p>
          <a:p>
            <a:r>
              <a:rPr lang="en-US" dirty="0"/>
              <a:t>Eyeballs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9</a:t>
            </a:fld>
            <a:endParaRPr lang="en-US"/>
          </a:p>
        </p:txBody>
      </p:sp>
    </p:spTree>
    <p:extLst>
      <p:ext uri="{BB962C8B-B14F-4D97-AF65-F5344CB8AC3E}">
        <p14:creationId xmlns:p14="http://schemas.microsoft.com/office/powerpoint/2010/main" val="35006427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2971800" cy="1671637"/>
          </a:xfrm>
        </p:spPr>
      </p:sp>
      <p:sp>
        <p:nvSpPr>
          <p:cNvPr id="3" name="Notes Placeholder 2"/>
          <p:cNvSpPr>
            <a:spLocks noGrp="1"/>
          </p:cNvSpPr>
          <p:nvPr>
            <p:ph type="body" idx="1"/>
          </p:nvPr>
        </p:nvSpPr>
        <p:spPr/>
        <p:txBody>
          <a:bodyPr/>
          <a:lstStyle/>
          <a:p>
            <a:r>
              <a:rPr lang="en-US" dirty="0"/>
              <a:t>Our estimate, based on research of who can and wants to, is we’ll see 25-30% of US office workers working remotely multiple days a week when this all settles out.</a:t>
            </a:r>
          </a:p>
        </p:txBody>
      </p:sp>
      <p:sp>
        <p:nvSpPr>
          <p:cNvPr id="4" name="Slide Number Placeholder 3"/>
          <p:cNvSpPr>
            <a:spLocks noGrp="1"/>
          </p:cNvSpPr>
          <p:nvPr>
            <p:ph type="sldNum" sz="quarter" idx="5"/>
          </p:nvPr>
        </p:nvSpPr>
        <p:spPr/>
        <p:txBody>
          <a:bodyPr/>
          <a:lstStyle/>
          <a:p>
            <a:fld id="{179A9A55-241D-1248-804D-FB888958CFFE}" type="slidenum">
              <a:rPr lang="en-US" smtClean="0"/>
              <a:pPr/>
              <a:t>63</a:t>
            </a:fld>
            <a:endParaRPr lang="en-US" dirty="0"/>
          </a:p>
        </p:txBody>
      </p:sp>
    </p:spTree>
    <p:extLst>
      <p:ext uri="{BB962C8B-B14F-4D97-AF65-F5344CB8AC3E}">
        <p14:creationId xmlns:p14="http://schemas.microsoft.com/office/powerpoint/2010/main" val="14413843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The genie is out of the bottle, it’s not going back in. </a:t>
            </a:r>
          </a:p>
          <a:p>
            <a:r>
              <a:rPr lang="en-US" dirty="0"/>
              <a:t>The longer this continues the more used to it people will become and it looks like it may at least through the end of the year and much longer before workplaces will even be able to think about bringing every one back. </a:t>
            </a:r>
          </a:p>
          <a:p>
            <a:r>
              <a:rPr lang="en-US" dirty="0"/>
              <a:t>Three most precious commodities: Time, money, sanity</a:t>
            </a:r>
          </a:p>
          <a:p>
            <a:r>
              <a:rPr lang="en-US" dirty="0"/>
              <a:t>SF area: 13+ days a year (half time)</a:t>
            </a:r>
          </a:p>
          <a:p>
            <a:r>
              <a:rPr lang="en-US" dirty="0"/>
              <a:t>Money: average $2,500 - $4k – more in SF …even more if move to less expense area</a:t>
            </a:r>
          </a:p>
          <a:p>
            <a:r>
              <a:rPr lang="en-US" dirty="0"/>
              <a:t>Sanity &amp; Health – lower stress, w/l conflict, commute</a:t>
            </a:r>
          </a:p>
          <a:p>
            <a:endParaRPr lang="en-US" dirty="0"/>
          </a:p>
        </p:txBody>
      </p:sp>
      <p:sp>
        <p:nvSpPr>
          <p:cNvPr id="4" name="Slide Number Placeholder 3"/>
          <p:cNvSpPr>
            <a:spLocks noGrp="1"/>
          </p:cNvSpPr>
          <p:nvPr>
            <p:ph type="sldNum" sz="quarter" idx="5"/>
          </p:nvPr>
        </p:nvSpPr>
        <p:spPr/>
        <p:txBody>
          <a:bodyPr/>
          <a:lstStyle/>
          <a:p>
            <a:fld id="{B643D0C4-115F-4067-AD5F-4848AB7B4A51}" type="slidenum">
              <a:rPr lang="en-US" smtClean="0"/>
              <a:t>64</a:t>
            </a:fld>
            <a:endParaRPr lang="en-US"/>
          </a:p>
        </p:txBody>
      </p:sp>
    </p:spTree>
    <p:extLst>
      <p:ext uri="{BB962C8B-B14F-4D97-AF65-F5344CB8AC3E}">
        <p14:creationId xmlns:p14="http://schemas.microsoft.com/office/powerpoint/2010/main" val="31613463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The second factor that will contribute to the increase in </a:t>
            </a:r>
            <a:r>
              <a:rPr lang="en-US" dirty="0" err="1"/>
              <a:t>wfh</a:t>
            </a:r>
            <a:r>
              <a:rPr lang="en-US" dirty="0"/>
              <a:t>, is manager acceptance. Biggest holdback for decades has been middle managers who don’t trust their employees to work untethered. </a:t>
            </a:r>
          </a:p>
          <a:p>
            <a:r>
              <a:rPr lang="en-US" dirty="0"/>
              <a:t>Research show the biggest diff between managers that support it and those that don’t is experience. Once they’ve done it themselves, they realize their people are still be working and that they can manage them remotely.</a:t>
            </a:r>
          </a:p>
          <a:p>
            <a:endParaRPr lang="en-US" dirty="0"/>
          </a:p>
        </p:txBody>
      </p:sp>
      <p:sp>
        <p:nvSpPr>
          <p:cNvPr id="4" name="Slide Number Placeholder 3"/>
          <p:cNvSpPr>
            <a:spLocks noGrp="1"/>
          </p:cNvSpPr>
          <p:nvPr>
            <p:ph type="sldNum" sz="quarter" idx="5"/>
          </p:nvPr>
        </p:nvSpPr>
        <p:spPr/>
        <p:txBody>
          <a:bodyPr/>
          <a:lstStyle/>
          <a:p>
            <a:fld id="{B643D0C4-115F-4067-AD5F-4848AB7B4A51}" type="slidenum">
              <a:rPr lang="en-US" smtClean="0"/>
              <a:t>65</a:t>
            </a:fld>
            <a:endParaRPr lang="en-US"/>
          </a:p>
        </p:txBody>
      </p:sp>
    </p:spTree>
    <p:extLst>
      <p:ext uri="{BB962C8B-B14F-4D97-AF65-F5344CB8AC3E}">
        <p14:creationId xmlns:p14="http://schemas.microsoft.com/office/powerpoint/2010/main" val="4303846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Third factor is economic. During the last recession, many companies launched remote work programs to reduce real estate costs. Since then, it’s been about using workplace flexibility to help attract and retain talent. In the economic downturn that will inevitably follow the Covid-19 crisis, the potential for work-from-home to reduce real estate costs, increase productivity, and enhance scalability will once again come into focus. </a:t>
            </a:r>
          </a:p>
          <a:p>
            <a:endParaRPr lang="en-US" dirty="0"/>
          </a:p>
        </p:txBody>
      </p:sp>
      <p:sp>
        <p:nvSpPr>
          <p:cNvPr id="4" name="Slide Number Placeholder 3"/>
          <p:cNvSpPr>
            <a:spLocks noGrp="1"/>
          </p:cNvSpPr>
          <p:nvPr>
            <p:ph type="sldNum" sz="quarter" idx="5"/>
          </p:nvPr>
        </p:nvSpPr>
        <p:spPr/>
        <p:txBody>
          <a:bodyPr/>
          <a:lstStyle/>
          <a:p>
            <a:fld id="{B643D0C4-115F-4067-AD5F-4848AB7B4A51}" type="slidenum">
              <a:rPr lang="en-US" smtClean="0"/>
              <a:t>66</a:t>
            </a:fld>
            <a:endParaRPr lang="en-US"/>
          </a:p>
        </p:txBody>
      </p:sp>
    </p:spTree>
    <p:extLst>
      <p:ext uri="{BB962C8B-B14F-4D97-AF65-F5344CB8AC3E}">
        <p14:creationId xmlns:p14="http://schemas.microsoft.com/office/powerpoint/2010/main" val="17428129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When we started this study, we said: we’re in the midst of a massive WFH experiment </a:t>
            </a:r>
          </a:p>
          <a:p>
            <a:r>
              <a:rPr lang="en-US" dirty="0"/>
              <a:t>What if it works?  How do you prepare CRE for WFH success?</a:t>
            </a:r>
          </a:p>
          <a:p>
            <a:endParaRPr lang="en-US" dirty="0"/>
          </a:p>
          <a:p>
            <a:r>
              <a:rPr lang="en-US" dirty="0"/>
              <a:t>Several announcements from org’s saying they will be shedding space</a:t>
            </a:r>
          </a:p>
        </p:txBody>
      </p:sp>
      <p:sp>
        <p:nvSpPr>
          <p:cNvPr id="4" name="Slide Number Placeholder 3"/>
          <p:cNvSpPr>
            <a:spLocks noGrp="1"/>
          </p:cNvSpPr>
          <p:nvPr>
            <p:ph type="sldNum" sz="quarter" idx="5"/>
          </p:nvPr>
        </p:nvSpPr>
        <p:spPr/>
        <p:txBody>
          <a:bodyPr/>
          <a:lstStyle/>
          <a:p>
            <a:fld id="{179A9A55-241D-1248-804D-FB888958CFFE}" type="slidenum">
              <a:rPr lang="en-US" smtClean="0"/>
              <a:t>67</a:t>
            </a:fld>
            <a:endParaRPr lang="en-US" dirty="0"/>
          </a:p>
        </p:txBody>
      </p:sp>
    </p:spTree>
    <p:extLst>
      <p:ext uri="{BB962C8B-B14F-4D97-AF65-F5344CB8AC3E}">
        <p14:creationId xmlns:p14="http://schemas.microsoft.com/office/powerpoint/2010/main" val="5467130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SF area - $17k per half-time</a:t>
            </a:r>
          </a:p>
          <a:p>
            <a:r>
              <a:rPr lang="en-US" dirty="0"/>
              <a:t>Company with 100 people loses</a:t>
            </a:r>
          </a:p>
        </p:txBody>
      </p:sp>
      <p:sp>
        <p:nvSpPr>
          <p:cNvPr id="4" name="Slide Number Placeholder 3"/>
          <p:cNvSpPr>
            <a:spLocks noGrp="1"/>
          </p:cNvSpPr>
          <p:nvPr>
            <p:ph type="sldNum" sz="quarter" idx="5"/>
          </p:nvPr>
        </p:nvSpPr>
        <p:spPr/>
        <p:txBody>
          <a:bodyPr/>
          <a:lstStyle/>
          <a:p>
            <a:fld id="{179A9A55-241D-1248-804D-FB888958CFFE}" type="slidenum">
              <a:rPr lang="en-US" smtClean="0"/>
              <a:pPr/>
              <a:t>68</a:t>
            </a:fld>
            <a:endParaRPr lang="en-US" dirty="0"/>
          </a:p>
        </p:txBody>
      </p:sp>
    </p:spTree>
    <p:extLst>
      <p:ext uri="{BB962C8B-B14F-4D97-AF65-F5344CB8AC3E}">
        <p14:creationId xmlns:p14="http://schemas.microsoft.com/office/powerpoint/2010/main" val="281929717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A </a:t>
            </a:r>
            <a:r>
              <a:rPr lang="en-US" sz="1200" b="0" i="0" u="sng" kern="1200" dirty="0">
                <a:solidFill>
                  <a:schemeClr val="tx1"/>
                </a:solidFill>
                <a:effectLst/>
                <a:latin typeface="Arial" panose="020B0604020202020204" pitchFamily="34" charset="0"/>
                <a:ea typeface="+mn-ea"/>
                <a:cs typeface="+mn-cs"/>
                <a:hlinkClick r:id="rId3"/>
              </a:rPr>
              <a:t>survey conducted by PWC</a:t>
            </a:r>
            <a:r>
              <a:rPr lang="en-US" sz="1200" b="0" i="0" kern="1200" dirty="0">
                <a:solidFill>
                  <a:schemeClr val="tx1"/>
                </a:solidFill>
                <a:effectLst/>
                <a:latin typeface="Arial" panose="020B0604020202020204" pitchFamily="34" charset="0"/>
                <a:ea typeface="+mn-ea"/>
                <a:cs typeface="+mn-cs"/>
              </a:rPr>
              <a:t> at the end of March found that 60 percent of U.S. CFOs felt their lack of preparedness for remote work would hurt organizational productivity. The bottom-line impact will be enormous.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It’s not a question of if another natural or man-made event will force people to work from home, it’s a matter of when.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Risk managers and institutional investors will demand better disaster preparedness and organizational agility.</a:t>
            </a:r>
          </a:p>
          <a:p>
            <a:endParaRPr lang="en-US" dirty="0"/>
          </a:p>
        </p:txBody>
      </p:sp>
      <p:sp>
        <p:nvSpPr>
          <p:cNvPr id="4" name="Slide Number Placeholder 3"/>
          <p:cNvSpPr>
            <a:spLocks noGrp="1"/>
          </p:cNvSpPr>
          <p:nvPr>
            <p:ph type="sldNum" sz="quarter" idx="5"/>
          </p:nvPr>
        </p:nvSpPr>
        <p:spPr/>
        <p:txBody>
          <a:bodyPr/>
          <a:lstStyle/>
          <a:p>
            <a:fld id="{B643D0C4-115F-4067-AD5F-4848AB7B4A51}" type="slidenum">
              <a:rPr lang="en-US" smtClean="0"/>
              <a:t>69</a:t>
            </a:fld>
            <a:endParaRPr lang="en-US"/>
          </a:p>
        </p:txBody>
      </p:sp>
    </p:spTree>
    <p:extLst>
      <p:ext uri="{BB962C8B-B14F-4D97-AF65-F5344CB8AC3E}">
        <p14:creationId xmlns:p14="http://schemas.microsoft.com/office/powerpoint/2010/main" val="41331612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04850"/>
            <a:ext cx="6261100" cy="35226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20BC1-1AAE-4A11-A1CC-1E05ADEE91A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61168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794723-3B47-4B2C-AF62-DEA5100BEA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0456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In addition to client work, we work with industry leaders to publish original and secondary research on a wide range of workplace and industry-specific topics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10</a:t>
            </a:fld>
            <a:endParaRPr lang="en-US"/>
          </a:p>
        </p:txBody>
      </p:sp>
    </p:spTree>
    <p:extLst>
      <p:ext uri="{BB962C8B-B14F-4D97-AF65-F5344CB8AC3E}">
        <p14:creationId xmlns:p14="http://schemas.microsoft.com/office/powerpoint/2010/main" val="2690959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Over the years, we have become a trusted source of insights for media outlets around the world.</a:t>
            </a:r>
          </a:p>
          <a:p>
            <a:endParaRPr lang="en-US" dirty="0"/>
          </a:p>
          <a:p>
            <a:r>
              <a:rPr lang="en-US" dirty="0"/>
              <a:t>I don’t’ say all this to brag, but to ensure you that we do our homework because some of the numbers I’ll be sharing about the ROI of remote work are almost unbelievable. So let’s get to 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5"/>
          </p:nvPr>
        </p:nvSpPr>
        <p:spPr/>
        <p:txBody>
          <a:bodyPr/>
          <a:lstStyle/>
          <a:p>
            <a:fld id="{7A925676-9D4B-DF41-BDDE-32B67050139D}" type="slidenum">
              <a:rPr lang="en-US" smtClean="0"/>
              <a:t>11</a:t>
            </a:fld>
            <a:endParaRPr lang="en-US"/>
          </a:p>
        </p:txBody>
      </p:sp>
    </p:spTree>
    <p:extLst>
      <p:ext uri="{BB962C8B-B14F-4D97-AF65-F5344CB8AC3E}">
        <p14:creationId xmlns:p14="http://schemas.microsoft.com/office/powerpoint/2010/main" val="1224382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6738" y="261938"/>
            <a:ext cx="2514600" cy="1414462"/>
          </a:xfrm>
        </p:spPr>
      </p:sp>
      <p:sp>
        <p:nvSpPr>
          <p:cNvPr id="3" name="Notes Placeholder 2"/>
          <p:cNvSpPr>
            <a:spLocks noGrp="1"/>
          </p:cNvSpPr>
          <p:nvPr>
            <p:ph type="body" idx="1"/>
          </p:nvPr>
        </p:nvSpPr>
        <p:spPr/>
        <p:txBody>
          <a:bodyPr/>
          <a:lstStyle/>
          <a:p>
            <a:r>
              <a:rPr lang="en-US" dirty="0"/>
              <a:t>I’ve been the remote work rock uphill for over 15 years and now it feels like it chasing me down the other side.</a:t>
            </a:r>
          </a:p>
          <a:p>
            <a:endParaRPr lang="en-US" dirty="0"/>
          </a:p>
          <a:p>
            <a:r>
              <a:rPr lang="en-US" dirty="0"/>
              <a:t>Here’s a roadmap for what I’ll be covering in this session.</a:t>
            </a:r>
          </a:p>
          <a:p>
            <a:endParaRPr lang="en-US" dirty="0"/>
          </a:p>
          <a:p>
            <a:r>
              <a:rPr lang="en-US" dirty="0"/>
              <a:t>First, we’ll look at data on the who what when where and why of remote work before during and potentially after the pandemic.</a:t>
            </a:r>
          </a:p>
          <a:p>
            <a:endParaRPr lang="en-US" dirty="0"/>
          </a:p>
          <a:p>
            <a:r>
              <a:rPr lang="en-US" dirty="0"/>
              <a:t>Then we’ll dive into the </a:t>
            </a:r>
            <a:r>
              <a:rPr lang="en-US" dirty="0" err="1"/>
              <a:t>ppp</a:t>
            </a:r>
            <a:r>
              <a:rPr lang="en-US" dirty="0"/>
              <a:t> impact of an integrated remote work strategy.</a:t>
            </a:r>
          </a:p>
          <a:p>
            <a:endParaRPr lang="en-US" dirty="0"/>
          </a:p>
          <a:p>
            <a:r>
              <a:rPr lang="en-US" dirty="0"/>
              <a:t>By the end, you will be armed with a methodology for quantifying and even measuring the impact of not just remote work, but a variety of workplace strategies.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a:p>
            <a:endParaRPr lang="en-US" dirty="0"/>
          </a:p>
        </p:txBody>
      </p:sp>
      <p:sp>
        <p:nvSpPr>
          <p:cNvPr id="4" name="Slide Number Placeholder 3"/>
          <p:cNvSpPr>
            <a:spLocks noGrp="1"/>
          </p:cNvSpPr>
          <p:nvPr>
            <p:ph type="sldNum" sz="quarter" idx="10"/>
          </p:nvPr>
        </p:nvSpPr>
        <p:spPr/>
        <p:txBody>
          <a:bodyPr/>
          <a:lstStyle/>
          <a:p>
            <a:fld id="{7A925676-9D4B-DF41-BDDE-32B67050139D}" type="slidenum">
              <a:rPr lang="en-US" smtClean="0"/>
              <a:t>12</a:t>
            </a:fld>
            <a:endParaRPr lang="en-US"/>
          </a:p>
        </p:txBody>
      </p:sp>
    </p:spTree>
    <p:extLst>
      <p:ext uri="{BB962C8B-B14F-4D97-AF65-F5344CB8AC3E}">
        <p14:creationId xmlns:p14="http://schemas.microsoft.com/office/powerpoint/2010/main" val="3122860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81FF-88F4-6E4C-9AE6-DF4E75D6B095}"/>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0DE29C0A-E40B-1E41-843A-B083A88DB49F}"/>
              </a:ext>
            </a:extLst>
          </p:cNvPr>
          <p:cNvSpPr>
            <a:spLocks noGrp="1"/>
          </p:cNvSpPr>
          <p:nvPr>
            <p:ph type="sldNum" sz="quarter" idx="10"/>
          </p:nvPr>
        </p:nvSpPr>
        <p:spPr>
          <a:xfrm>
            <a:off x="8612188"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2212389134"/>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126C3-15C8-194A-A55A-1F8100FC9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9D1618-48D2-8E42-8B6C-E73570746B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42CC04E-5920-744D-8239-0442EABD6D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5">
            <a:extLst>
              <a:ext uri="{FF2B5EF4-FFF2-40B4-BE49-F238E27FC236}">
                <a16:creationId xmlns:a16="http://schemas.microsoft.com/office/drawing/2014/main" id="{000FD45C-82A6-F647-A2CB-42D5DE044CA1}"/>
              </a:ext>
            </a:extLst>
          </p:cNvPr>
          <p:cNvSpPr>
            <a:spLocks noGrp="1"/>
          </p:cNvSpPr>
          <p:nvPr>
            <p:ph type="sldNum" sz="quarter" idx="10"/>
          </p:nvPr>
        </p:nvSpPr>
        <p:spPr>
          <a:xfrm>
            <a:off x="8612188"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13510971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93044" y="274638"/>
            <a:ext cx="8889356" cy="781276"/>
          </a:xfrm>
        </p:spPr>
        <p:txBody>
          <a:bodyPr/>
          <a:lstStyle>
            <a:lvl1pPr>
              <a:defRPr b="1">
                <a:solidFill>
                  <a:schemeClr val="tx1">
                    <a:lumMod val="85000"/>
                    <a:lumOff val="15000"/>
                  </a:schemeClr>
                </a:solidFill>
              </a:defRPr>
            </a:lvl1pPr>
          </a:lstStyle>
          <a:p>
            <a:endParaRPr lang="en-US" dirty="0"/>
          </a:p>
        </p:txBody>
      </p:sp>
      <p:sp>
        <p:nvSpPr>
          <p:cNvPr id="5" name="Footer Placeholder 4"/>
          <p:cNvSpPr>
            <a:spLocks noGrp="1"/>
          </p:cNvSpPr>
          <p:nvPr>
            <p:ph type="ftr" sz="quarter" idx="11"/>
          </p:nvPr>
        </p:nvSpPr>
        <p:spPr/>
        <p:txBody>
          <a:bodyPr/>
          <a:lstStyle>
            <a:lvl1pPr>
              <a:defRPr/>
            </a:lvl1pPr>
          </a:lstStyle>
          <a:p>
            <a:pPr algn="l"/>
            <a:r>
              <a:rPr lang="en-US" dirty="0"/>
              <a:t>© Global Workplace Analytics, 2016</a:t>
            </a:r>
          </a:p>
        </p:txBody>
      </p:sp>
      <p:sp>
        <p:nvSpPr>
          <p:cNvPr id="6" name="Slide Number Placeholder 5"/>
          <p:cNvSpPr>
            <a:spLocks noGrp="1"/>
          </p:cNvSpPr>
          <p:nvPr>
            <p:ph type="sldNum" sz="quarter" idx="12"/>
          </p:nvPr>
        </p:nvSpPr>
        <p:spPr/>
        <p:txBody>
          <a:bodyPr/>
          <a:lstStyle>
            <a:lvl1pPr>
              <a:defRPr/>
            </a:lvl1pPr>
          </a:lstStyle>
          <a:p>
            <a:fld id="{65CDB917-6857-C545-9E3E-A22548209DA1}" type="slidenum">
              <a:rPr lang="en-US" smtClean="0"/>
              <a:t>‹#›</a:t>
            </a:fld>
            <a:endParaRPr lang="en-US"/>
          </a:p>
        </p:txBody>
      </p:sp>
    </p:spTree>
    <p:extLst>
      <p:ext uri="{BB962C8B-B14F-4D97-AF65-F5344CB8AC3E}">
        <p14:creationId xmlns:p14="http://schemas.microsoft.com/office/powerpoint/2010/main" val="3878395224"/>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EB4F8EA-4EAF-4109-9941-0A78B1EF964F}"/>
              </a:ext>
            </a:extLst>
          </p:cNvPr>
          <p:cNvSpPr/>
          <p:nvPr userDrawn="1"/>
        </p:nvSpPr>
        <p:spPr>
          <a:xfrm>
            <a:off x="2" y="6449960"/>
            <a:ext cx="12191998" cy="40803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7" name="Rectangle 6">
            <a:extLst>
              <a:ext uri="{FF2B5EF4-FFF2-40B4-BE49-F238E27FC236}">
                <a16:creationId xmlns:a16="http://schemas.microsoft.com/office/drawing/2014/main" id="{633898C5-12C0-428B-BF64-B706BB145778}"/>
              </a:ext>
            </a:extLst>
          </p:cNvPr>
          <p:cNvSpPr/>
          <p:nvPr userDrawn="1"/>
        </p:nvSpPr>
        <p:spPr>
          <a:xfrm>
            <a:off x="2" y="-1"/>
            <a:ext cx="12191998" cy="2908525"/>
          </a:xfrm>
          <a:prstGeom prst="rect">
            <a:avLst/>
          </a:prstGeom>
          <a:solidFill>
            <a:srgbClr val="1A3E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5" name="Picture 4">
            <a:extLst>
              <a:ext uri="{FF2B5EF4-FFF2-40B4-BE49-F238E27FC236}">
                <a16:creationId xmlns:a16="http://schemas.microsoft.com/office/drawing/2014/main" id="{B547CA3A-9DCC-4479-8D8F-C0806DCD5785}"/>
              </a:ext>
            </a:extLst>
          </p:cNvPr>
          <p:cNvPicPr/>
          <p:nvPr userDrawn="1"/>
        </p:nvPicPr>
        <p:blipFill>
          <a:blip r:embed="rId2">
            <a:extLst>
              <a:ext uri="{28A0092B-C50C-407E-A947-70E740481C1C}">
                <a14:useLocalDpi xmlns:a14="http://schemas.microsoft.com/office/drawing/2010/main" val="0"/>
              </a:ext>
            </a:extLst>
          </a:blip>
          <a:srcRect/>
          <a:stretch/>
        </p:blipFill>
        <p:spPr>
          <a:xfrm>
            <a:off x="207063" y="6497024"/>
            <a:ext cx="1584792" cy="333573"/>
          </a:xfrm>
          <a:prstGeom prst="rect">
            <a:avLst/>
          </a:prstGeom>
        </p:spPr>
      </p:pic>
      <p:sp>
        <p:nvSpPr>
          <p:cNvPr id="6" name="Footer Placeholder 8">
            <a:extLst>
              <a:ext uri="{FF2B5EF4-FFF2-40B4-BE49-F238E27FC236}">
                <a16:creationId xmlns:a16="http://schemas.microsoft.com/office/drawing/2014/main" id="{53435786-50E6-4AAC-90FE-1357F1E84746}"/>
              </a:ext>
            </a:extLst>
          </p:cNvPr>
          <p:cNvSpPr txBox="1">
            <a:spLocks/>
          </p:cNvSpPr>
          <p:nvPr userDrawn="1"/>
        </p:nvSpPr>
        <p:spPr>
          <a:xfrm>
            <a:off x="4439228" y="6557818"/>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latin typeface="Franklin Gothic Medium" panose="020B0603020102020204" pitchFamily="34" charset="0"/>
              </a:rPr>
              <a:t>© 2020. Copyright Human Capital Growth. All Rights Reserved.</a:t>
            </a:r>
          </a:p>
        </p:txBody>
      </p:sp>
    </p:spTree>
    <p:extLst>
      <p:ext uri="{BB962C8B-B14F-4D97-AF65-F5344CB8AC3E}">
        <p14:creationId xmlns:p14="http://schemas.microsoft.com/office/powerpoint/2010/main" val="1574614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204775E-A911-3540-8B6D-78F5F41D9441}"/>
              </a:ext>
            </a:extLst>
          </p:cNvPr>
          <p:cNvSpPr>
            <a:spLocks noGrp="1"/>
          </p:cNvSpPr>
          <p:nvPr>
            <p:ph type="sldNum" sz="quarter" idx="10"/>
          </p:nvPr>
        </p:nvSpPr>
        <p:spPr>
          <a:xfrm>
            <a:off x="8612188"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2279061719"/>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p:bg>
      <p:bgRef idx="1001">
        <a:schemeClr val="bg1"/>
      </p:bgRef>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204775E-A911-3540-8B6D-78F5F41D9441}"/>
              </a:ext>
            </a:extLst>
          </p:cNvPr>
          <p:cNvSpPr>
            <a:spLocks noGrp="1"/>
          </p:cNvSpPr>
          <p:nvPr>
            <p:ph type="sldNum" sz="quarter" idx="10"/>
          </p:nvPr>
        </p:nvSpPr>
        <p:spPr>
          <a:xfrm>
            <a:off x="8612188"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34225739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DF0A0-2C75-1143-8DA1-0DDEF1B54CF9}"/>
              </a:ext>
            </a:extLst>
          </p:cNvPr>
          <p:cNvSpPr>
            <a:spLocks noGrp="1"/>
          </p:cNvSpPr>
          <p:nvPr>
            <p:ph type="ctrTitle"/>
          </p:nvPr>
        </p:nvSpPr>
        <p:spPr>
          <a:xfrm>
            <a:off x="1524000" y="1755637"/>
            <a:ext cx="9144000" cy="1754326"/>
          </a:xfrm>
        </p:spPr>
        <p:txBody>
          <a:bodyPr anchor="b">
            <a:spAutoFit/>
          </a:bodyPr>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B474EF5-4D35-7A44-8993-981E1839A533}"/>
              </a:ext>
            </a:extLst>
          </p:cNvPr>
          <p:cNvSpPr>
            <a:spLocks noGrp="1"/>
          </p:cNvSpPr>
          <p:nvPr>
            <p:ph type="subTitle" idx="1"/>
          </p:nvPr>
        </p:nvSpPr>
        <p:spPr>
          <a:xfrm>
            <a:off x="1524000" y="3602038"/>
            <a:ext cx="9144000" cy="424732"/>
          </a:xfrm>
        </p:spPr>
        <p:txBody>
          <a:bodyPr>
            <a:sp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a:extLst>
              <a:ext uri="{FF2B5EF4-FFF2-40B4-BE49-F238E27FC236}">
                <a16:creationId xmlns:a16="http://schemas.microsoft.com/office/drawing/2014/main" id="{96A44EBD-F37C-2E4E-B229-60C859DC73A2}"/>
              </a:ext>
            </a:extLst>
          </p:cNvPr>
          <p:cNvSpPr txBox="1"/>
          <p:nvPr userDrawn="1"/>
        </p:nvSpPr>
        <p:spPr>
          <a:xfrm>
            <a:off x="9670473" y="6511637"/>
            <a:ext cx="2286000" cy="246221"/>
          </a:xfrm>
          <a:prstGeom prst="rect">
            <a:avLst/>
          </a:prstGeom>
          <a:noFill/>
        </p:spPr>
        <p:txBody>
          <a:bodyPr wrap="square" rtlCol="0">
            <a:noAutofit/>
          </a:bodyPr>
          <a:lstStyle/>
          <a:p>
            <a:r>
              <a:rPr lang="en-US" sz="1000" baseline="0" dirty="0">
                <a:solidFill>
                  <a:schemeClr val="bg1">
                    <a:lumMod val="50000"/>
                  </a:schemeClr>
                </a:solidFill>
              </a:rPr>
              <a:t>© 2018 Global Workplace Analytics</a:t>
            </a:r>
          </a:p>
        </p:txBody>
      </p:sp>
    </p:spTree>
    <p:extLst>
      <p:ext uri="{BB962C8B-B14F-4D97-AF65-F5344CB8AC3E}">
        <p14:creationId xmlns:p14="http://schemas.microsoft.com/office/powerpoint/2010/main" val="2395104554"/>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66748-C3BA-B444-BA6E-9D08DBE591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1A1345-D58D-2743-8D59-DF43A56F97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1C86CB-4721-0747-A572-33EFDA6D9296}"/>
              </a:ext>
            </a:extLst>
          </p:cNvPr>
          <p:cNvSpPr>
            <a:spLocks noGrp="1"/>
          </p:cNvSpPr>
          <p:nvPr>
            <p:ph type="sldNum" sz="quarter" idx="4"/>
          </p:nvPr>
        </p:nvSpPr>
        <p:spPr>
          <a:xfrm>
            <a:off x="8610600"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3698579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097AD-8C09-A749-AFE7-7DB3C6D7FE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755B69-4CF9-EA41-BB05-6BC4469491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D2F69C41-83BF-1A42-94B8-536C81AA4812}"/>
              </a:ext>
            </a:extLst>
          </p:cNvPr>
          <p:cNvSpPr>
            <a:spLocks noGrp="1"/>
          </p:cNvSpPr>
          <p:nvPr>
            <p:ph type="sldNum" sz="quarter" idx="4"/>
          </p:nvPr>
        </p:nvSpPr>
        <p:spPr>
          <a:xfrm>
            <a:off x="8604250"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167092470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CD8C3-3173-8749-A25A-F79B5780F0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2A0F49-EC5D-2D47-BBEC-F97A62C69EF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2A5F66-B0C1-FE42-BF72-D712548D50B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E187B04D-D127-9C41-8E3F-C25D8ED67029}"/>
              </a:ext>
            </a:extLst>
          </p:cNvPr>
          <p:cNvSpPr>
            <a:spLocks noGrp="1"/>
          </p:cNvSpPr>
          <p:nvPr>
            <p:ph type="sldNum" sz="quarter" idx="4"/>
          </p:nvPr>
        </p:nvSpPr>
        <p:spPr>
          <a:xfrm>
            <a:off x="8610600" y="6441253"/>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3067699976"/>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8163-1E27-374A-B51A-8A8CAAE684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54A2C4-AFA4-554E-9952-4D1B8C793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E373D0F-309F-FD44-9ECF-3FF437542BE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C6B3F1-34F8-E947-838D-A0CCA71AF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0D8FD1-B5FB-6445-A9BE-85B5940CB76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043C0F98-A06D-7741-A4E5-93CB15F54BFD}"/>
              </a:ext>
            </a:extLst>
          </p:cNvPr>
          <p:cNvSpPr>
            <a:spLocks noGrp="1"/>
          </p:cNvSpPr>
          <p:nvPr>
            <p:ph type="sldNum" sz="quarter" idx="10"/>
          </p:nvPr>
        </p:nvSpPr>
        <p:spPr>
          <a:xfrm>
            <a:off x="8612188"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387629420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FED55-2B11-D844-AD24-F686409713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90F28C-26BD-8C4F-8353-60FDA7320E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6DDC72-C100-BA42-87D8-D5B5D2A90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5">
            <a:extLst>
              <a:ext uri="{FF2B5EF4-FFF2-40B4-BE49-F238E27FC236}">
                <a16:creationId xmlns:a16="http://schemas.microsoft.com/office/drawing/2014/main" id="{DB0FFE7A-D2F5-A844-9B33-F8CE750F8DCF}"/>
              </a:ext>
            </a:extLst>
          </p:cNvPr>
          <p:cNvSpPr>
            <a:spLocks noGrp="1"/>
          </p:cNvSpPr>
          <p:nvPr>
            <p:ph type="sldNum" sz="quarter" idx="10"/>
          </p:nvPr>
        </p:nvSpPr>
        <p:spPr>
          <a:xfrm>
            <a:off x="8612188" y="6492875"/>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483309410"/>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2B4935-58CA-C74F-8A8D-906E3E47E109}"/>
              </a:ext>
            </a:extLst>
          </p:cNvPr>
          <p:cNvSpPr>
            <a:spLocks noGrp="1"/>
          </p:cNvSpPr>
          <p:nvPr>
            <p:ph type="title"/>
          </p:nvPr>
        </p:nvSpPr>
        <p:spPr>
          <a:xfrm>
            <a:off x="838200" y="677041"/>
            <a:ext cx="10515600" cy="701731"/>
          </a:xfrm>
          <a:prstGeom prst="rect">
            <a:avLst/>
          </a:prstGeom>
        </p:spPr>
        <p:txBody>
          <a:bodyPr vert="horz" lIns="91440" tIns="45720" rIns="91440" bIns="45720" rtlCol="0" anchor="ctr">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A34F2A-688C-764B-B335-649220D7BDBD}"/>
              </a:ext>
            </a:extLst>
          </p:cNvPr>
          <p:cNvSpPr>
            <a:spLocks noGrp="1"/>
          </p:cNvSpPr>
          <p:nvPr>
            <p:ph type="body" idx="1"/>
          </p:nvPr>
        </p:nvSpPr>
        <p:spPr>
          <a:xfrm>
            <a:off x="838200" y="1825625"/>
            <a:ext cx="10515600" cy="1844608"/>
          </a:xfrm>
          <a:prstGeom prst="rect">
            <a:avLst/>
          </a:prstGeom>
        </p:spPr>
        <p:txBody>
          <a:bodyPr vert="horz" lIns="91440" tIns="45720" rIns="91440" bIns="4572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id="{8B5A70D7-C15F-734B-BE3C-1B9496E8B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aseline="0">
                <a:solidFill>
                  <a:schemeClr val="bg1">
                    <a:lumMod val="50000"/>
                  </a:schemeClr>
                </a:solidFill>
              </a:defRPr>
            </a:lvl1pPr>
          </a:lstStyle>
          <a:p>
            <a:r>
              <a:rPr lang="en-US" dirty="0"/>
              <a:t>© 2018 Global Workplace Analytics</a:t>
            </a:r>
          </a:p>
        </p:txBody>
      </p:sp>
    </p:spTree>
    <p:extLst>
      <p:ext uri="{BB962C8B-B14F-4D97-AF65-F5344CB8AC3E}">
        <p14:creationId xmlns:p14="http://schemas.microsoft.com/office/powerpoint/2010/main" val="2746643192"/>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1" r:id="rId3"/>
    <p:sldLayoutId id="2147483649" r:id="rId4"/>
    <p:sldLayoutId id="2147483650" r:id="rId5"/>
    <p:sldLayoutId id="2147483651" r:id="rId6"/>
    <p:sldLayoutId id="2147483652" r:id="rId7"/>
    <p:sldLayoutId id="2147483653" r:id="rId8"/>
    <p:sldLayoutId id="2147483656" r:id="rId9"/>
    <p:sldLayoutId id="2147483657" r:id="rId10"/>
    <p:sldLayoutId id="2147483659" r:id="rId11"/>
    <p:sldLayoutId id="2147483660" r:id="rId12"/>
  </p:sldLayoutIdLst>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0.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4.jpg"/><Relationship Id="rId4" Type="http://schemas.openxmlformats.org/officeDocument/2006/relationships/image" Target="../media/image83.tiff"/></Relationships>
</file>

<file path=ppt/slides/_rels/slide23.xml.rels><?xml version="1.0" encoding="UTF-8" standalone="yes"?>
<Relationships xmlns="http://schemas.openxmlformats.org/package/2006/relationships"><Relationship Id="rId3" Type="http://schemas.openxmlformats.org/officeDocument/2006/relationships/image" Target="../media/image83.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89.png"/></Relationships>
</file>

<file path=ppt/slides/_rels/slide2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jp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jpeg"/><Relationship Id="rId17"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png"/><Relationship Id="rId15" Type="http://schemas.openxmlformats.org/officeDocument/2006/relationships/image" Target="../media/image20.gif"/><Relationship Id="rId10" Type="http://schemas.openxmlformats.org/officeDocument/2006/relationships/image" Target="../media/image15.png"/><Relationship Id="rId19" Type="http://schemas.openxmlformats.org/officeDocument/2006/relationships/image" Target="../media/image24.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jpeg"/><Relationship Id="rId22"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3.svg"/></Relationships>
</file>

<file path=ppt/slides/_rels/slide3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95.svg"/></Relationships>
</file>

<file path=ppt/slides/_rels/slide3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95.sv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8.jpg"/><Relationship Id="rId11" Type="http://schemas.openxmlformats.org/officeDocument/2006/relationships/image" Target="../media/image32.png"/><Relationship Id="rId5" Type="http://schemas.openxmlformats.org/officeDocument/2006/relationships/image" Target="../media/image27.png"/><Relationship Id="rId10" Type="http://schemas.openxmlformats.org/officeDocument/2006/relationships/image" Target="../media/image31.png"/><Relationship Id="rId4" Type="http://schemas.openxmlformats.org/officeDocument/2006/relationships/image" Target="../media/image14.jpeg"/><Relationship Id="rId9" Type="http://schemas.openxmlformats.org/officeDocument/2006/relationships/image" Target="../media/image30.png"/></Relationships>
</file>

<file path=ppt/slides/_rels/slide40.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95.svg"/></Relationships>
</file>

<file path=ppt/slides/_rels/slide4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globalworkplaceanalytics.com/roi" TargetMode="Externa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4.jpg"/><Relationship Id="rId7" Type="http://schemas.openxmlformats.org/officeDocument/2006/relationships/diagramQuickStyle" Target="../diagrams/quickStyle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justbeingme1.blogspot.com/2015/07/decisions.html" TargetMode="External"/><Relationship Id="rId9" Type="http://schemas.microsoft.com/office/2007/relationships/diagramDrawing" Target="../diagrams/drawing1.xml"/></Relationships>
</file>

<file path=ppt/slides/_rels/slide4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06.tiff"/></Relationships>
</file>

<file path=ppt/slides/_rels/slide4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6.tif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112.sv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46.xml"/><Relationship Id="rId1" Type="http://schemas.openxmlformats.org/officeDocument/2006/relationships/slideLayout" Target="../slideLayouts/slideLayout11.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108.svg"/></Relationships>
</file>

<file path=ppt/slides/_rels/slide5.xml.rels><?xml version="1.0" encoding="UTF-8" standalone="yes"?>
<Relationships xmlns="http://schemas.openxmlformats.org/package/2006/relationships"><Relationship Id="rId8" Type="http://schemas.openxmlformats.org/officeDocument/2006/relationships/hyperlink" Target="https://www.humancapitalgrowth.com/organizational-effectiveness.html" TargetMode="External"/><Relationship Id="rId13" Type="http://schemas.openxmlformats.org/officeDocument/2006/relationships/hyperlink" Target="https://www.humancapitalgrowth.com/change-management.html" TargetMode="External"/><Relationship Id="rId3" Type="http://schemas.openxmlformats.org/officeDocument/2006/relationships/hyperlink" Target="https://www.humancapitalgrowth.com/talent-management-practitioner.html" TargetMode="External"/><Relationship Id="rId7" Type="http://schemas.openxmlformats.org/officeDocument/2006/relationships/hyperlink" Target="https://www.humancapitalgrowth.com/workforce-management.html" TargetMode="External"/><Relationship Id="rId12" Type="http://schemas.openxmlformats.org/officeDocument/2006/relationships/hyperlink" Target="https://www.humancapitalgrowth.com/workforce-planning.html" TargetMode="External"/><Relationship Id="rId2" Type="http://schemas.openxmlformats.org/officeDocument/2006/relationships/notesSlide" Target="../notesSlides/notesSlide3.xml"/><Relationship Id="rId16"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hyperlink" Target="https://www.humancapitalgrowth.com/workforce-development.html" TargetMode="External"/><Relationship Id="rId11" Type="http://schemas.openxmlformats.org/officeDocument/2006/relationships/hyperlink" Target="https://www.humancapitalgrowth.com/workforce-analytics.html" TargetMode="External"/><Relationship Id="rId5" Type="http://schemas.openxmlformats.org/officeDocument/2006/relationships/hyperlink" Target="https://www.humancapitalgrowth.com/workforce-staffing.html" TargetMode="External"/><Relationship Id="rId15" Type="http://schemas.openxmlformats.org/officeDocument/2006/relationships/hyperlink" Target="https://www.humancapitalgrowth.com/expert_panel.html" TargetMode="External"/><Relationship Id="rId10" Type="http://schemas.openxmlformats.org/officeDocument/2006/relationships/hyperlink" Target="https://www.humancapitalgrowth.com/leadership-development1.html" TargetMode="External"/><Relationship Id="rId4" Type="http://schemas.openxmlformats.org/officeDocument/2006/relationships/hyperlink" Target="https://www.humancapitalgrowth.com/talent-management-specialist.html" TargetMode="External"/><Relationship Id="rId9" Type="http://schemas.openxmlformats.org/officeDocument/2006/relationships/hyperlink" Target="https://www.humancapitalgrowth.com/talent-acquisition.html" TargetMode="External"/><Relationship Id="rId14" Type="http://schemas.openxmlformats.org/officeDocument/2006/relationships/hyperlink" Target="https://www.humancapitalgrowth.com/employee-engagement.html"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hyperlink" Target="https://creativecommons.org/licenses/by-nc-nd/3.0/" TargetMode="External"/><Relationship Id="rId4" Type="http://schemas.openxmlformats.org/officeDocument/2006/relationships/hyperlink" Target="http://flickr.com/photos/citrixonline/5446645129"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84.jpg"/><Relationship Id="rId4" Type="http://schemas.openxmlformats.org/officeDocument/2006/relationships/image" Target="../media/image83.tiff"/></Relationships>
</file>

<file path=ppt/slides/_rels/slide53.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15.jpg"/><Relationship Id="rId7" Type="http://schemas.openxmlformats.org/officeDocument/2006/relationships/diagramQuickStyle" Target="../diagrams/quickStyle2.xml"/><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www.flickr.com/photos/gsimmonsonca/4103229224/" TargetMode="External"/><Relationship Id="rId9" Type="http://schemas.microsoft.com/office/2007/relationships/diagramDrawing" Target="../diagrams/drawing2.xml"/></Relationships>
</file>

<file path=ppt/slides/_rels/slide5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hyperlink" Target="http://shippingandfreightresource.com/shipper-vs-agent-a-case-study/"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17.tiff"/><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19.tiff"/><Relationship Id="rId4" Type="http://schemas.openxmlformats.org/officeDocument/2006/relationships/image" Target="../media/image118.tiff"/></Relationships>
</file>

<file path=ppt/slides/_rels/slide57.xml.rels><?xml version="1.0" encoding="UTF-8" standalone="yes"?>
<Relationships xmlns="http://schemas.openxmlformats.org/package/2006/relationships"><Relationship Id="rId3" Type="http://schemas.openxmlformats.org/officeDocument/2006/relationships/image" Target="../media/image120.tiff"/><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21.tiff"/></Relationships>
</file>

<file path=ppt/slides/_rels/slide58.xml.rels><?xml version="1.0" encoding="UTF-8" standalone="yes"?>
<Relationships xmlns="http://schemas.openxmlformats.org/package/2006/relationships"><Relationship Id="rId3" Type="http://schemas.openxmlformats.org/officeDocument/2006/relationships/image" Target="../media/image120.tiff"/><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21.tiff"/></Relationships>
</file>

<file path=ppt/slides/_rels/slide59.xml.rels><?xml version="1.0" encoding="UTF-8" standalone="yes"?>
<Relationships xmlns="http://schemas.openxmlformats.org/package/2006/relationships"><Relationship Id="rId3" Type="http://schemas.openxmlformats.org/officeDocument/2006/relationships/image" Target="../media/image122.tiff"/><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18" Type="http://schemas.openxmlformats.org/officeDocument/2006/relationships/image" Target="../media/image47.png"/><Relationship Id="rId26" Type="http://schemas.openxmlformats.org/officeDocument/2006/relationships/image" Target="../media/image55.png"/><Relationship Id="rId3" Type="http://schemas.openxmlformats.org/officeDocument/2006/relationships/image" Target="../media/image33.png"/><Relationship Id="rId21" Type="http://schemas.openxmlformats.org/officeDocument/2006/relationships/image" Target="../media/image50.png"/><Relationship Id="rId7" Type="http://schemas.openxmlformats.org/officeDocument/2006/relationships/image" Target="../media/image37.png"/><Relationship Id="rId12" Type="http://schemas.openxmlformats.org/officeDocument/2006/relationships/image" Target="../media/image42.jpeg"/><Relationship Id="rId17" Type="http://schemas.openxmlformats.org/officeDocument/2006/relationships/image" Target="../media/image46.png"/><Relationship Id="rId25" Type="http://schemas.openxmlformats.org/officeDocument/2006/relationships/image" Target="../media/image54.jpeg"/><Relationship Id="rId2" Type="http://schemas.openxmlformats.org/officeDocument/2006/relationships/notesSlide" Target="../notesSlides/notesSlide4.xml"/><Relationship Id="rId16" Type="http://schemas.openxmlformats.org/officeDocument/2006/relationships/image" Target="../media/image14.jpeg"/><Relationship Id="rId20" Type="http://schemas.openxmlformats.org/officeDocument/2006/relationships/image" Target="../media/image49.png"/><Relationship Id="rId1" Type="http://schemas.openxmlformats.org/officeDocument/2006/relationships/slideLayout" Target="../slideLayouts/slideLayout3.xml"/><Relationship Id="rId6" Type="http://schemas.openxmlformats.org/officeDocument/2006/relationships/image" Target="../media/image36.png"/><Relationship Id="rId11" Type="http://schemas.openxmlformats.org/officeDocument/2006/relationships/image" Target="../media/image41.jpeg"/><Relationship Id="rId24" Type="http://schemas.openxmlformats.org/officeDocument/2006/relationships/image" Target="../media/image53.jpeg"/><Relationship Id="rId5" Type="http://schemas.openxmlformats.org/officeDocument/2006/relationships/image" Target="../media/image35.jpeg"/><Relationship Id="rId15" Type="http://schemas.openxmlformats.org/officeDocument/2006/relationships/image" Target="../media/image45.jpeg"/><Relationship Id="rId23" Type="http://schemas.openxmlformats.org/officeDocument/2006/relationships/image" Target="../media/image52.png"/><Relationship Id="rId28" Type="http://schemas.openxmlformats.org/officeDocument/2006/relationships/image" Target="../media/image6.png"/><Relationship Id="rId10" Type="http://schemas.openxmlformats.org/officeDocument/2006/relationships/image" Target="../media/image40.png"/><Relationship Id="rId19" Type="http://schemas.openxmlformats.org/officeDocument/2006/relationships/image" Target="../media/image48.png"/><Relationship Id="rId4" Type="http://schemas.openxmlformats.org/officeDocument/2006/relationships/image" Target="../media/image34.jpe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1.png"/><Relationship Id="rId27" Type="http://schemas.openxmlformats.org/officeDocument/2006/relationships/image" Target="../media/image56.png"/></Relationships>
</file>

<file path=ppt/slides/_rels/slide60.xml.rels><?xml version="1.0" encoding="UTF-8" standalone="yes"?>
<Relationships xmlns="http://schemas.openxmlformats.org/package/2006/relationships"><Relationship Id="rId3" Type="http://schemas.openxmlformats.org/officeDocument/2006/relationships/image" Target="../media/image123.tif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4.tif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62.xml"/><Relationship Id="rId1" Type="http://schemas.openxmlformats.org/officeDocument/2006/relationships/slideLayout" Target="../slideLayouts/slideLayout5.xml"/><Relationship Id="rId5" Type="http://schemas.openxmlformats.org/officeDocument/2006/relationships/image" Target="../media/image68.jpg"/><Relationship Id="rId4" Type="http://schemas.openxmlformats.org/officeDocument/2006/relationships/image" Target="../media/image128.png"/></Relationships>
</file>

<file path=ppt/slides/_rels/slide66.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hyperlink" Target="https://creativecommons.org/licenses/by-nc-sa/3.0/" TargetMode="External"/><Relationship Id="rId4" Type="http://schemas.openxmlformats.org/officeDocument/2006/relationships/hyperlink" Target="http://www.thenerdyteacher.com/2012/11/i-could-start-school-in-evernotes.html"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32.jpeg"/><Relationship Id="rId4" Type="http://schemas.openxmlformats.org/officeDocument/2006/relationships/image" Target="../media/image96.jpeg"/></Relationships>
</file>

<file path=ppt/slides/_rels/slide69.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66.xml"/><Relationship Id="rId1" Type="http://schemas.openxmlformats.org/officeDocument/2006/relationships/slideLayout" Target="../slideLayouts/slideLayout5.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5.png"/><Relationship Id="rId7" Type="http://schemas.openxmlformats.org/officeDocument/2006/relationships/image" Target="../media/image138.png"/><Relationship Id="rId2" Type="http://schemas.openxmlformats.org/officeDocument/2006/relationships/image" Target="../media/image134.png"/><Relationship Id="rId1" Type="http://schemas.openxmlformats.org/officeDocument/2006/relationships/slideLayout" Target="../slideLayouts/slideLayout3.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hyperlink" Target="https://podcasts.apple.com/us/podcast/exponential-talent/id1486138369"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140.jpg"/></Relationships>
</file>

<file path=ppt/slides/_rels/slide72.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hyperlink" Target="http://www.linkedin.com/company/human-capital-growth" TargetMode="External"/><Relationship Id="rId7" Type="http://schemas.openxmlformats.org/officeDocument/2006/relationships/hyperlink" Target="mailto:info@humancapitalgrowth.com?subject=Connecting%20from%20the%202017%20CAHR%20conference" TargetMode="External"/><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image" Target="../media/image142.png"/><Relationship Id="rId5" Type="http://schemas.openxmlformats.org/officeDocument/2006/relationships/hyperlink" Target="https://twitter.com/hcgtm" TargetMode="External"/><Relationship Id="rId4" Type="http://schemas.openxmlformats.org/officeDocument/2006/relationships/image" Target="../media/image141.png"/><Relationship Id="rId9" Type="http://schemas.openxmlformats.org/officeDocument/2006/relationships/hyperlink" Target="mailto:insights@humancapitalgrowth.com?subject=Sign%20me%20up%20for%20HCG%20Talent%20Insigh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2.xml"/><Relationship Id="rId7" Type="http://schemas.openxmlformats.org/officeDocument/2006/relationships/image" Target="../media/image60.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9.emf"/><Relationship Id="rId5" Type="http://schemas.openxmlformats.org/officeDocument/2006/relationships/oleObject" Target="../embeddings/oleObject1.bin"/><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Content Placeholder 4" descr="A computer sitting on top of a table&#10;&#10;Description automatically generated">
            <a:extLst>
              <a:ext uri="{FF2B5EF4-FFF2-40B4-BE49-F238E27FC236}">
                <a16:creationId xmlns:a16="http://schemas.microsoft.com/office/drawing/2014/main" id="{409497C1-284F-429A-86A0-E440A2F656E4}"/>
              </a:ext>
            </a:extLst>
          </p:cNvPr>
          <p:cNvPicPr>
            <a:picLocks noChangeAspect="1"/>
          </p:cNvPicPr>
          <p:nvPr/>
        </p:nvPicPr>
        <p:blipFill rotWithShape="1">
          <a:blip r:embed="rId2">
            <a:extLst>
              <a:ext uri="{28A0092B-C50C-407E-A947-70E740481C1C}">
                <a14:useLocalDpi xmlns:a14="http://schemas.microsoft.com/office/drawing/2010/main" val="0"/>
              </a:ext>
            </a:extLst>
          </a:blip>
          <a:srcRect l="5848" r="5849"/>
          <a:stretch/>
        </p:blipFill>
        <p:spPr>
          <a:xfrm>
            <a:off x="4117509" y="-478"/>
            <a:ext cx="8074491" cy="6858000"/>
          </a:xfrm>
          <a:prstGeom prst="rect">
            <a:avLst/>
          </a:prstGeom>
        </p:spPr>
      </p:pic>
      <p:sp>
        <p:nvSpPr>
          <p:cNvPr id="37" name="Rectangle 10">
            <a:extLst>
              <a:ext uri="{FF2B5EF4-FFF2-40B4-BE49-F238E27FC236}">
                <a16:creationId xmlns:a16="http://schemas.microsoft.com/office/drawing/2014/main" id="{EC56859F-2F05-4CB3-BE56-B392C0E66541}"/>
              </a:ext>
            </a:extLst>
          </p:cNvPr>
          <p:cNvSpPr/>
          <p:nvPr/>
        </p:nvSpPr>
        <p:spPr>
          <a:xfrm>
            <a:off x="444500" y="0"/>
            <a:ext cx="6943820" cy="6858478"/>
          </a:xfrm>
          <a:custGeom>
            <a:avLst/>
            <a:gdLst>
              <a:gd name="connsiteX0" fmla="*/ 0 w 4276820"/>
              <a:gd name="connsiteY0" fmla="*/ 0 h 6858478"/>
              <a:gd name="connsiteX1" fmla="*/ 4276820 w 4276820"/>
              <a:gd name="connsiteY1" fmla="*/ 0 h 6858478"/>
              <a:gd name="connsiteX2" fmla="*/ 4276820 w 4276820"/>
              <a:gd name="connsiteY2" fmla="*/ 6858478 h 6858478"/>
              <a:gd name="connsiteX3" fmla="*/ 0 w 4276820"/>
              <a:gd name="connsiteY3" fmla="*/ 6858478 h 6858478"/>
              <a:gd name="connsiteX4" fmla="*/ 0 w 4276820"/>
              <a:gd name="connsiteY4" fmla="*/ 0 h 6858478"/>
              <a:gd name="connsiteX0" fmla="*/ 0 w 7413720"/>
              <a:gd name="connsiteY0" fmla="*/ 0 h 6858478"/>
              <a:gd name="connsiteX1" fmla="*/ 7413720 w 7413720"/>
              <a:gd name="connsiteY1" fmla="*/ 25400 h 6858478"/>
              <a:gd name="connsiteX2" fmla="*/ 4276820 w 7413720"/>
              <a:gd name="connsiteY2" fmla="*/ 6858478 h 6858478"/>
              <a:gd name="connsiteX3" fmla="*/ 0 w 7413720"/>
              <a:gd name="connsiteY3" fmla="*/ 6858478 h 6858478"/>
              <a:gd name="connsiteX4" fmla="*/ 0 w 7413720"/>
              <a:gd name="connsiteY4" fmla="*/ 0 h 6858478"/>
              <a:gd name="connsiteX0" fmla="*/ 0 w 7045420"/>
              <a:gd name="connsiteY0" fmla="*/ 0 h 6858478"/>
              <a:gd name="connsiteX1" fmla="*/ 7045420 w 7045420"/>
              <a:gd name="connsiteY1" fmla="*/ 12700 h 6858478"/>
              <a:gd name="connsiteX2" fmla="*/ 4276820 w 7045420"/>
              <a:gd name="connsiteY2" fmla="*/ 6858478 h 6858478"/>
              <a:gd name="connsiteX3" fmla="*/ 0 w 7045420"/>
              <a:gd name="connsiteY3" fmla="*/ 6858478 h 6858478"/>
              <a:gd name="connsiteX4" fmla="*/ 0 w 7045420"/>
              <a:gd name="connsiteY4" fmla="*/ 0 h 6858478"/>
              <a:gd name="connsiteX0" fmla="*/ 0 w 6943820"/>
              <a:gd name="connsiteY0" fmla="*/ 0 h 6858478"/>
              <a:gd name="connsiteX1" fmla="*/ 6943820 w 6943820"/>
              <a:gd name="connsiteY1" fmla="*/ 25400 h 6858478"/>
              <a:gd name="connsiteX2" fmla="*/ 4276820 w 6943820"/>
              <a:gd name="connsiteY2" fmla="*/ 6858478 h 6858478"/>
              <a:gd name="connsiteX3" fmla="*/ 0 w 6943820"/>
              <a:gd name="connsiteY3" fmla="*/ 6858478 h 6858478"/>
              <a:gd name="connsiteX4" fmla="*/ 0 w 6943820"/>
              <a:gd name="connsiteY4" fmla="*/ 0 h 6858478"/>
              <a:gd name="connsiteX0" fmla="*/ 0 w 6943820"/>
              <a:gd name="connsiteY0" fmla="*/ 0 h 6858478"/>
              <a:gd name="connsiteX1" fmla="*/ 6943820 w 6943820"/>
              <a:gd name="connsiteY1" fmla="*/ 0 h 6858478"/>
              <a:gd name="connsiteX2" fmla="*/ 4276820 w 6943820"/>
              <a:gd name="connsiteY2" fmla="*/ 6858478 h 6858478"/>
              <a:gd name="connsiteX3" fmla="*/ 0 w 6943820"/>
              <a:gd name="connsiteY3" fmla="*/ 6858478 h 6858478"/>
              <a:gd name="connsiteX4" fmla="*/ 0 w 6943820"/>
              <a:gd name="connsiteY4" fmla="*/ 0 h 68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3820" h="6858478">
                <a:moveTo>
                  <a:pt x="0" y="0"/>
                </a:moveTo>
                <a:lnTo>
                  <a:pt x="6943820" y="0"/>
                </a:lnTo>
                <a:lnTo>
                  <a:pt x="4276820" y="6858478"/>
                </a:lnTo>
                <a:lnTo>
                  <a:pt x="0" y="6858478"/>
                </a:lnTo>
                <a:lnTo>
                  <a:pt x="0" y="0"/>
                </a:lnTo>
                <a:close/>
              </a:path>
            </a:pathLst>
          </a:cu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0">
            <a:extLst>
              <a:ext uri="{FF2B5EF4-FFF2-40B4-BE49-F238E27FC236}">
                <a16:creationId xmlns:a16="http://schemas.microsoft.com/office/drawing/2014/main" id="{3620A402-132C-4FDB-9B2D-32F350A450E7}"/>
              </a:ext>
            </a:extLst>
          </p:cNvPr>
          <p:cNvSpPr/>
          <p:nvPr/>
        </p:nvSpPr>
        <p:spPr>
          <a:xfrm>
            <a:off x="0" y="-478"/>
            <a:ext cx="6943820" cy="6858478"/>
          </a:xfrm>
          <a:custGeom>
            <a:avLst/>
            <a:gdLst>
              <a:gd name="connsiteX0" fmla="*/ 0 w 4276820"/>
              <a:gd name="connsiteY0" fmla="*/ 0 h 6858478"/>
              <a:gd name="connsiteX1" fmla="*/ 4276820 w 4276820"/>
              <a:gd name="connsiteY1" fmla="*/ 0 h 6858478"/>
              <a:gd name="connsiteX2" fmla="*/ 4276820 w 4276820"/>
              <a:gd name="connsiteY2" fmla="*/ 6858478 h 6858478"/>
              <a:gd name="connsiteX3" fmla="*/ 0 w 4276820"/>
              <a:gd name="connsiteY3" fmla="*/ 6858478 h 6858478"/>
              <a:gd name="connsiteX4" fmla="*/ 0 w 4276820"/>
              <a:gd name="connsiteY4" fmla="*/ 0 h 6858478"/>
              <a:gd name="connsiteX0" fmla="*/ 0 w 7413720"/>
              <a:gd name="connsiteY0" fmla="*/ 0 h 6858478"/>
              <a:gd name="connsiteX1" fmla="*/ 7413720 w 7413720"/>
              <a:gd name="connsiteY1" fmla="*/ 25400 h 6858478"/>
              <a:gd name="connsiteX2" fmla="*/ 4276820 w 7413720"/>
              <a:gd name="connsiteY2" fmla="*/ 6858478 h 6858478"/>
              <a:gd name="connsiteX3" fmla="*/ 0 w 7413720"/>
              <a:gd name="connsiteY3" fmla="*/ 6858478 h 6858478"/>
              <a:gd name="connsiteX4" fmla="*/ 0 w 7413720"/>
              <a:gd name="connsiteY4" fmla="*/ 0 h 6858478"/>
              <a:gd name="connsiteX0" fmla="*/ 0 w 7045420"/>
              <a:gd name="connsiteY0" fmla="*/ 0 h 6858478"/>
              <a:gd name="connsiteX1" fmla="*/ 7045420 w 7045420"/>
              <a:gd name="connsiteY1" fmla="*/ 12700 h 6858478"/>
              <a:gd name="connsiteX2" fmla="*/ 4276820 w 7045420"/>
              <a:gd name="connsiteY2" fmla="*/ 6858478 h 6858478"/>
              <a:gd name="connsiteX3" fmla="*/ 0 w 7045420"/>
              <a:gd name="connsiteY3" fmla="*/ 6858478 h 6858478"/>
              <a:gd name="connsiteX4" fmla="*/ 0 w 7045420"/>
              <a:gd name="connsiteY4" fmla="*/ 0 h 6858478"/>
              <a:gd name="connsiteX0" fmla="*/ 0 w 6943820"/>
              <a:gd name="connsiteY0" fmla="*/ 0 h 6858478"/>
              <a:gd name="connsiteX1" fmla="*/ 6943820 w 6943820"/>
              <a:gd name="connsiteY1" fmla="*/ 25400 h 6858478"/>
              <a:gd name="connsiteX2" fmla="*/ 4276820 w 6943820"/>
              <a:gd name="connsiteY2" fmla="*/ 6858478 h 6858478"/>
              <a:gd name="connsiteX3" fmla="*/ 0 w 6943820"/>
              <a:gd name="connsiteY3" fmla="*/ 6858478 h 6858478"/>
              <a:gd name="connsiteX4" fmla="*/ 0 w 6943820"/>
              <a:gd name="connsiteY4" fmla="*/ 0 h 6858478"/>
              <a:gd name="connsiteX0" fmla="*/ 0 w 6943820"/>
              <a:gd name="connsiteY0" fmla="*/ 0 h 6858478"/>
              <a:gd name="connsiteX1" fmla="*/ 6943820 w 6943820"/>
              <a:gd name="connsiteY1" fmla="*/ 0 h 6858478"/>
              <a:gd name="connsiteX2" fmla="*/ 4276820 w 6943820"/>
              <a:gd name="connsiteY2" fmla="*/ 6858478 h 6858478"/>
              <a:gd name="connsiteX3" fmla="*/ 0 w 6943820"/>
              <a:gd name="connsiteY3" fmla="*/ 6858478 h 6858478"/>
              <a:gd name="connsiteX4" fmla="*/ 0 w 6943820"/>
              <a:gd name="connsiteY4" fmla="*/ 0 h 68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3820" h="6858478">
                <a:moveTo>
                  <a:pt x="0" y="0"/>
                </a:moveTo>
                <a:lnTo>
                  <a:pt x="6943820" y="0"/>
                </a:lnTo>
                <a:lnTo>
                  <a:pt x="4276820" y="6858478"/>
                </a:lnTo>
                <a:lnTo>
                  <a:pt x="0" y="6858478"/>
                </a:lnTo>
                <a:lnTo>
                  <a:pt x="0" y="0"/>
                </a:lnTo>
                <a:close/>
              </a:path>
            </a:pathLst>
          </a:cu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itle 1">
            <a:extLst>
              <a:ext uri="{FF2B5EF4-FFF2-40B4-BE49-F238E27FC236}">
                <a16:creationId xmlns:a16="http://schemas.microsoft.com/office/drawing/2014/main" id="{647F7ECE-02BE-411A-9D23-45855698CE89}"/>
              </a:ext>
            </a:extLst>
          </p:cNvPr>
          <p:cNvSpPr>
            <a:spLocks noGrp="1"/>
          </p:cNvSpPr>
          <p:nvPr>
            <p:ph type="title"/>
          </p:nvPr>
        </p:nvSpPr>
        <p:spPr>
          <a:xfrm>
            <a:off x="626542" y="370286"/>
            <a:ext cx="5469458" cy="2178588"/>
          </a:xfrm>
        </p:spPr>
        <p:txBody>
          <a:bodyPr vert="horz" lIns="91440" tIns="45720" rIns="91440" bIns="45720" rtlCol="0">
            <a:normAutofit fontScale="90000"/>
          </a:bodyPr>
          <a:lstStyle/>
          <a:p>
            <a:pPr>
              <a:lnSpc>
                <a:spcPct val="100000"/>
              </a:lnSpc>
            </a:pPr>
            <a:r>
              <a:rPr lang="en-US" sz="2000" dirty="0">
                <a:solidFill>
                  <a:schemeClr val="bg1"/>
                </a:solidFill>
                <a:latin typeface="Arcon" panose="00000500000000000000" pitchFamily="50" charset="0"/>
              </a:rPr>
              <a:t>Public Webinar</a:t>
            </a:r>
            <a:br>
              <a:rPr lang="en-US" sz="2800" dirty="0">
                <a:solidFill>
                  <a:schemeClr val="bg1"/>
                </a:solidFill>
                <a:latin typeface="Arcon" panose="00000500000000000000" pitchFamily="50" charset="0"/>
              </a:rPr>
            </a:br>
            <a:r>
              <a:rPr lang="en-US" sz="4000" dirty="0">
                <a:solidFill>
                  <a:schemeClr val="bg1"/>
                </a:solidFill>
                <a:latin typeface="Arcon" panose="00000500000000000000" pitchFamily="50" charset="0"/>
              </a:rPr>
              <a:t>The Business Case </a:t>
            </a:r>
            <a:br>
              <a:rPr lang="en-US" sz="4000" dirty="0">
                <a:solidFill>
                  <a:schemeClr val="bg1"/>
                </a:solidFill>
                <a:latin typeface="Arcon" panose="00000500000000000000" pitchFamily="50" charset="0"/>
              </a:rPr>
            </a:br>
            <a:r>
              <a:rPr lang="en-US" sz="4000" dirty="0">
                <a:solidFill>
                  <a:schemeClr val="bg1"/>
                </a:solidFill>
                <a:latin typeface="Arcon" panose="00000500000000000000" pitchFamily="50" charset="0"/>
              </a:rPr>
              <a:t>for Remote Work </a:t>
            </a:r>
            <a:br>
              <a:rPr lang="en-US" sz="4000" dirty="0">
                <a:solidFill>
                  <a:schemeClr val="bg1"/>
                </a:solidFill>
                <a:latin typeface="Arcon" panose="00000500000000000000" pitchFamily="50" charset="0"/>
              </a:rPr>
            </a:br>
            <a:r>
              <a:rPr lang="en-US" sz="4000" dirty="0">
                <a:solidFill>
                  <a:schemeClr val="bg1"/>
                </a:solidFill>
                <a:latin typeface="Arcon" panose="00000500000000000000" pitchFamily="50" charset="0"/>
              </a:rPr>
              <a:t>After the Pandemic</a:t>
            </a:r>
            <a:endParaRPr lang="en-US" sz="2800" dirty="0">
              <a:solidFill>
                <a:schemeClr val="bg1"/>
              </a:solidFill>
              <a:latin typeface="Arcon" panose="00000500000000000000" pitchFamily="50" charset="0"/>
            </a:endParaRPr>
          </a:p>
        </p:txBody>
      </p:sp>
      <p:sp>
        <p:nvSpPr>
          <p:cNvPr id="40" name="Content Placeholder 39">
            <a:extLst>
              <a:ext uri="{FF2B5EF4-FFF2-40B4-BE49-F238E27FC236}">
                <a16:creationId xmlns:a16="http://schemas.microsoft.com/office/drawing/2014/main" id="{DAC3E047-52BA-41E0-9D61-F4D6C05CD0A0}"/>
              </a:ext>
            </a:extLst>
          </p:cNvPr>
          <p:cNvSpPr txBox="1">
            <a:spLocks/>
          </p:cNvSpPr>
          <p:nvPr/>
        </p:nvSpPr>
        <p:spPr>
          <a:xfrm>
            <a:off x="626542" y="2764911"/>
            <a:ext cx="5061739" cy="46207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000" dirty="0">
                <a:solidFill>
                  <a:schemeClr val="bg1"/>
                </a:solidFill>
                <a:latin typeface="Arcon" panose="00000500000000000000" pitchFamily="50" charset="0"/>
              </a:rPr>
              <a:t>September 23</a:t>
            </a:r>
            <a:r>
              <a:rPr lang="en-US" sz="2000" baseline="30000" dirty="0">
                <a:solidFill>
                  <a:schemeClr val="bg1"/>
                </a:solidFill>
                <a:latin typeface="Arcon" panose="00000500000000000000" pitchFamily="50" charset="0"/>
              </a:rPr>
              <a:t>rd</a:t>
            </a:r>
            <a:r>
              <a:rPr lang="en-US" sz="2000" dirty="0">
                <a:solidFill>
                  <a:schemeClr val="bg1"/>
                </a:solidFill>
                <a:latin typeface="Arcon" panose="00000500000000000000" pitchFamily="50" charset="0"/>
              </a:rPr>
              <a:t>, 2020 | 9 AM Pacific Time</a:t>
            </a:r>
          </a:p>
        </p:txBody>
      </p:sp>
      <p:sp>
        <p:nvSpPr>
          <p:cNvPr id="41" name="Content Placeholder 39">
            <a:extLst>
              <a:ext uri="{FF2B5EF4-FFF2-40B4-BE49-F238E27FC236}">
                <a16:creationId xmlns:a16="http://schemas.microsoft.com/office/drawing/2014/main" id="{51967DAB-32FB-49BB-B9C5-8C283B73472B}"/>
              </a:ext>
            </a:extLst>
          </p:cNvPr>
          <p:cNvSpPr txBox="1">
            <a:spLocks/>
          </p:cNvSpPr>
          <p:nvPr/>
        </p:nvSpPr>
        <p:spPr>
          <a:xfrm>
            <a:off x="2434442" y="3575701"/>
            <a:ext cx="3177504" cy="13764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bg1"/>
                </a:solidFill>
                <a:latin typeface="Arcon" panose="00000500000000000000" pitchFamily="50" charset="0"/>
              </a:rPr>
              <a:t>Guest Speaker</a:t>
            </a:r>
          </a:p>
          <a:p>
            <a:pPr marL="0" indent="0">
              <a:buFont typeface="Arial" panose="020B0604020202020204" pitchFamily="34" charset="0"/>
              <a:buNone/>
            </a:pPr>
            <a:r>
              <a:rPr lang="en-US" sz="2400" dirty="0">
                <a:solidFill>
                  <a:schemeClr val="bg1"/>
                </a:solidFill>
                <a:latin typeface="Arcon" panose="00000500000000000000" pitchFamily="50" charset="0"/>
              </a:rPr>
              <a:t>Kate Lister</a:t>
            </a:r>
          </a:p>
          <a:p>
            <a:pPr marL="0" indent="0">
              <a:buFont typeface="Arial" panose="020B0604020202020204" pitchFamily="34" charset="0"/>
              <a:buNone/>
            </a:pPr>
            <a:r>
              <a:rPr lang="en-US" sz="1800" dirty="0">
                <a:solidFill>
                  <a:schemeClr val="bg1"/>
                </a:solidFill>
                <a:latin typeface="Arcon" panose="00000500000000000000" pitchFamily="50" charset="0"/>
              </a:rPr>
              <a:t>President</a:t>
            </a:r>
          </a:p>
        </p:txBody>
      </p:sp>
      <p:pic>
        <p:nvPicPr>
          <p:cNvPr id="42" name="Picture 41" descr="A picture containing drawing&#10;&#10;Description automatically generated">
            <a:extLst>
              <a:ext uri="{FF2B5EF4-FFF2-40B4-BE49-F238E27FC236}">
                <a16:creationId xmlns:a16="http://schemas.microsoft.com/office/drawing/2014/main" id="{B886BCD7-882B-42F7-8862-515CFE8A508F}"/>
              </a:ext>
            </a:extLst>
          </p:cNvPr>
          <p:cNvPicPr>
            <a:picLocks noChangeAspect="1"/>
          </p:cNvPicPr>
          <p:nvPr/>
        </p:nvPicPr>
        <p:blipFill rotWithShape="1">
          <a:blip r:embed="rId3">
            <a:extLst>
              <a:ext uri="{28A0092B-C50C-407E-A947-70E740481C1C}">
                <a14:useLocalDpi xmlns:a14="http://schemas.microsoft.com/office/drawing/2010/main" val="0"/>
              </a:ext>
            </a:extLst>
          </a:blip>
          <a:srcRect l="8479" t="9157" r="8003" b="6789"/>
          <a:stretch/>
        </p:blipFill>
        <p:spPr>
          <a:xfrm>
            <a:off x="2540000" y="4735512"/>
            <a:ext cx="495300" cy="498475"/>
          </a:xfrm>
          <a:prstGeom prst="rect">
            <a:avLst/>
          </a:prstGeom>
        </p:spPr>
      </p:pic>
      <p:pic>
        <p:nvPicPr>
          <p:cNvPr id="43" name="Picture 42" descr="A person smiling for the camera&#10;&#10;Description automatically generated">
            <a:extLst>
              <a:ext uri="{FF2B5EF4-FFF2-40B4-BE49-F238E27FC236}">
                <a16:creationId xmlns:a16="http://schemas.microsoft.com/office/drawing/2014/main" id="{37F8A762-D172-405E-BCD5-25DC6F894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178" y="3526010"/>
            <a:ext cx="1347196" cy="1798322"/>
          </a:xfrm>
          <a:prstGeom prst="rect">
            <a:avLst/>
          </a:prstGeom>
        </p:spPr>
      </p:pic>
      <p:sp>
        <p:nvSpPr>
          <p:cNvPr id="44" name="Content Placeholder 39">
            <a:extLst>
              <a:ext uri="{FF2B5EF4-FFF2-40B4-BE49-F238E27FC236}">
                <a16:creationId xmlns:a16="http://schemas.microsoft.com/office/drawing/2014/main" id="{BA7D8CE1-0734-46B9-BF4B-1208382E659A}"/>
              </a:ext>
            </a:extLst>
          </p:cNvPr>
          <p:cNvSpPr txBox="1">
            <a:spLocks/>
          </p:cNvSpPr>
          <p:nvPr/>
        </p:nvSpPr>
        <p:spPr>
          <a:xfrm>
            <a:off x="626542" y="5888648"/>
            <a:ext cx="2102244" cy="462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bg1"/>
                </a:solidFill>
                <a:latin typeface="Arcon" panose="00000500000000000000" pitchFamily="50" charset="0"/>
              </a:rPr>
              <a:t>Webinar Hosted by</a:t>
            </a:r>
          </a:p>
        </p:txBody>
      </p:sp>
      <p:pic>
        <p:nvPicPr>
          <p:cNvPr id="45" name="Picture 44">
            <a:extLst>
              <a:ext uri="{FF2B5EF4-FFF2-40B4-BE49-F238E27FC236}">
                <a16:creationId xmlns:a16="http://schemas.microsoft.com/office/drawing/2014/main" id="{A11FED71-6E01-4EBF-B74C-F1E6B53224EE}"/>
              </a:ext>
            </a:extLst>
          </p:cNvPr>
          <p:cNvPicPr>
            <a:picLocks noChangeAspect="1"/>
          </p:cNvPicPr>
          <p:nvPr/>
        </p:nvPicPr>
        <p:blipFill>
          <a:blip r:embed="rId5"/>
          <a:srcRect/>
          <a:stretch/>
        </p:blipFill>
        <p:spPr>
          <a:xfrm>
            <a:off x="570391" y="6208983"/>
            <a:ext cx="2102244" cy="442488"/>
          </a:xfrm>
          <a:prstGeom prst="rect">
            <a:avLst/>
          </a:prstGeom>
        </p:spPr>
      </p:pic>
    </p:spTree>
    <p:extLst>
      <p:ext uri="{BB962C8B-B14F-4D97-AF65-F5344CB8AC3E}">
        <p14:creationId xmlns:p14="http://schemas.microsoft.com/office/powerpoint/2010/main" val="80302638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CE4E3F-1AED-A14D-92C9-8CD7DE156D7D}"/>
              </a:ext>
            </a:extLst>
          </p:cNvPr>
          <p:cNvSpPr txBox="1"/>
          <p:nvPr/>
        </p:nvSpPr>
        <p:spPr>
          <a:xfrm>
            <a:off x="546351" y="433545"/>
            <a:ext cx="11139854" cy="93044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400" dirty="0">
                <a:solidFill>
                  <a:schemeClr val="tx1">
                    <a:lumMod val="75000"/>
                    <a:lumOff val="25000"/>
                  </a:schemeClr>
                </a:solidFill>
                <a:latin typeface="Arial" panose="020B0604020202020204" pitchFamily="34" charset="0"/>
                <a:ea typeface="+mj-ea"/>
                <a:cs typeface="Arial" panose="020B0604020202020204" pitchFamily="34" charset="0"/>
              </a:rPr>
              <a:t>Recognized Thought Leader</a:t>
            </a:r>
          </a:p>
        </p:txBody>
      </p:sp>
      <p:pic>
        <p:nvPicPr>
          <p:cNvPr id="4" name="Picture 3" descr="A picture containing screenshot, many, white, city&#10;&#10;Description automatically generated">
            <a:extLst>
              <a:ext uri="{FF2B5EF4-FFF2-40B4-BE49-F238E27FC236}">
                <a16:creationId xmlns:a16="http://schemas.microsoft.com/office/drawing/2014/main" id="{85E2EBA3-8E17-1E44-B40A-B0E00A5DBC69}"/>
              </a:ext>
            </a:extLst>
          </p:cNvPr>
          <p:cNvPicPr>
            <a:picLocks noChangeAspect="1"/>
          </p:cNvPicPr>
          <p:nvPr/>
        </p:nvPicPr>
        <p:blipFill>
          <a:blip r:embed="rId3"/>
          <a:stretch>
            <a:fillRect/>
          </a:stretch>
        </p:blipFill>
        <p:spPr>
          <a:xfrm>
            <a:off x="2632211" y="1913777"/>
            <a:ext cx="8415046" cy="3970141"/>
          </a:xfrm>
          <a:prstGeom prst="rect">
            <a:avLst/>
          </a:prstGeom>
        </p:spPr>
      </p:pic>
      <p:sp>
        <p:nvSpPr>
          <p:cNvPr id="2" name="Footer Placeholder 1">
            <a:extLst>
              <a:ext uri="{FF2B5EF4-FFF2-40B4-BE49-F238E27FC236}">
                <a16:creationId xmlns:a16="http://schemas.microsoft.com/office/drawing/2014/main" id="{35FF558C-86D0-F64D-8376-2D661E5FF190}"/>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a:t>© 2019 Global Workplace Analytics</a:t>
            </a:r>
            <a:endParaRPr lang="en-US" sz="900" kern="1200" dirty="0">
              <a:solidFill>
                <a:srgbClr val="898989"/>
              </a:solidFill>
              <a:ea typeface="+mn-ea"/>
              <a:cs typeface="+mn-cs"/>
            </a:endParaRPr>
          </a:p>
        </p:txBody>
      </p:sp>
      <p:sp>
        <p:nvSpPr>
          <p:cNvPr id="12" name="Rectangle 11">
            <a:extLst>
              <a:ext uri="{FF2B5EF4-FFF2-40B4-BE49-F238E27FC236}">
                <a16:creationId xmlns:a16="http://schemas.microsoft.com/office/drawing/2014/main" id="{27D84AEE-525B-374E-9898-85A3C09B0429}"/>
              </a:ext>
            </a:extLst>
          </p:cNvPr>
          <p:cNvSpPr/>
          <p:nvPr/>
        </p:nvSpPr>
        <p:spPr>
          <a:xfrm>
            <a:off x="6160935" y="3976729"/>
            <a:ext cx="1434084" cy="1810512"/>
          </a:xfrm>
          <a:prstGeom prst="rect">
            <a:avLst/>
          </a:prstGeom>
          <a:solidFill>
            <a:srgbClr val="112D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descr="A circuit board&#10;&#10;Description automatically generated">
            <a:extLst>
              <a:ext uri="{FF2B5EF4-FFF2-40B4-BE49-F238E27FC236}">
                <a16:creationId xmlns:a16="http://schemas.microsoft.com/office/drawing/2014/main" id="{1D437BFD-4337-EA45-8CB1-BEDFBF2D66A9}"/>
              </a:ext>
            </a:extLst>
          </p:cNvPr>
          <p:cNvPicPr>
            <a:picLocks noChangeAspect="1"/>
          </p:cNvPicPr>
          <p:nvPr/>
        </p:nvPicPr>
        <p:blipFill rotWithShape="1">
          <a:blip r:embed="rId4"/>
          <a:srcRect b="5208"/>
          <a:stretch/>
        </p:blipFill>
        <p:spPr>
          <a:xfrm>
            <a:off x="6160929" y="3973691"/>
            <a:ext cx="1434083" cy="1813549"/>
          </a:xfrm>
          <a:prstGeom prst="rect">
            <a:avLst/>
          </a:prstGeom>
        </p:spPr>
      </p:pic>
      <p:pic>
        <p:nvPicPr>
          <p:cNvPr id="7" name="Picture 6" descr="A person holding a sign&#10;&#10;Description automatically generated">
            <a:extLst>
              <a:ext uri="{FF2B5EF4-FFF2-40B4-BE49-F238E27FC236}">
                <a16:creationId xmlns:a16="http://schemas.microsoft.com/office/drawing/2014/main" id="{0889A31B-CC2A-BC49-AE76-87A3CA235F72}"/>
              </a:ext>
            </a:extLst>
          </p:cNvPr>
          <p:cNvPicPr>
            <a:picLocks noChangeAspect="1"/>
          </p:cNvPicPr>
          <p:nvPr/>
        </p:nvPicPr>
        <p:blipFill>
          <a:blip r:embed="rId5"/>
          <a:stretch>
            <a:fillRect/>
          </a:stretch>
        </p:blipFill>
        <p:spPr>
          <a:xfrm>
            <a:off x="1097241" y="1979332"/>
            <a:ext cx="1419708" cy="1808922"/>
          </a:xfrm>
          <a:prstGeom prst="rect">
            <a:avLst/>
          </a:prstGeom>
          <a:effectLst>
            <a:outerShdw blurRad="50800" dist="38100" dir="2700000" algn="tl" rotWithShape="0">
              <a:prstClr val="black">
                <a:alpha val="40000"/>
              </a:prstClr>
            </a:outerShdw>
          </a:effectLst>
        </p:spPr>
      </p:pic>
      <p:grpSp>
        <p:nvGrpSpPr>
          <p:cNvPr id="9" name="Group 8">
            <a:extLst>
              <a:ext uri="{FF2B5EF4-FFF2-40B4-BE49-F238E27FC236}">
                <a16:creationId xmlns:a16="http://schemas.microsoft.com/office/drawing/2014/main" id="{59ADFBAD-46FE-0447-BCFC-683BA4F0828F}"/>
              </a:ext>
            </a:extLst>
          </p:cNvPr>
          <p:cNvGrpSpPr/>
          <p:nvPr/>
        </p:nvGrpSpPr>
        <p:grpSpPr>
          <a:xfrm>
            <a:off x="1092546" y="3976729"/>
            <a:ext cx="1429098" cy="1813988"/>
            <a:chOff x="1175673" y="4401411"/>
            <a:chExt cx="1429098" cy="1813988"/>
          </a:xfrm>
          <a:effectLst>
            <a:outerShdw blurRad="50800" dist="38100" dir="2700000" algn="tl" rotWithShape="0">
              <a:prstClr val="black">
                <a:alpha val="40000"/>
              </a:prstClr>
            </a:outerShdw>
          </a:effectLst>
        </p:grpSpPr>
        <p:pic>
          <p:nvPicPr>
            <p:cNvPr id="13" name="Picture 12">
              <a:extLst>
                <a:ext uri="{FF2B5EF4-FFF2-40B4-BE49-F238E27FC236}">
                  <a16:creationId xmlns:a16="http://schemas.microsoft.com/office/drawing/2014/main" id="{BCFE5395-9649-814D-B90B-874A167B9D6F}"/>
                </a:ext>
              </a:extLst>
            </p:cNvPr>
            <p:cNvPicPr>
              <a:picLocks noChangeAspect="1"/>
            </p:cNvPicPr>
            <p:nvPr/>
          </p:nvPicPr>
          <p:blipFill rotWithShape="1">
            <a:blip r:embed="rId6"/>
            <a:srcRect t="3188" r="1" b="17479"/>
            <a:stretch/>
          </p:blipFill>
          <p:spPr>
            <a:xfrm>
              <a:off x="1175673" y="4733371"/>
              <a:ext cx="1429098" cy="1482028"/>
            </a:xfrm>
            <a:prstGeom prst="rect">
              <a:avLst/>
            </a:prstGeom>
          </p:spPr>
        </p:pic>
        <p:sp>
          <p:nvSpPr>
            <p:cNvPr id="8" name="Rectangle 7">
              <a:extLst>
                <a:ext uri="{FF2B5EF4-FFF2-40B4-BE49-F238E27FC236}">
                  <a16:creationId xmlns:a16="http://schemas.microsoft.com/office/drawing/2014/main" id="{92F5D7C6-D16A-5446-9876-853815EBD59E}"/>
                </a:ext>
              </a:extLst>
            </p:cNvPr>
            <p:cNvSpPr/>
            <p:nvPr/>
          </p:nvSpPr>
          <p:spPr>
            <a:xfrm>
              <a:off x="1175674" y="4401411"/>
              <a:ext cx="1419708" cy="331960"/>
            </a:xfrm>
            <a:prstGeom prst="rect">
              <a:avLst/>
            </a:prstGeom>
            <a:solidFill>
              <a:srgbClr val="2D3C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5" name="Picture 14">
              <a:extLst>
                <a:ext uri="{FF2B5EF4-FFF2-40B4-BE49-F238E27FC236}">
                  <a16:creationId xmlns:a16="http://schemas.microsoft.com/office/drawing/2014/main" id="{7D99EA5A-6BDD-C648-8E3E-5CF25380AD30}"/>
                </a:ext>
              </a:extLst>
            </p:cNvPr>
            <p:cNvPicPr>
              <a:picLocks noChangeAspect="1"/>
            </p:cNvPicPr>
            <p:nvPr/>
          </p:nvPicPr>
          <p:blipFill rotWithShape="1">
            <a:blip r:embed="rId7"/>
            <a:srcRect l="39" t="-1" r="7091" b="2"/>
            <a:stretch/>
          </p:blipFill>
          <p:spPr>
            <a:xfrm>
              <a:off x="1227870" y="4437500"/>
              <a:ext cx="523740" cy="273510"/>
            </a:xfrm>
            <a:prstGeom prst="rect">
              <a:avLst/>
            </a:prstGeom>
          </p:spPr>
        </p:pic>
      </p:grpSp>
      <p:sp>
        <p:nvSpPr>
          <p:cNvPr id="3" name="Rectangle 2">
            <a:extLst>
              <a:ext uri="{FF2B5EF4-FFF2-40B4-BE49-F238E27FC236}">
                <a16:creationId xmlns:a16="http://schemas.microsoft.com/office/drawing/2014/main" id="{837E3F6E-02CA-5F40-A211-94EA81AA2F75}"/>
              </a:ext>
            </a:extLst>
          </p:cNvPr>
          <p:cNvSpPr/>
          <p:nvPr/>
        </p:nvSpPr>
        <p:spPr>
          <a:xfrm>
            <a:off x="748252" y="439556"/>
            <a:ext cx="353785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6394CE4-7C15-6A48-A01F-FCAD7911E187}"/>
              </a:ext>
            </a:extLst>
          </p:cNvPr>
          <p:cNvSpPr/>
          <p:nvPr/>
        </p:nvSpPr>
        <p:spPr>
          <a:xfrm>
            <a:off x="4392000" y="439556"/>
            <a:ext cx="3537857"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4BC009D-44F2-4F49-A43D-FE43735D1397}"/>
              </a:ext>
            </a:extLst>
          </p:cNvPr>
          <p:cNvSpPr/>
          <p:nvPr/>
        </p:nvSpPr>
        <p:spPr>
          <a:xfrm>
            <a:off x="8011996" y="439555"/>
            <a:ext cx="3537857"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4200318"/>
      </p:ext>
    </p:extLst>
  </p:cSld>
  <p:clrMapOvr>
    <a:masterClrMapping/>
  </p:clrMapOvr>
  <mc:AlternateContent xmlns:mc="http://schemas.openxmlformats.org/markup-compatibility/2006" xmlns:p14="http://schemas.microsoft.com/office/powerpoint/2010/main">
    <mc:Choice Requires="p14">
      <p:transition p14:dur="10">
        <p:cover/>
      </p:transition>
    </mc:Choice>
    <mc:Fallback xmlns="">
      <p:transition>
        <p:cov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D5D19D-0789-4518-B5DC-D47ADF69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2DDE4D6-F3A5-F04A-AA66-1CFDA58C8CE4}"/>
              </a:ext>
            </a:extLst>
          </p:cNvPr>
          <p:cNvSpPr txBox="1"/>
          <p:nvPr/>
        </p:nvSpPr>
        <p:spPr>
          <a:xfrm>
            <a:off x="1113810" y="3130041"/>
            <a:ext cx="4036334" cy="2387600"/>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5400">
                <a:latin typeface="+mj-lt"/>
                <a:ea typeface="+mj-ea"/>
                <a:cs typeface="+mj-cs"/>
              </a:rPr>
              <a:t>In the News</a:t>
            </a:r>
          </a:p>
        </p:txBody>
      </p:sp>
      <p:grpSp>
        <p:nvGrpSpPr>
          <p:cNvPr id="11" name="Group 1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C472904-162D-7F4B-A47B-8DD6FC0C4434}"/>
              </a:ext>
            </a:extLst>
          </p:cNvPr>
          <p:cNvPicPr>
            <a:picLocks noChangeAspect="1"/>
          </p:cNvPicPr>
          <p:nvPr/>
        </p:nvPicPr>
        <p:blipFill rotWithShape="1">
          <a:blip r:embed="rId3"/>
          <a:srcRect l="212" r="-190" b="2"/>
          <a:stretch/>
        </p:blipFill>
        <p:spPr>
          <a:xfrm>
            <a:off x="5800266" y="667529"/>
            <a:ext cx="5813511" cy="5465791"/>
          </a:xfrm>
          <a:prstGeom prst="rect">
            <a:avLst/>
          </a:prstGeom>
        </p:spPr>
      </p:pic>
    </p:spTree>
    <p:extLst>
      <p:ext uri="{BB962C8B-B14F-4D97-AF65-F5344CB8AC3E}">
        <p14:creationId xmlns:p14="http://schemas.microsoft.com/office/powerpoint/2010/main" val="273900312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4">
            <a:extLst>
              <a:ext uri="{FF2B5EF4-FFF2-40B4-BE49-F238E27FC236}">
                <a16:creationId xmlns:a16="http://schemas.microsoft.com/office/drawing/2014/main" id="{2B11CBBC-E410-DD4E-9141-BEAAE1342A8C}"/>
              </a:ext>
            </a:extLst>
          </p:cNvPr>
          <p:cNvPicPr>
            <a:picLocks noChangeAspect="1"/>
          </p:cNvPicPr>
          <p:nvPr/>
        </p:nvPicPr>
        <p:blipFill rotWithShape="1">
          <a:blip r:embed="rId3"/>
          <a:srcRect t="9014" r="23298" b="77"/>
          <a:stretch/>
        </p:blipFill>
        <p:spPr>
          <a:xfrm>
            <a:off x="3523488" y="10"/>
            <a:ext cx="8668512" cy="6857990"/>
          </a:xfrm>
          <a:prstGeom prst="rect">
            <a:avLst/>
          </a:prstGeom>
        </p:spPr>
      </p:pic>
      <p:sp>
        <p:nvSpPr>
          <p:cNvPr id="29" name="Rectangle 2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a:extLst>
              <a:ext uri="{FF2B5EF4-FFF2-40B4-BE49-F238E27FC236}">
                <a16:creationId xmlns:a16="http://schemas.microsoft.com/office/drawing/2014/main" id="{07036A10-9102-A54D-99E7-7CDE523DFFB4}"/>
              </a:ext>
            </a:extLst>
          </p:cNvPr>
          <p:cNvSpPr>
            <a:spLocks noGrp="1"/>
          </p:cNvSpPr>
          <p:nvPr>
            <p:ph type="title"/>
          </p:nvPr>
        </p:nvSpPr>
        <p:spPr>
          <a:xfrm>
            <a:off x="438787" y="1228697"/>
            <a:ext cx="3977640" cy="973669"/>
          </a:xfrm>
        </p:spPr>
        <p:txBody>
          <a:bodyPr vert="horz" lIns="91440" tIns="45720" rIns="91440" bIns="45720" rtlCol="0" anchor="b">
            <a:normAutofit fontScale="90000"/>
          </a:bodyPr>
          <a:lstStyle/>
          <a:p>
            <a:pPr>
              <a:lnSpc>
                <a:spcPct val="130000"/>
              </a:lnSpc>
            </a:pPr>
            <a:r>
              <a:rPr lang="en-US" sz="3000" b="1" dirty="0">
                <a:solidFill>
                  <a:schemeClr val="tx1"/>
                </a:solidFill>
              </a:rPr>
              <a:t>History/Trends</a:t>
            </a:r>
            <a:br>
              <a:rPr lang="en-US" sz="3000" dirty="0">
                <a:solidFill>
                  <a:schemeClr val="tx1"/>
                </a:solidFill>
              </a:rPr>
            </a:br>
            <a:endParaRPr lang="en-US" sz="3000" dirty="0">
              <a:solidFill>
                <a:schemeClr val="tx1"/>
              </a:solidFill>
            </a:endParaRPr>
          </a:p>
        </p:txBody>
      </p:sp>
      <p:sp>
        <p:nvSpPr>
          <p:cNvPr id="31" name="Rectangle 3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3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ooter Placeholder 2">
            <a:extLst>
              <a:ext uri="{FF2B5EF4-FFF2-40B4-BE49-F238E27FC236}">
                <a16:creationId xmlns:a16="http://schemas.microsoft.com/office/drawing/2014/main" id="{FD66FA24-CBBD-2247-9E60-55EFFCDA351C}"/>
              </a:ext>
            </a:extLst>
          </p:cNvPr>
          <p:cNvSpPr>
            <a:spLocks noGrp="1"/>
          </p:cNvSpPr>
          <p:nvPr>
            <p:ph type="ftr" sz="quarter" idx="11"/>
          </p:nvPr>
        </p:nvSpPr>
        <p:spPr>
          <a:xfrm>
            <a:off x="9339209" y="6492865"/>
            <a:ext cx="2809017"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90000"/>
              </a:lnSpc>
              <a:spcAft>
                <a:spcPts val="600"/>
              </a:spcAft>
              <a:defRPr/>
            </a:pPr>
            <a:r>
              <a:rPr lang="en-US" sz="900" kern="1200" dirty="0">
                <a:solidFill>
                  <a:schemeClr val="tx1"/>
                </a:solidFill>
                <a:latin typeface="Calibri" panose="020F0502020204030204"/>
                <a:ea typeface="+mn-ea"/>
                <a:cs typeface="+mn-cs"/>
              </a:rPr>
              <a:t>Copyright © 2020 Global Workplace Analytics </a:t>
            </a:r>
          </a:p>
        </p:txBody>
      </p:sp>
      <p:sp>
        <p:nvSpPr>
          <p:cNvPr id="2" name="TextBox 1">
            <a:extLst>
              <a:ext uri="{FF2B5EF4-FFF2-40B4-BE49-F238E27FC236}">
                <a16:creationId xmlns:a16="http://schemas.microsoft.com/office/drawing/2014/main" id="{9C9ABFFF-0008-2F47-8926-20C7B360E2A6}"/>
              </a:ext>
            </a:extLst>
          </p:cNvPr>
          <p:cNvSpPr txBox="1"/>
          <p:nvPr/>
        </p:nvSpPr>
        <p:spPr>
          <a:xfrm>
            <a:off x="688985" y="1619805"/>
            <a:ext cx="2220480" cy="2677656"/>
          </a:xfrm>
          <a:prstGeom prst="rect">
            <a:avLst/>
          </a:prstGeom>
          <a:noFill/>
        </p:spPr>
        <p:txBody>
          <a:bodyPr wrap="none" rtlCol="0">
            <a:spAutoFit/>
          </a:bodyPr>
          <a:lstStyle/>
          <a:p>
            <a:r>
              <a:rPr lang="en-US" sz="2400" dirty="0"/>
              <a:t>Who offers?</a:t>
            </a:r>
            <a:br>
              <a:rPr lang="en-US" sz="2400" dirty="0"/>
            </a:br>
            <a:r>
              <a:rPr lang="en-US" sz="2400" dirty="0"/>
              <a:t>Who wants to?</a:t>
            </a:r>
            <a:br>
              <a:rPr lang="en-US" sz="2400" dirty="0"/>
            </a:br>
            <a:r>
              <a:rPr lang="en-US" sz="2400" dirty="0"/>
              <a:t>Who can?</a:t>
            </a:r>
            <a:br>
              <a:rPr lang="en-US" sz="2400" dirty="0"/>
            </a:br>
            <a:r>
              <a:rPr lang="en-US" sz="2400" dirty="0"/>
              <a:t>Who did?</a:t>
            </a:r>
            <a:br>
              <a:rPr lang="en-US" sz="2400" dirty="0"/>
            </a:br>
            <a:r>
              <a:rPr lang="en-US" sz="2400" dirty="0"/>
              <a:t>Who will?</a:t>
            </a:r>
            <a:br>
              <a:rPr lang="en-US" sz="2400" dirty="0"/>
            </a:br>
            <a:r>
              <a:rPr lang="en-US" sz="2400" dirty="0"/>
              <a:t>Why?</a:t>
            </a:r>
            <a:br>
              <a:rPr lang="en-US" sz="2400" dirty="0"/>
            </a:br>
            <a:endParaRPr lang="en-US" sz="2400" dirty="0"/>
          </a:p>
        </p:txBody>
      </p:sp>
      <p:sp>
        <p:nvSpPr>
          <p:cNvPr id="15" name="Title 10">
            <a:extLst>
              <a:ext uri="{FF2B5EF4-FFF2-40B4-BE49-F238E27FC236}">
                <a16:creationId xmlns:a16="http://schemas.microsoft.com/office/drawing/2014/main" id="{40422493-BBD4-DE4C-83A6-6AA4E30FE415}"/>
              </a:ext>
            </a:extLst>
          </p:cNvPr>
          <p:cNvSpPr txBox="1">
            <a:spLocks/>
          </p:cNvSpPr>
          <p:nvPr/>
        </p:nvSpPr>
        <p:spPr>
          <a:xfrm>
            <a:off x="438787" y="3981290"/>
            <a:ext cx="3977640" cy="536895"/>
          </a:xfrm>
          <a:prstGeom prst="rect">
            <a:avLst/>
          </a:prstGeom>
        </p:spPr>
        <p:txBody>
          <a:bodyPr vert="horz" lIns="91440" tIns="45720" rIns="91440" bIns="45720" rtlCol="0" anchor="b">
            <a:normAutofit fontScale="90000" lnSpcReduction="20000"/>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lnSpc>
                <a:spcPct val="130000"/>
              </a:lnSpc>
            </a:pPr>
            <a:r>
              <a:rPr lang="en-US" sz="3000" b="1" dirty="0">
                <a:solidFill>
                  <a:schemeClr val="tx1"/>
                </a:solidFill>
              </a:rPr>
              <a:t>Business Case / ROI</a:t>
            </a:r>
            <a:endParaRPr lang="en-US" sz="3000" dirty="0">
              <a:solidFill>
                <a:schemeClr val="tx1"/>
              </a:solidFill>
            </a:endParaRPr>
          </a:p>
        </p:txBody>
      </p:sp>
      <p:sp>
        <p:nvSpPr>
          <p:cNvPr id="17" name="TextBox 16">
            <a:extLst>
              <a:ext uri="{FF2B5EF4-FFF2-40B4-BE49-F238E27FC236}">
                <a16:creationId xmlns:a16="http://schemas.microsoft.com/office/drawing/2014/main" id="{A3949B0C-7F96-E647-8935-BB05986F4B5A}"/>
              </a:ext>
            </a:extLst>
          </p:cNvPr>
          <p:cNvSpPr txBox="1"/>
          <p:nvPr/>
        </p:nvSpPr>
        <p:spPr>
          <a:xfrm>
            <a:off x="688985" y="4518185"/>
            <a:ext cx="1144865" cy="1200329"/>
          </a:xfrm>
          <a:prstGeom prst="rect">
            <a:avLst/>
          </a:prstGeom>
          <a:noFill/>
        </p:spPr>
        <p:txBody>
          <a:bodyPr wrap="none" rtlCol="0">
            <a:spAutoFit/>
          </a:bodyPr>
          <a:lstStyle/>
          <a:p>
            <a:r>
              <a:rPr lang="en-US" sz="2400" dirty="0"/>
              <a:t>People</a:t>
            </a:r>
          </a:p>
          <a:p>
            <a:r>
              <a:rPr lang="en-US" sz="2400" dirty="0"/>
              <a:t>Planet</a:t>
            </a:r>
          </a:p>
          <a:p>
            <a:r>
              <a:rPr lang="en-US" sz="2400" dirty="0"/>
              <a:t>Profit</a:t>
            </a:r>
          </a:p>
        </p:txBody>
      </p:sp>
      <p:sp>
        <p:nvSpPr>
          <p:cNvPr id="3" name="Rectangle 2">
            <a:extLst>
              <a:ext uri="{FF2B5EF4-FFF2-40B4-BE49-F238E27FC236}">
                <a16:creationId xmlns:a16="http://schemas.microsoft.com/office/drawing/2014/main" id="{9A1F2F34-E4F7-754E-9928-837E6A4C0AEF}"/>
              </a:ext>
            </a:extLst>
          </p:cNvPr>
          <p:cNvSpPr/>
          <p:nvPr/>
        </p:nvSpPr>
        <p:spPr>
          <a:xfrm>
            <a:off x="438787" y="4518185"/>
            <a:ext cx="4174619" cy="95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Tree>
    <p:extLst>
      <p:ext uri="{BB962C8B-B14F-4D97-AF65-F5344CB8AC3E}">
        <p14:creationId xmlns:p14="http://schemas.microsoft.com/office/powerpoint/2010/main" val="438654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A62AED7-DE52-2E4B-B86D-BE1B4EC7A050}"/>
              </a:ext>
            </a:extLst>
          </p:cNvPr>
          <p:cNvSpPr txBox="1"/>
          <p:nvPr/>
        </p:nvSpPr>
        <p:spPr>
          <a:xfrm>
            <a:off x="742951" y="742951"/>
            <a:ext cx="3446278" cy="225543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Who Offered?</a:t>
            </a:r>
          </a:p>
          <a:p>
            <a:pPr algn="ctr">
              <a:lnSpc>
                <a:spcPct val="90000"/>
              </a:lnSpc>
              <a:spcBef>
                <a:spcPct val="0"/>
              </a:spcBef>
              <a:spcAft>
                <a:spcPts val="600"/>
              </a:spcAft>
            </a:pPr>
            <a:r>
              <a:rPr lang="en-US" sz="1700" kern="1200" dirty="0">
                <a:solidFill>
                  <a:srgbClr val="FFFFFF"/>
                </a:solidFill>
                <a:latin typeface="+mj-lt"/>
                <a:ea typeface="+mj-ea"/>
                <a:cs typeface="+mj-cs"/>
              </a:rPr>
              <a:t>Pre-COVID-19</a:t>
            </a:r>
          </a:p>
        </p:txBody>
      </p:sp>
      <p:pic>
        <p:nvPicPr>
          <p:cNvPr id="7" name="Picture 6" descr="A close up of a sign&#10;&#10;Description automatically generated">
            <a:extLst>
              <a:ext uri="{FF2B5EF4-FFF2-40B4-BE49-F238E27FC236}">
                <a16:creationId xmlns:a16="http://schemas.microsoft.com/office/drawing/2014/main" id="{94B23FFB-558F-1044-B703-2B31698C9B87}"/>
              </a:ext>
            </a:extLst>
          </p:cNvPr>
          <p:cNvPicPr>
            <a:picLocks noChangeAspect="1"/>
          </p:cNvPicPr>
          <p:nvPr/>
        </p:nvPicPr>
        <p:blipFill rotWithShape="1">
          <a:blip r:embed="rId3"/>
          <a:srcRect r="1" b="21751"/>
          <a:stretch/>
        </p:blipFill>
        <p:spPr>
          <a:xfrm>
            <a:off x="5490188" y="492573"/>
            <a:ext cx="5880812" cy="5880796"/>
          </a:xfrm>
          <a:prstGeom prst="rect">
            <a:avLst/>
          </a:prstGeom>
        </p:spPr>
      </p:pic>
      <p:sp>
        <p:nvSpPr>
          <p:cNvPr id="2" name="TextBox 1">
            <a:extLst>
              <a:ext uri="{FF2B5EF4-FFF2-40B4-BE49-F238E27FC236}">
                <a16:creationId xmlns:a16="http://schemas.microsoft.com/office/drawing/2014/main" id="{710B3B49-49E6-F44B-AD64-C1347E0A7547}"/>
              </a:ext>
            </a:extLst>
          </p:cNvPr>
          <p:cNvSpPr txBox="1"/>
          <p:nvPr/>
        </p:nvSpPr>
        <p:spPr>
          <a:xfrm>
            <a:off x="679365" y="3301156"/>
            <a:ext cx="3603794" cy="200904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2700" dirty="0">
                <a:solidFill>
                  <a:schemeClr val="bg1"/>
                </a:solidFill>
                <a:latin typeface="+mj-lt"/>
                <a:ea typeface="+mj-ea"/>
                <a:cs typeface="+mj-cs"/>
              </a:rPr>
              <a:t>Ad-Hoc 	69%</a:t>
            </a:r>
          </a:p>
          <a:p>
            <a:pPr algn="ctr">
              <a:lnSpc>
                <a:spcPct val="90000"/>
              </a:lnSpc>
              <a:spcBef>
                <a:spcPct val="0"/>
              </a:spcBef>
              <a:spcAft>
                <a:spcPts val="600"/>
              </a:spcAft>
            </a:pPr>
            <a:r>
              <a:rPr lang="en-US" sz="2700" dirty="0">
                <a:solidFill>
                  <a:schemeClr val="bg1"/>
                </a:solidFill>
                <a:latin typeface="+mj-lt"/>
                <a:ea typeface="+mj-ea"/>
                <a:cs typeface="+mj-cs"/>
              </a:rPr>
              <a:t>Part-Time   	42%</a:t>
            </a:r>
          </a:p>
          <a:p>
            <a:pPr algn="ctr">
              <a:lnSpc>
                <a:spcPct val="90000"/>
              </a:lnSpc>
              <a:spcBef>
                <a:spcPct val="0"/>
              </a:spcBef>
              <a:spcAft>
                <a:spcPts val="600"/>
              </a:spcAft>
            </a:pPr>
            <a:r>
              <a:rPr lang="en-US" sz="2700" dirty="0">
                <a:solidFill>
                  <a:schemeClr val="bg1"/>
                </a:solidFill>
                <a:latin typeface="+mj-lt"/>
                <a:ea typeface="+mj-ea"/>
                <a:cs typeface="+mj-cs"/>
              </a:rPr>
              <a:t>Full Time   	27%</a:t>
            </a:r>
          </a:p>
          <a:p>
            <a:pPr algn="ctr">
              <a:lnSpc>
                <a:spcPct val="90000"/>
              </a:lnSpc>
              <a:spcBef>
                <a:spcPct val="0"/>
              </a:spcBef>
              <a:spcAft>
                <a:spcPts val="600"/>
              </a:spcAft>
            </a:pPr>
            <a:r>
              <a:rPr lang="en-US" sz="2700" dirty="0">
                <a:solidFill>
                  <a:schemeClr val="bg1"/>
                </a:solidFill>
                <a:latin typeface="+mj-lt"/>
                <a:ea typeface="+mj-ea"/>
                <a:cs typeface="+mj-cs"/>
              </a:rPr>
              <a:t>Flex Hours	57%</a:t>
            </a:r>
          </a:p>
        </p:txBody>
      </p:sp>
      <p:sp>
        <p:nvSpPr>
          <p:cNvPr id="4" name="Rectangle 3">
            <a:extLst>
              <a:ext uri="{FF2B5EF4-FFF2-40B4-BE49-F238E27FC236}">
                <a16:creationId xmlns:a16="http://schemas.microsoft.com/office/drawing/2014/main" id="{7731014F-9026-8240-8871-F2A0CCE3D47D}"/>
              </a:ext>
            </a:extLst>
          </p:cNvPr>
          <p:cNvSpPr/>
          <p:nvPr/>
        </p:nvSpPr>
        <p:spPr>
          <a:xfrm>
            <a:off x="9372080" y="6088428"/>
            <a:ext cx="1998920" cy="276999"/>
          </a:xfrm>
          <a:prstGeom prst="rect">
            <a:avLst/>
          </a:prstGeom>
        </p:spPr>
        <p:txBody>
          <a:bodyPr wrap="square">
            <a:spAutoFit/>
          </a:bodyPr>
          <a:lstStyle/>
          <a:p>
            <a:pPr>
              <a:spcAft>
                <a:spcPts val="600"/>
              </a:spcAft>
            </a:pPr>
            <a:r>
              <a:rPr lang="en-US" sz="1200" dirty="0">
                <a:solidFill>
                  <a:schemeClr val="bg1">
                    <a:lumMod val="85000"/>
                  </a:schemeClr>
                </a:solidFill>
              </a:rPr>
              <a:t>N=2,672 HR professionals</a:t>
            </a:r>
          </a:p>
        </p:txBody>
      </p:sp>
      <p:sp>
        <p:nvSpPr>
          <p:cNvPr id="24" name="Rectangle 23">
            <a:extLst>
              <a:ext uri="{FF2B5EF4-FFF2-40B4-BE49-F238E27FC236}">
                <a16:creationId xmlns:a16="http://schemas.microsoft.com/office/drawing/2014/main" id="{7A9B341A-F90B-0C45-A9EA-1E5E783DB4C4}"/>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3678840724"/>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0C164D9-A8AF-1E4A-B7C5-BAAE54C8EB67}"/>
              </a:ext>
            </a:extLst>
          </p:cNvPr>
          <p:cNvSpPr txBox="1"/>
          <p:nvPr/>
        </p:nvSpPr>
        <p:spPr>
          <a:xfrm>
            <a:off x="742950" y="742951"/>
            <a:ext cx="3476625" cy="18088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Who Offered?</a:t>
            </a:r>
          </a:p>
          <a:p>
            <a:pPr algn="ctr">
              <a:lnSpc>
                <a:spcPct val="90000"/>
              </a:lnSpc>
              <a:spcBef>
                <a:spcPct val="0"/>
              </a:spcBef>
              <a:spcAft>
                <a:spcPts val="600"/>
              </a:spcAft>
            </a:pPr>
            <a:r>
              <a:rPr lang="en-US" sz="1600" kern="1200" dirty="0">
                <a:solidFill>
                  <a:srgbClr val="FFFFFF"/>
                </a:solidFill>
                <a:latin typeface="+mj-lt"/>
                <a:ea typeface="+mj-ea"/>
                <a:cs typeface="+mj-cs"/>
              </a:rPr>
              <a:t>Pre-COVID-19</a:t>
            </a:r>
          </a:p>
        </p:txBody>
      </p:sp>
      <p:pic>
        <p:nvPicPr>
          <p:cNvPr id="5" name="Picture 4">
            <a:extLst>
              <a:ext uri="{FF2B5EF4-FFF2-40B4-BE49-F238E27FC236}">
                <a16:creationId xmlns:a16="http://schemas.microsoft.com/office/drawing/2014/main" id="{53661624-A40A-4644-B34C-3953BC87096D}"/>
              </a:ext>
            </a:extLst>
          </p:cNvPr>
          <p:cNvPicPr>
            <a:picLocks noChangeAspect="1"/>
          </p:cNvPicPr>
          <p:nvPr/>
        </p:nvPicPr>
        <p:blipFill rotWithShape="1">
          <a:blip r:embed="rId3"/>
          <a:srcRect l="-827" t="-1" r="223" b="-1"/>
          <a:stretch/>
        </p:blipFill>
        <p:spPr>
          <a:xfrm>
            <a:off x="6323405" y="1636494"/>
            <a:ext cx="4121820" cy="3585011"/>
          </a:xfrm>
          <a:prstGeom prst="rect">
            <a:avLst/>
          </a:prstGeom>
        </p:spPr>
      </p:pic>
      <p:sp>
        <p:nvSpPr>
          <p:cNvPr id="2" name="TextBox 1">
            <a:extLst>
              <a:ext uri="{FF2B5EF4-FFF2-40B4-BE49-F238E27FC236}">
                <a16:creationId xmlns:a16="http://schemas.microsoft.com/office/drawing/2014/main" id="{710B3B49-49E6-F44B-AD64-C1347E0A7547}"/>
              </a:ext>
            </a:extLst>
          </p:cNvPr>
          <p:cNvSpPr txBox="1"/>
          <p:nvPr/>
        </p:nvSpPr>
        <p:spPr>
          <a:xfrm>
            <a:off x="1473747" y="2689834"/>
            <a:ext cx="1578759" cy="1216261"/>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600" dirty="0">
                <a:solidFill>
                  <a:schemeClr val="bg1"/>
                </a:solidFill>
                <a:latin typeface="+mj-lt"/>
                <a:ea typeface="+mj-ea"/>
                <a:cs typeface="+mj-cs"/>
              </a:rPr>
              <a:t>7%</a:t>
            </a:r>
          </a:p>
        </p:txBody>
      </p:sp>
      <p:sp>
        <p:nvSpPr>
          <p:cNvPr id="17" name="Rectangle 16">
            <a:extLst>
              <a:ext uri="{FF2B5EF4-FFF2-40B4-BE49-F238E27FC236}">
                <a16:creationId xmlns:a16="http://schemas.microsoft.com/office/drawing/2014/main" id="{FFB396F6-F7EC-7445-88A2-CDD2F2E9C178}"/>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72808467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0FF469B-AC97-6640-95A2-D35D808FD0F2}"/>
              </a:ext>
            </a:extLst>
          </p:cNvPr>
          <p:cNvPicPr>
            <a:picLocks noChangeAspect="1"/>
          </p:cNvPicPr>
          <p:nvPr/>
        </p:nvPicPr>
        <p:blipFill rotWithShape="1">
          <a:blip r:embed="rId3"/>
          <a:srcRect t="8844" b="6887"/>
          <a:stretch/>
        </p:blipFill>
        <p:spPr>
          <a:xfrm>
            <a:off x="20" y="10"/>
            <a:ext cx="12191980" cy="6857990"/>
          </a:xfrm>
          <a:prstGeom prst="rect">
            <a:avLst/>
          </a:prstGeom>
        </p:spPr>
      </p:pic>
      <p:cxnSp>
        <p:nvCxnSpPr>
          <p:cNvPr id="4" name="Straight Connector 3">
            <a:extLst>
              <a:ext uri="{FF2B5EF4-FFF2-40B4-BE49-F238E27FC236}">
                <a16:creationId xmlns:a16="http://schemas.microsoft.com/office/drawing/2014/main" id="{6C985164-DA6A-8847-8B68-E278FAF2A801}"/>
              </a:ext>
            </a:extLst>
          </p:cNvPr>
          <p:cNvCxnSpPr>
            <a:cxnSpLocks/>
          </p:cNvCxnSpPr>
          <p:nvPr/>
        </p:nvCxnSpPr>
        <p:spPr>
          <a:xfrm>
            <a:off x="8535902" y="5123793"/>
            <a:ext cx="30358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76C07D8-A6DB-F945-A355-D7AFBE920C73}"/>
              </a:ext>
            </a:extLst>
          </p:cNvPr>
          <p:cNvSpPr txBox="1"/>
          <p:nvPr/>
        </p:nvSpPr>
        <p:spPr>
          <a:xfrm>
            <a:off x="8854631" y="6598189"/>
            <a:ext cx="2186817" cy="246221"/>
          </a:xfrm>
          <a:prstGeom prst="rect">
            <a:avLst/>
          </a:prstGeom>
          <a:noFill/>
        </p:spPr>
        <p:txBody>
          <a:bodyPr wrap="none" rtlCol="0">
            <a:spAutoFit/>
          </a:bodyPr>
          <a:lstStyle/>
          <a:p>
            <a:r>
              <a:rPr lang="en-US" sz="1000" dirty="0">
                <a:solidFill>
                  <a:schemeClr val="tx1">
                    <a:lumMod val="65000"/>
                    <a:lumOff val="35000"/>
                  </a:schemeClr>
                </a:solidFill>
              </a:rPr>
              <a:t>© 2018 Global Workplace Analytics</a:t>
            </a:r>
          </a:p>
        </p:txBody>
      </p:sp>
      <p:sp>
        <p:nvSpPr>
          <p:cNvPr id="3" name="Oval 2">
            <a:extLst>
              <a:ext uri="{FF2B5EF4-FFF2-40B4-BE49-F238E27FC236}">
                <a16:creationId xmlns:a16="http://schemas.microsoft.com/office/drawing/2014/main" id="{56E599B6-643A-0046-B901-BE8712A490EE}"/>
              </a:ext>
            </a:extLst>
          </p:cNvPr>
          <p:cNvSpPr/>
          <p:nvPr/>
        </p:nvSpPr>
        <p:spPr>
          <a:xfrm>
            <a:off x="7071489" y="1866900"/>
            <a:ext cx="5753100" cy="5295900"/>
          </a:xfrm>
          <a:prstGeom prst="ellipse">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C7166943-ED27-804E-A654-3AA8B00DE155}"/>
              </a:ext>
            </a:extLst>
          </p:cNvPr>
          <p:cNvSpPr txBox="1"/>
          <p:nvPr/>
        </p:nvSpPr>
        <p:spPr>
          <a:xfrm>
            <a:off x="7458662" y="3354837"/>
            <a:ext cx="5190309" cy="2640242"/>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2800" b="1" dirty="0">
                <a:latin typeface="Arial" panose="020B0604020202020204" pitchFamily="34" charset="0"/>
                <a:cs typeface="Arial" panose="020B0604020202020204" pitchFamily="34" charset="0"/>
              </a:rPr>
              <a:t>Pre-COVID-19</a:t>
            </a:r>
          </a:p>
          <a:p>
            <a:pPr algn="ctr">
              <a:lnSpc>
                <a:spcPct val="90000"/>
              </a:lnSpc>
              <a:spcBef>
                <a:spcPct val="0"/>
              </a:spcBef>
              <a:spcAft>
                <a:spcPts val="600"/>
              </a:spcAft>
            </a:pPr>
            <a:endParaRPr lang="en-US" sz="2800" dirty="0">
              <a:latin typeface="Arial" panose="020B0604020202020204" pitchFamily="34" charset="0"/>
              <a:cs typeface="Arial" panose="020B0604020202020204" pitchFamily="34" charset="0"/>
            </a:endParaRPr>
          </a:p>
          <a:p>
            <a:pPr algn="ctr">
              <a:lnSpc>
                <a:spcPct val="90000"/>
              </a:lnSpc>
              <a:spcBef>
                <a:spcPct val="0"/>
              </a:spcBef>
              <a:spcAft>
                <a:spcPts val="600"/>
              </a:spcAft>
            </a:pPr>
            <a:r>
              <a:rPr lang="en-US" sz="2800" dirty="0">
                <a:latin typeface="Arial" panose="020B0604020202020204" pitchFamily="34" charset="0"/>
                <a:cs typeface="Arial" panose="020B0604020202020204" pitchFamily="34" charset="0"/>
              </a:rPr>
              <a:t>Compatible = 56%</a:t>
            </a:r>
          </a:p>
          <a:p>
            <a:pPr algn="ctr">
              <a:lnSpc>
                <a:spcPct val="90000"/>
              </a:lnSpc>
              <a:spcBef>
                <a:spcPct val="0"/>
              </a:spcBef>
              <a:spcAft>
                <a:spcPts val="600"/>
              </a:spcAft>
            </a:pPr>
            <a:r>
              <a:rPr lang="en-US" sz="2800" dirty="0">
                <a:latin typeface="Arial" panose="020B0604020202020204" pitchFamily="34" charset="0"/>
                <a:cs typeface="Arial" panose="020B0604020202020204" pitchFamily="34" charset="0"/>
              </a:rPr>
              <a:t>Wants to = 80%</a:t>
            </a:r>
          </a:p>
          <a:p>
            <a:pPr algn="ctr">
              <a:lnSpc>
                <a:spcPct val="90000"/>
              </a:lnSpc>
              <a:spcBef>
                <a:spcPct val="0"/>
              </a:spcBef>
              <a:spcAft>
                <a:spcPts val="600"/>
              </a:spcAft>
            </a:pPr>
            <a:r>
              <a:rPr lang="en-US" sz="2400" b="1" dirty="0">
                <a:latin typeface="Arial" panose="020B0604020202020204" pitchFamily="34" charset="0"/>
                <a:ea typeface="+mj-ea"/>
                <a:cs typeface="Arial" panose="020B0604020202020204" pitchFamily="34" charset="0"/>
              </a:rPr>
              <a:t>Does occasionally = 43%</a:t>
            </a:r>
          </a:p>
          <a:p>
            <a:pPr algn="ctr">
              <a:lnSpc>
                <a:spcPct val="90000"/>
              </a:lnSpc>
              <a:spcBef>
                <a:spcPct val="0"/>
              </a:spcBef>
              <a:spcAft>
                <a:spcPts val="600"/>
              </a:spcAft>
            </a:pPr>
            <a:r>
              <a:rPr lang="en-US" sz="2400" b="1" dirty="0">
                <a:latin typeface="Arial" panose="020B0604020202020204" pitchFamily="34" charset="0"/>
                <a:ea typeface="+mj-ea"/>
                <a:cs typeface="Arial" panose="020B0604020202020204" pitchFamily="34" charset="0"/>
              </a:rPr>
              <a:t>Does ½ time or more = 3.6%</a:t>
            </a:r>
          </a:p>
        </p:txBody>
      </p:sp>
      <p:sp>
        <p:nvSpPr>
          <p:cNvPr id="5" name="Rectangle 4">
            <a:extLst>
              <a:ext uri="{FF2B5EF4-FFF2-40B4-BE49-F238E27FC236}">
                <a16:creationId xmlns:a16="http://schemas.microsoft.com/office/drawing/2014/main" id="{5599398E-C3D7-B84E-B441-9EF45547FEFB}"/>
              </a:ext>
            </a:extLst>
          </p:cNvPr>
          <p:cNvSpPr/>
          <p:nvPr/>
        </p:nvSpPr>
        <p:spPr>
          <a:xfrm>
            <a:off x="5372100" y="6615454"/>
            <a:ext cx="6096000" cy="203133"/>
          </a:xfrm>
          <a:prstGeom prst="rect">
            <a:avLst/>
          </a:prstGeom>
        </p:spPr>
        <p:txBody>
          <a:bodyPr>
            <a:spAutoFit/>
          </a:bodyPr>
          <a:lstStyle/>
          <a:p>
            <a:pPr algn="r">
              <a:lnSpc>
                <a:spcPct val="90000"/>
              </a:lnSpc>
              <a:spcAft>
                <a:spcPts val="600"/>
              </a:spcAft>
            </a:pPr>
            <a:r>
              <a:rPr lang="en-US" sz="800" dirty="0">
                <a:solidFill>
                  <a:schemeClr val="bg1">
                    <a:lumMod val="50000"/>
                  </a:schemeClr>
                </a:solidFill>
              </a:rPr>
              <a:t>Copyright © 2020 </a:t>
            </a:r>
            <a:r>
              <a:rPr lang="en-US" sz="800" dirty="0" err="1">
                <a:solidFill>
                  <a:schemeClr val="bg1">
                    <a:lumMod val="50000"/>
                  </a:schemeClr>
                </a:solidFill>
              </a:rPr>
              <a:t>Iometrics</a:t>
            </a:r>
            <a:r>
              <a:rPr lang="en-US" sz="800" dirty="0">
                <a:solidFill>
                  <a:schemeClr val="bg1">
                    <a:lumMod val="50000"/>
                  </a:schemeClr>
                </a:solidFill>
              </a:rPr>
              <a:t>, Inc. and Global Workplace Analytics</a:t>
            </a:r>
          </a:p>
        </p:txBody>
      </p:sp>
      <p:sp>
        <p:nvSpPr>
          <p:cNvPr id="6" name="Rectangle 5">
            <a:extLst>
              <a:ext uri="{FF2B5EF4-FFF2-40B4-BE49-F238E27FC236}">
                <a16:creationId xmlns:a16="http://schemas.microsoft.com/office/drawing/2014/main" id="{DF709F73-37DF-EA4B-9B67-4E30A040D910}"/>
              </a:ext>
            </a:extLst>
          </p:cNvPr>
          <p:cNvSpPr/>
          <p:nvPr/>
        </p:nvSpPr>
        <p:spPr>
          <a:xfrm>
            <a:off x="0" y="6273215"/>
            <a:ext cx="6096000" cy="584775"/>
          </a:xfrm>
          <a:prstGeom prst="rect">
            <a:avLst/>
          </a:prstGeom>
        </p:spPr>
        <p:txBody>
          <a:bodyPr>
            <a:spAutoFit/>
          </a:bodyPr>
          <a:lstStyle/>
          <a:p>
            <a:r>
              <a:rPr lang="en-US" sz="800" dirty="0">
                <a:solidFill>
                  <a:schemeClr val="bg1">
                    <a:lumMod val="85000"/>
                  </a:schemeClr>
                </a:solidFill>
              </a:rPr>
              <a:t>Global Workplace Analytics 2017 State of Telecommuting in the U.S. </a:t>
            </a:r>
          </a:p>
          <a:p>
            <a:r>
              <a:rPr lang="en-US" sz="800" dirty="0">
                <a:solidFill>
                  <a:schemeClr val="bg1">
                    <a:lumMod val="85000"/>
                  </a:schemeClr>
                </a:solidFill>
              </a:rPr>
              <a:t>Federal Employee Viewpoint Survey 2018  / Citrix one poll 2019</a:t>
            </a:r>
          </a:p>
          <a:p>
            <a:r>
              <a:rPr lang="en-US" sz="800" dirty="0">
                <a:solidFill>
                  <a:schemeClr val="bg1">
                    <a:lumMod val="85000"/>
                  </a:schemeClr>
                </a:solidFill>
              </a:rPr>
              <a:t>Gallup 2020 State of American Workforce </a:t>
            </a:r>
          </a:p>
          <a:p>
            <a:r>
              <a:rPr lang="en-US" sz="800" dirty="0">
                <a:solidFill>
                  <a:schemeClr val="bg1">
                    <a:lumMod val="85000"/>
                  </a:schemeClr>
                </a:solidFill>
              </a:rPr>
              <a:t>American Community Survey / Global Workplace Analytics 2019</a:t>
            </a:r>
          </a:p>
        </p:txBody>
      </p:sp>
    </p:spTree>
    <p:extLst>
      <p:ext uri="{BB962C8B-B14F-4D97-AF65-F5344CB8AC3E}">
        <p14:creationId xmlns:p14="http://schemas.microsoft.com/office/powerpoint/2010/main" val="110313118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FBA244-2FBD-4F04-A026-FA9AE3A75398}"/>
              </a:ext>
            </a:extLst>
          </p:cNvPr>
          <p:cNvPicPr>
            <a:picLocks noChangeAspect="1"/>
          </p:cNvPicPr>
          <p:nvPr/>
        </p:nvPicPr>
        <p:blipFill>
          <a:blip r:embed="rId3"/>
          <a:stretch>
            <a:fillRect/>
          </a:stretch>
        </p:blipFill>
        <p:spPr>
          <a:xfrm>
            <a:off x="5980003" y="1680408"/>
            <a:ext cx="2999492" cy="4109060"/>
          </a:xfrm>
          <a:prstGeom prst="rect">
            <a:avLst/>
          </a:prstGeom>
        </p:spPr>
      </p:pic>
      <p:sp>
        <p:nvSpPr>
          <p:cNvPr id="7" name="Title 6">
            <a:extLst>
              <a:ext uri="{FF2B5EF4-FFF2-40B4-BE49-F238E27FC236}">
                <a16:creationId xmlns:a16="http://schemas.microsoft.com/office/drawing/2014/main" id="{8C380B5B-D6E9-47E7-8FAF-45F4847ADBD5}"/>
              </a:ext>
            </a:extLst>
          </p:cNvPr>
          <p:cNvSpPr>
            <a:spLocks noGrp="1"/>
          </p:cNvSpPr>
          <p:nvPr>
            <p:ph type="title"/>
          </p:nvPr>
        </p:nvSpPr>
        <p:spPr>
          <a:xfrm>
            <a:off x="595498" y="246417"/>
            <a:ext cx="10769009" cy="1200329"/>
          </a:xfrm>
        </p:spPr>
        <p:txBody>
          <a:bodyPr/>
          <a:lstStyle/>
          <a:p>
            <a:r>
              <a:rPr lang="en-US" sz="4000" dirty="0"/>
              <a:t>Who worked at home before/during COVID-19</a:t>
            </a:r>
          </a:p>
        </p:txBody>
      </p:sp>
      <p:sp>
        <p:nvSpPr>
          <p:cNvPr id="11" name="TextBox 10">
            <a:extLst>
              <a:ext uri="{FF2B5EF4-FFF2-40B4-BE49-F238E27FC236}">
                <a16:creationId xmlns:a16="http://schemas.microsoft.com/office/drawing/2014/main" id="{8FC91C76-CD52-41AD-BB79-6BE28AD7301D}"/>
              </a:ext>
            </a:extLst>
          </p:cNvPr>
          <p:cNvSpPr txBox="1"/>
          <p:nvPr/>
        </p:nvSpPr>
        <p:spPr>
          <a:xfrm>
            <a:off x="1143000" y="5981700"/>
            <a:ext cx="4786888" cy="215444"/>
          </a:xfrm>
          <a:prstGeom prst="rect">
            <a:avLst/>
          </a:prstGeom>
          <a:noFill/>
        </p:spPr>
        <p:txBody>
          <a:bodyPr wrap="none" rtlCol="0">
            <a:spAutoFit/>
          </a:bodyPr>
          <a:lstStyle/>
          <a:p>
            <a:r>
              <a:rPr lang="en-US" sz="800" dirty="0">
                <a:solidFill>
                  <a:schemeClr val="accent3"/>
                </a:solidFill>
              </a:rPr>
              <a:t>Source: Global Work-from-Home Experience Survey, 2020.  © 2020 </a:t>
            </a:r>
            <a:r>
              <a:rPr lang="en-US" sz="800" dirty="0" err="1">
                <a:solidFill>
                  <a:schemeClr val="accent3"/>
                </a:solidFill>
              </a:rPr>
              <a:t>Iometrics</a:t>
            </a:r>
            <a:r>
              <a:rPr lang="en-US" sz="800" dirty="0">
                <a:solidFill>
                  <a:schemeClr val="accent3"/>
                </a:solidFill>
              </a:rPr>
              <a:t> and Global Workplace Analytics. </a:t>
            </a:r>
          </a:p>
        </p:txBody>
      </p:sp>
      <p:cxnSp>
        <p:nvCxnSpPr>
          <p:cNvPr id="4" name="Straight Connector 3">
            <a:extLst>
              <a:ext uri="{FF2B5EF4-FFF2-40B4-BE49-F238E27FC236}">
                <a16:creationId xmlns:a16="http://schemas.microsoft.com/office/drawing/2014/main" id="{EEB41C54-D636-4F63-861B-E5F9638DAA96}"/>
              </a:ext>
            </a:extLst>
          </p:cNvPr>
          <p:cNvCxnSpPr/>
          <p:nvPr/>
        </p:nvCxnSpPr>
        <p:spPr>
          <a:xfrm>
            <a:off x="1143000" y="5905500"/>
            <a:ext cx="10248900" cy="0"/>
          </a:xfrm>
          <a:prstGeom prst="line">
            <a:avLst/>
          </a:prstGeom>
        </p:spPr>
        <p:style>
          <a:lnRef idx="1">
            <a:schemeClr val="accent3"/>
          </a:lnRef>
          <a:fillRef idx="0">
            <a:schemeClr val="accent3"/>
          </a:fillRef>
          <a:effectRef idx="0">
            <a:schemeClr val="accent3"/>
          </a:effectRef>
          <a:fontRef idx="minor">
            <a:schemeClr val="tx1"/>
          </a:fontRef>
        </p:style>
      </p:cxnSp>
      <p:pic>
        <p:nvPicPr>
          <p:cNvPr id="9" name="Picture 8">
            <a:extLst>
              <a:ext uri="{FF2B5EF4-FFF2-40B4-BE49-F238E27FC236}">
                <a16:creationId xmlns:a16="http://schemas.microsoft.com/office/drawing/2014/main" id="{E683EAD2-E73C-43CD-B63C-F0C20F69CB9B}"/>
              </a:ext>
            </a:extLst>
          </p:cNvPr>
          <p:cNvPicPr>
            <a:picLocks noChangeAspect="1"/>
          </p:cNvPicPr>
          <p:nvPr/>
        </p:nvPicPr>
        <p:blipFill>
          <a:blip r:embed="rId4"/>
          <a:stretch>
            <a:fillRect/>
          </a:stretch>
        </p:blipFill>
        <p:spPr>
          <a:xfrm>
            <a:off x="2016408" y="1724775"/>
            <a:ext cx="3109229" cy="4109060"/>
          </a:xfrm>
          <a:prstGeom prst="rect">
            <a:avLst/>
          </a:prstGeom>
        </p:spPr>
      </p:pic>
      <p:grpSp>
        <p:nvGrpSpPr>
          <p:cNvPr id="13" name="Group 12">
            <a:extLst>
              <a:ext uri="{FF2B5EF4-FFF2-40B4-BE49-F238E27FC236}">
                <a16:creationId xmlns:a16="http://schemas.microsoft.com/office/drawing/2014/main" id="{57F75A36-5780-422F-ADD8-AE229701F5BD}"/>
              </a:ext>
            </a:extLst>
          </p:cNvPr>
          <p:cNvGrpSpPr/>
          <p:nvPr/>
        </p:nvGrpSpPr>
        <p:grpSpPr>
          <a:xfrm>
            <a:off x="152400" y="2438400"/>
            <a:ext cx="1009642" cy="3162300"/>
            <a:chOff x="361958" y="2438400"/>
            <a:chExt cx="1009642" cy="3162300"/>
          </a:xfrm>
        </p:grpSpPr>
        <p:sp>
          <p:nvSpPr>
            <p:cNvPr id="8" name="Arrow: Right 7">
              <a:extLst>
                <a:ext uri="{FF2B5EF4-FFF2-40B4-BE49-F238E27FC236}">
                  <a16:creationId xmlns:a16="http://schemas.microsoft.com/office/drawing/2014/main" id="{988BAAC7-4E36-40BB-812E-A3616133381B}"/>
                </a:ext>
              </a:extLst>
            </p:cNvPr>
            <p:cNvSpPr/>
            <p:nvPr/>
          </p:nvSpPr>
          <p:spPr>
            <a:xfrm rot="16200000">
              <a:off x="-714371" y="3514729"/>
              <a:ext cx="3162300" cy="1009642"/>
            </a:xfrm>
            <a:prstGeom prst="rightArrow">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pic>
          <p:nvPicPr>
            <p:cNvPr id="10" name="Graphic 9" descr="Home">
              <a:extLst>
                <a:ext uri="{FF2B5EF4-FFF2-40B4-BE49-F238E27FC236}">
                  <a16:creationId xmlns:a16="http://schemas.microsoft.com/office/drawing/2014/main" id="{290E355A-14F6-4305-B6B5-0261AC9EA27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041" y="2590800"/>
              <a:ext cx="533400" cy="533400"/>
            </a:xfrm>
            <a:prstGeom prst="rect">
              <a:avLst/>
            </a:prstGeom>
          </p:spPr>
        </p:pic>
        <p:pic>
          <p:nvPicPr>
            <p:cNvPr id="12" name="Graphic 11" descr="Building">
              <a:extLst>
                <a:ext uri="{FF2B5EF4-FFF2-40B4-BE49-F238E27FC236}">
                  <a16:creationId xmlns:a16="http://schemas.microsoft.com/office/drawing/2014/main" id="{4C69ED9F-8BE4-4387-836D-90E6DDF7171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4041" y="5039853"/>
              <a:ext cx="533400" cy="533400"/>
            </a:xfrm>
            <a:prstGeom prst="rect">
              <a:avLst/>
            </a:prstGeom>
          </p:spPr>
        </p:pic>
      </p:grpSp>
      <p:sp>
        <p:nvSpPr>
          <p:cNvPr id="15" name="Frame 14">
            <a:extLst>
              <a:ext uri="{FF2B5EF4-FFF2-40B4-BE49-F238E27FC236}">
                <a16:creationId xmlns:a16="http://schemas.microsoft.com/office/drawing/2014/main" id="{61272B96-0275-A64D-B3D6-FFC9FC827D84}"/>
              </a:ext>
            </a:extLst>
          </p:cNvPr>
          <p:cNvSpPr/>
          <p:nvPr/>
        </p:nvSpPr>
        <p:spPr>
          <a:xfrm>
            <a:off x="6972300" y="2313296"/>
            <a:ext cx="2133600" cy="2019293"/>
          </a:xfrm>
          <a:prstGeom prst="frame">
            <a:avLst>
              <a:gd name="adj1"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ight Triangle 16">
            <a:extLst>
              <a:ext uri="{FF2B5EF4-FFF2-40B4-BE49-F238E27FC236}">
                <a16:creationId xmlns:a16="http://schemas.microsoft.com/office/drawing/2014/main" id="{45A2A00E-5335-0447-9659-2D31E26A139C}"/>
              </a:ext>
            </a:extLst>
          </p:cNvPr>
          <p:cNvSpPr/>
          <p:nvPr/>
        </p:nvSpPr>
        <p:spPr>
          <a:xfrm rot="13419083">
            <a:off x="8799842" y="2886072"/>
            <a:ext cx="876300" cy="895349"/>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36CE6461-0628-D545-B7F1-2FECDECBCE71}"/>
              </a:ext>
            </a:extLst>
          </p:cNvPr>
          <p:cNvSpPr txBox="1"/>
          <p:nvPr/>
        </p:nvSpPr>
        <p:spPr>
          <a:xfrm>
            <a:off x="9880524" y="3010581"/>
            <a:ext cx="1107996" cy="646331"/>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88%</a:t>
            </a:r>
          </a:p>
        </p:txBody>
      </p:sp>
      <p:sp>
        <p:nvSpPr>
          <p:cNvPr id="19" name="Frame 18">
            <a:extLst>
              <a:ext uri="{FF2B5EF4-FFF2-40B4-BE49-F238E27FC236}">
                <a16:creationId xmlns:a16="http://schemas.microsoft.com/office/drawing/2014/main" id="{29CE5DDD-59B4-E646-8867-F4B1CB2888B5}"/>
              </a:ext>
            </a:extLst>
          </p:cNvPr>
          <p:cNvSpPr/>
          <p:nvPr/>
        </p:nvSpPr>
        <p:spPr>
          <a:xfrm>
            <a:off x="2528920" y="2313296"/>
            <a:ext cx="2195480" cy="2030097"/>
          </a:xfrm>
          <a:prstGeom prst="frame">
            <a:avLst>
              <a:gd name="adj1"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TextBox 20">
            <a:extLst>
              <a:ext uri="{FF2B5EF4-FFF2-40B4-BE49-F238E27FC236}">
                <a16:creationId xmlns:a16="http://schemas.microsoft.com/office/drawing/2014/main" id="{C391570B-3F58-2E41-AFE8-E499AB75D90C}"/>
              </a:ext>
            </a:extLst>
          </p:cNvPr>
          <p:cNvSpPr txBox="1"/>
          <p:nvPr/>
        </p:nvSpPr>
        <p:spPr>
          <a:xfrm>
            <a:off x="5505114" y="3010581"/>
            <a:ext cx="1107996" cy="646331"/>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31%</a:t>
            </a:r>
          </a:p>
        </p:txBody>
      </p:sp>
      <p:sp>
        <p:nvSpPr>
          <p:cNvPr id="22" name="Right Triangle 21">
            <a:extLst>
              <a:ext uri="{FF2B5EF4-FFF2-40B4-BE49-F238E27FC236}">
                <a16:creationId xmlns:a16="http://schemas.microsoft.com/office/drawing/2014/main" id="{223315B8-4C3A-214C-8B3E-077C6BD10BA3}"/>
              </a:ext>
            </a:extLst>
          </p:cNvPr>
          <p:cNvSpPr/>
          <p:nvPr/>
        </p:nvSpPr>
        <p:spPr>
          <a:xfrm rot="13419083">
            <a:off x="4411273" y="2886072"/>
            <a:ext cx="876300" cy="895349"/>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77057F44-9616-4349-81BC-44AF36951F9E}"/>
              </a:ext>
            </a:extLst>
          </p:cNvPr>
          <p:cNvSpPr txBox="1"/>
          <p:nvPr/>
        </p:nvSpPr>
        <p:spPr>
          <a:xfrm>
            <a:off x="2016408" y="1728521"/>
            <a:ext cx="3109229" cy="584775"/>
          </a:xfrm>
          <a:prstGeom prst="rect">
            <a:avLst/>
          </a:prstGeom>
          <a:solidFill>
            <a:schemeClr val="bg1"/>
          </a:solidFill>
        </p:spPr>
        <p:txBody>
          <a:bodyPr wrap="square" rtlCol="0">
            <a:spAutoFit/>
          </a:bodyPr>
          <a:lstStyle/>
          <a:p>
            <a:pPr algn="ctr"/>
            <a:r>
              <a:rPr lang="en-US" sz="1600" dirty="0"/>
              <a:t>Office Workers</a:t>
            </a:r>
          </a:p>
          <a:p>
            <a:pPr algn="ctr"/>
            <a:r>
              <a:rPr lang="en-US" sz="1600" dirty="0"/>
              <a:t>Before COVID</a:t>
            </a:r>
          </a:p>
        </p:txBody>
      </p:sp>
      <p:sp>
        <p:nvSpPr>
          <p:cNvPr id="24" name="TextBox 23">
            <a:extLst>
              <a:ext uri="{FF2B5EF4-FFF2-40B4-BE49-F238E27FC236}">
                <a16:creationId xmlns:a16="http://schemas.microsoft.com/office/drawing/2014/main" id="{8A97ED66-D98F-9B42-8A1D-78BD76935542}"/>
              </a:ext>
            </a:extLst>
          </p:cNvPr>
          <p:cNvSpPr txBox="1"/>
          <p:nvPr/>
        </p:nvSpPr>
        <p:spPr>
          <a:xfrm>
            <a:off x="6043206" y="1712432"/>
            <a:ext cx="2936289" cy="584775"/>
          </a:xfrm>
          <a:prstGeom prst="rect">
            <a:avLst/>
          </a:prstGeom>
          <a:solidFill>
            <a:schemeClr val="bg1"/>
          </a:solidFill>
        </p:spPr>
        <p:txBody>
          <a:bodyPr wrap="square" rtlCol="0">
            <a:spAutoFit/>
          </a:bodyPr>
          <a:lstStyle/>
          <a:p>
            <a:pPr algn="ctr"/>
            <a:r>
              <a:rPr lang="en-US" sz="1600" dirty="0"/>
              <a:t>Office Workers</a:t>
            </a:r>
          </a:p>
          <a:p>
            <a:pPr algn="ctr"/>
            <a:r>
              <a:rPr lang="en-US" sz="1600" dirty="0"/>
              <a:t>During COVID</a:t>
            </a:r>
          </a:p>
        </p:txBody>
      </p:sp>
      <p:sp>
        <p:nvSpPr>
          <p:cNvPr id="20" name="Rectangle 19">
            <a:extLst>
              <a:ext uri="{FF2B5EF4-FFF2-40B4-BE49-F238E27FC236}">
                <a16:creationId xmlns:a16="http://schemas.microsoft.com/office/drawing/2014/main" id="{D329E1D6-B6DE-4B43-9AEE-1C1C39839CF2}"/>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
        <p:nvSpPr>
          <p:cNvPr id="25" name="TextBox 24">
            <a:extLst>
              <a:ext uri="{FF2B5EF4-FFF2-40B4-BE49-F238E27FC236}">
                <a16:creationId xmlns:a16="http://schemas.microsoft.com/office/drawing/2014/main" id="{BD9D397C-1625-5043-8DDC-B69654B574C7}"/>
              </a:ext>
            </a:extLst>
          </p:cNvPr>
          <p:cNvSpPr txBox="1"/>
          <p:nvPr/>
        </p:nvSpPr>
        <p:spPr>
          <a:xfrm>
            <a:off x="5475464" y="3505418"/>
            <a:ext cx="1107996" cy="646331"/>
          </a:xfrm>
          <a:prstGeom prst="rect">
            <a:avLst/>
          </a:prstGeom>
          <a:noFill/>
        </p:spPr>
        <p:txBody>
          <a:bodyPr wrap="none" rtlCol="0">
            <a:spAutoFit/>
          </a:bodyPr>
          <a:lstStyle/>
          <a:p>
            <a:r>
              <a:rPr lang="en-US" sz="3600" dirty="0">
                <a:solidFill>
                  <a:schemeClr val="accent4"/>
                </a:solidFill>
                <a:latin typeface="Arial" panose="020B0604020202020204" pitchFamily="34" charset="0"/>
                <a:cs typeface="Arial" panose="020B0604020202020204" pitchFamily="34" charset="0"/>
              </a:rPr>
              <a:t>33%</a:t>
            </a:r>
          </a:p>
        </p:txBody>
      </p:sp>
      <p:sp>
        <p:nvSpPr>
          <p:cNvPr id="26" name="TextBox 25">
            <a:extLst>
              <a:ext uri="{FF2B5EF4-FFF2-40B4-BE49-F238E27FC236}">
                <a16:creationId xmlns:a16="http://schemas.microsoft.com/office/drawing/2014/main" id="{CD9C4E26-4E47-0B40-A895-48091E1D6F7B}"/>
              </a:ext>
            </a:extLst>
          </p:cNvPr>
          <p:cNvSpPr txBox="1"/>
          <p:nvPr/>
        </p:nvSpPr>
        <p:spPr>
          <a:xfrm>
            <a:off x="9870700" y="3500016"/>
            <a:ext cx="1107996" cy="646331"/>
          </a:xfrm>
          <a:prstGeom prst="rect">
            <a:avLst/>
          </a:prstGeom>
          <a:noFill/>
        </p:spPr>
        <p:txBody>
          <a:bodyPr wrap="none" rtlCol="0">
            <a:spAutoFit/>
          </a:bodyPr>
          <a:lstStyle/>
          <a:p>
            <a:r>
              <a:rPr lang="en-US" sz="3600" dirty="0">
                <a:solidFill>
                  <a:schemeClr val="accent4"/>
                </a:solidFill>
                <a:latin typeface="Arial" panose="020B0604020202020204" pitchFamily="34" charset="0"/>
                <a:cs typeface="Arial" panose="020B0604020202020204" pitchFamily="34" charset="0"/>
              </a:rPr>
              <a:t>97%</a:t>
            </a:r>
          </a:p>
        </p:txBody>
      </p:sp>
    </p:spTree>
    <p:extLst>
      <p:ext uri="{BB962C8B-B14F-4D97-AF65-F5344CB8AC3E}">
        <p14:creationId xmlns:p14="http://schemas.microsoft.com/office/powerpoint/2010/main" val="262938787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7166943-ED27-804E-A654-3AA8B00DE155}"/>
              </a:ext>
            </a:extLst>
          </p:cNvPr>
          <p:cNvSpPr txBox="1"/>
          <p:nvPr/>
        </p:nvSpPr>
        <p:spPr>
          <a:xfrm>
            <a:off x="742950" y="742951"/>
            <a:ext cx="3476625" cy="49625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Who wants to?</a:t>
            </a:r>
          </a:p>
          <a:p>
            <a:pPr algn="ctr">
              <a:lnSpc>
                <a:spcPct val="90000"/>
              </a:lnSpc>
              <a:spcBef>
                <a:spcPct val="0"/>
              </a:spcBef>
              <a:spcAft>
                <a:spcPts val="600"/>
              </a:spcAft>
            </a:pPr>
            <a:r>
              <a:rPr lang="en-US" sz="4800" kern="1200" dirty="0">
                <a:solidFill>
                  <a:srgbClr val="FFFFFF"/>
                </a:solidFill>
                <a:latin typeface="+mj-lt"/>
                <a:ea typeface="+mj-ea"/>
                <a:cs typeface="+mj-cs"/>
              </a:rPr>
              <a:t> </a:t>
            </a:r>
          </a:p>
          <a:p>
            <a:pPr algn="ctr">
              <a:lnSpc>
                <a:spcPct val="90000"/>
              </a:lnSpc>
              <a:spcBef>
                <a:spcPct val="0"/>
              </a:spcBef>
              <a:spcAft>
                <a:spcPts val="600"/>
              </a:spcAft>
            </a:pPr>
            <a:r>
              <a:rPr lang="en-US" sz="3600" kern="1200" dirty="0">
                <a:solidFill>
                  <a:srgbClr val="FFFFFF"/>
                </a:solidFill>
                <a:latin typeface="+mj-lt"/>
                <a:ea typeface="+mj-ea"/>
                <a:cs typeface="+mj-cs"/>
              </a:rPr>
              <a:t>76% </a:t>
            </a:r>
            <a:r>
              <a:rPr lang="en-US" sz="3600" kern="1200" dirty="0">
                <a:solidFill>
                  <a:schemeClr val="accent4"/>
                </a:solidFill>
                <a:latin typeface="+mj-lt"/>
                <a:ea typeface="+mj-ea"/>
                <a:cs typeface="+mj-cs"/>
              </a:rPr>
              <a:t>(82%)</a:t>
            </a:r>
          </a:p>
          <a:p>
            <a:pPr algn="ctr">
              <a:lnSpc>
                <a:spcPct val="90000"/>
              </a:lnSpc>
              <a:spcBef>
                <a:spcPct val="0"/>
              </a:spcBef>
              <a:spcAft>
                <a:spcPts val="600"/>
              </a:spcAft>
            </a:pPr>
            <a:r>
              <a:rPr lang="en-US" sz="1600" kern="1200" dirty="0">
                <a:solidFill>
                  <a:srgbClr val="FFFFFF"/>
                </a:solidFill>
                <a:latin typeface="+mj-lt"/>
                <a:ea typeface="+mj-ea"/>
                <a:cs typeface="+mj-cs"/>
              </a:rPr>
              <a:t>Post-COVID-19</a:t>
            </a:r>
          </a:p>
        </p:txBody>
      </p:sp>
      <p:pic>
        <p:nvPicPr>
          <p:cNvPr id="11" name="Picture 10">
            <a:extLst>
              <a:ext uri="{FF2B5EF4-FFF2-40B4-BE49-F238E27FC236}">
                <a16:creationId xmlns:a16="http://schemas.microsoft.com/office/drawing/2014/main" id="{B0FF469B-AC97-6640-95A2-D35D808FD0F2}"/>
              </a:ext>
            </a:extLst>
          </p:cNvPr>
          <p:cNvPicPr>
            <a:picLocks noChangeAspect="1"/>
          </p:cNvPicPr>
          <p:nvPr/>
        </p:nvPicPr>
        <p:blipFill rotWithShape="1">
          <a:blip r:embed="rId3"/>
          <a:srcRect t="8844" b="6887"/>
          <a:stretch/>
        </p:blipFill>
        <p:spPr>
          <a:xfrm>
            <a:off x="5153822" y="1589801"/>
            <a:ext cx="6553545" cy="3686339"/>
          </a:xfrm>
          <a:prstGeom prst="rect">
            <a:avLst/>
          </a:prstGeom>
        </p:spPr>
      </p:pic>
      <p:sp>
        <p:nvSpPr>
          <p:cNvPr id="16" name="TextBox 15">
            <a:extLst>
              <a:ext uri="{FF2B5EF4-FFF2-40B4-BE49-F238E27FC236}">
                <a16:creationId xmlns:a16="http://schemas.microsoft.com/office/drawing/2014/main" id="{E34EF9F7-62E9-8B46-9BA7-7E15E53A44B2}"/>
              </a:ext>
            </a:extLst>
          </p:cNvPr>
          <p:cNvSpPr txBox="1"/>
          <p:nvPr/>
        </p:nvSpPr>
        <p:spPr>
          <a:xfrm>
            <a:off x="417067" y="6584404"/>
            <a:ext cx="4701928" cy="246221"/>
          </a:xfrm>
          <a:prstGeom prst="rect">
            <a:avLst/>
          </a:prstGeom>
          <a:noFill/>
        </p:spPr>
        <p:txBody>
          <a:bodyPr wrap="none" rtlCol="0">
            <a:spAutoFit/>
          </a:bodyPr>
          <a:lstStyle/>
          <a:p>
            <a:pPr>
              <a:spcAft>
                <a:spcPts val="600"/>
              </a:spcAft>
            </a:pPr>
            <a:r>
              <a:rPr lang="en-US" sz="1000" dirty="0">
                <a:solidFill>
                  <a:schemeClr val="bg1"/>
                </a:solidFill>
              </a:rPr>
              <a:t>Federal Employee Viewpoint Survey 2018 (n=28k) /  Citrix one poll 2019 (n=5k)</a:t>
            </a:r>
            <a:endParaRPr lang="en-US" sz="1000">
              <a:solidFill>
                <a:schemeClr val="bg1"/>
              </a:solidFill>
            </a:endParaRPr>
          </a:p>
        </p:txBody>
      </p:sp>
      <p:sp>
        <p:nvSpPr>
          <p:cNvPr id="8" name="Rectangle 7">
            <a:extLst>
              <a:ext uri="{FF2B5EF4-FFF2-40B4-BE49-F238E27FC236}">
                <a16:creationId xmlns:a16="http://schemas.microsoft.com/office/drawing/2014/main" id="{34D003E0-55AD-C940-A4A5-011409CEA57C}"/>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091081077"/>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945F66-2035-1940-9F2C-AB7AD735A468}"/>
              </a:ext>
            </a:extLst>
          </p:cNvPr>
          <p:cNvPicPr>
            <a:picLocks noChangeAspect="1"/>
          </p:cNvPicPr>
          <p:nvPr/>
        </p:nvPicPr>
        <p:blipFill rotWithShape="1">
          <a:blip r:embed="rId3">
            <a:alphaModFix/>
          </a:blip>
          <a:srcRect l="48143" t="-2744" r="7065" b="15717"/>
          <a:stretch/>
        </p:blipFill>
        <p:spPr>
          <a:xfrm>
            <a:off x="6730998" y="-223283"/>
            <a:ext cx="5461001" cy="7081284"/>
          </a:xfrm>
          <a:prstGeom prst="rect">
            <a:avLst/>
          </a:prstGeom>
        </p:spPr>
      </p:pic>
      <p:sp>
        <p:nvSpPr>
          <p:cNvPr id="4" name="Rectangle 3">
            <a:extLst>
              <a:ext uri="{FF2B5EF4-FFF2-40B4-BE49-F238E27FC236}">
                <a16:creationId xmlns:a16="http://schemas.microsoft.com/office/drawing/2014/main" id="{D852F2C7-E27F-AC46-941B-560C046BC63E}"/>
              </a:ext>
            </a:extLst>
          </p:cNvPr>
          <p:cNvSpPr/>
          <p:nvPr/>
        </p:nvSpPr>
        <p:spPr>
          <a:xfrm>
            <a:off x="539519" y="2290170"/>
            <a:ext cx="5840229" cy="3872791"/>
          </a:xfrm>
          <a:prstGeom prst="rect">
            <a:avLst/>
          </a:prstGeom>
          <a:solidFill>
            <a:schemeClr val="bg1"/>
          </a:solidFill>
        </p:spPr>
        <p:txBody>
          <a:bodyPr wrap="square">
            <a:spAutoFit/>
          </a:bodyPr>
          <a:lstStyle/>
          <a:p>
            <a:pPr>
              <a:lnSpc>
                <a:spcPct val="150000"/>
              </a:lnSpc>
            </a:pPr>
            <a:r>
              <a:rPr lang="en-US" sz="2000" b="1" dirty="0"/>
              <a:t>Millennials Who Would Change Jobs for:</a:t>
            </a:r>
          </a:p>
          <a:p>
            <a:pPr>
              <a:lnSpc>
                <a:spcPct val="150000"/>
              </a:lnSpc>
            </a:pPr>
            <a:endParaRPr lang="en-US" sz="2000" b="1" dirty="0"/>
          </a:p>
          <a:p>
            <a:pPr marL="457200" indent="-457200">
              <a:lnSpc>
                <a:spcPct val="150000"/>
              </a:lnSpc>
              <a:buFont typeface="Arial" panose="020B0604020202020204" pitchFamily="34" charset="0"/>
              <a:buChar char="•"/>
            </a:pPr>
            <a:r>
              <a:rPr lang="en-US" dirty="0">
                <a:highlight>
                  <a:srgbClr val="FEDB31"/>
                </a:highlight>
              </a:rPr>
              <a:t>Flextime				63%</a:t>
            </a:r>
          </a:p>
          <a:p>
            <a:pPr marL="457200" indent="-457200">
              <a:lnSpc>
                <a:spcPct val="150000"/>
              </a:lnSpc>
              <a:buFont typeface="Arial" panose="020B0604020202020204" pitchFamily="34" charset="0"/>
              <a:buChar char="•"/>
            </a:pPr>
            <a:r>
              <a:rPr lang="en-US" dirty="0"/>
              <a:t>Insurance Other than Health		60%</a:t>
            </a:r>
          </a:p>
          <a:p>
            <a:pPr marL="457200" indent="-457200">
              <a:lnSpc>
                <a:spcPct val="150000"/>
              </a:lnSpc>
              <a:buFont typeface="Arial" panose="020B0604020202020204" pitchFamily="34" charset="0"/>
              <a:buChar char="•"/>
            </a:pPr>
            <a:r>
              <a:rPr lang="en-US" dirty="0">
                <a:highlight>
                  <a:srgbClr val="FEDB31"/>
                </a:highlight>
              </a:rPr>
              <a:t>Flexible Location Part-Time		50%</a:t>
            </a:r>
          </a:p>
          <a:p>
            <a:pPr marL="457200" indent="-457200">
              <a:lnSpc>
                <a:spcPct val="150000"/>
              </a:lnSpc>
              <a:buFont typeface="Arial" panose="020B0604020202020204" pitchFamily="34" charset="0"/>
              <a:buChar char="•"/>
            </a:pPr>
            <a:r>
              <a:rPr lang="en-US" dirty="0">
                <a:highlight>
                  <a:srgbClr val="FEDB31"/>
                </a:highlight>
              </a:rPr>
              <a:t>Flexible Location Full Time		47%</a:t>
            </a:r>
          </a:p>
          <a:p>
            <a:pPr marL="457200" indent="-457200">
              <a:lnSpc>
                <a:spcPct val="150000"/>
              </a:lnSpc>
              <a:buFont typeface="Arial" panose="020B0604020202020204" pitchFamily="34" charset="0"/>
              <a:buChar char="•"/>
            </a:pPr>
            <a:r>
              <a:rPr lang="en-US" dirty="0"/>
              <a:t>Student Loan Reimbursement		45%</a:t>
            </a:r>
          </a:p>
          <a:p>
            <a:pPr marL="457200" indent="-457200">
              <a:lnSpc>
                <a:spcPct val="150000"/>
              </a:lnSpc>
              <a:buFont typeface="Arial" panose="020B0604020202020204" pitchFamily="34" charset="0"/>
              <a:buChar char="•"/>
            </a:pPr>
            <a:r>
              <a:rPr lang="en-US" dirty="0"/>
              <a:t>Tuition Reimbursement		45%</a:t>
            </a:r>
          </a:p>
          <a:p>
            <a:pPr marL="457200" indent="-457200">
              <a:lnSpc>
                <a:spcPct val="150000"/>
              </a:lnSpc>
              <a:buFont typeface="Arial" panose="020B0604020202020204" pitchFamily="34" charset="0"/>
              <a:buChar char="•"/>
            </a:pPr>
            <a:r>
              <a:rPr lang="en-US" dirty="0"/>
              <a:t>Paid Maternity Leave			44%</a:t>
            </a:r>
          </a:p>
        </p:txBody>
      </p:sp>
      <p:sp>
        <p:nvSpPr>
          <p:cNvPr id="5" name="Rectangle 4">
            <a:extLst>
              <a:ext uri="{FF2B5EF4-FFF2-40B4-BE49-F238E27FC236}">
                <a16:creationId xmlns:a16="http://schemas.microsoft.com/office/drawing/2014/main" id="{52BCABE8-7E4B-5E4A-B48B-2D3C0032695D}"/>
              </a:ext>
            </a:extLst>
          </p:cNvPr>
          <p:cNvSpPr/>
          <p:nvPr/>
        </p:nvSpPr>
        <p:spPr>
          <a:xfrm>
            <a:off x="550084" y="2729965"/>
            <a:ext cx="2749471" cy="246221"/>
          </a:xfrm>
          <a:prstGeom prst="rect">
            <a:avLst/>
          </a:prstGeom>
        </p:spPr>
        <p:txBody>
          <a:bodyPr wrap="none">
            <a:spAutoFit/>
          </a:bodyPr>
          <a:lstStyle/>
          <a:p>
            <a:r>
              <a:rPr lang="en-US" sz="1000" dirty="0">
                <a:solidFill>
                  <a:schemeClr val="tx1">
                    <a:lumMod val="65000"/>
                    <a:lumOff val="35000"/>
                  </a:schemeClr>
                </a:solidFill>
              </a:rPr>
              <a:t>Gallup State of the American Workforce 2017</a:t>
            </a:r>
          </a:p>
        </p:txBody>
      </p:sp>
      <p:pic>
        <p:nvPicPr>
          <p:cNvPr id="3" name="Picture 2">
            <a:extLst>
              <a:ext uri="{FF2B5EF4-FFF2-40B4-BE49-F238E27FC236}">
                <a16:creationId xmlns:a16="http://schemas.microsoft.com/office/drawing/2014/main" id="{20585865-FEED-204C-AFB8-A27A17CFE327}"/>
              </a:ext>
            </a:extLst>
          </p:cNvPr>
          <p:cNvPicPr>
            <a:picLocks noChangeAspect="1"/>
          </p:cNvPicPr>
          <p:nvPr/>
        </p:nvPicPr>
        <p:blipFill rotWithShape="1">
          <a:blip r:embed="rId4"/>
          <a:srcRect r="9512"/>
          <a:stretch/>
        </p:blipFill>
        <p:spPr>
          <a:xfrm>
            <a:off x="219363" y="192316"/>
            <a:ext cx="6160385" cy="1607436"/>
          </a:xfrm>
          <a:prstGeom prst="rect">
            <a:avLst/>
          </a:prstGeom>
        </p:spPr>
      </p:pic>
      <p:sp>
        <p:nvSpPr>
          <p:cNvPr id="8" name="Frame 7">
            <a:extLst>
              <a:ext uri="{FF2B5EF4-FFF2-40B4-BE49-F238E27FC236}">
                <a16:creationId xmlns:a16="http://schemas.microsoft.com/office/drawing/2014/main" id="{4ACA6BDF-2947-FE40-B5EB-E08A71EA73A7}"/>
              </a:ext>
            </a:extLst>
          </p:cNvPr>
          <p:cNvSpPr/>
          <p:nvPr/>
        </p:nvSpPr>
        <p:spPr>
          <a:xfrm>
            <a:off x="219363" y="192316"/>
            <a:ext cx="6043214" cy="1732177"/>
          </a:xfrm>
          <a:prstGeom prst="frame">
            <a:avLst>
              <a:gd name="adj1" fmla="val 83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C298DC31-16D5-7942-9E9C-E14D2647E5B5}"/>
              </a:ext>
            </a:extLst>
          </p:cNvPr>
          <p:cNvSpPr/>
          <p:nvPr/>
        </p:nvSpPr>
        <p:spPr>
          <a:xfrm>
            <a:off x="9946841" y="6603356"/>
            <a:ext cx="2245159" cy="230832"/>
          </a:xfrm>
          <a:prstGeom prst="rect">
            <a:avLst/>
          </a:prstGeom>
        </p:spPr>
        <p:txBody>
          <a:bodyPr wrap="square">
            <a:spAutoFit/>
          </a:bodyPr>
          <a:lstStyle/>
          <a:p>
            <a:r>
              <a:rPr lang="en-US" sz="900" dirty="0">
                <a:solidFill>
                  <a:schemeClr val="bg1"/>
                </a:solidFill>
                <a:latin typeface="Arial" panose="020B0604020202020204" pitchFamily="34" charset="0"/>
              </a:rPr>
              <a:t>© 2020 Global Workplace Analytics </a:t>
            </a:r>
          </a:p>
        </p:txBody>
      </p:sp>
    </p:spTree>
    <p:extLst>
      <p:ext uri="{BB962C8B-B14F-4D97-AF65-F5344CB8AC3E}">
        <p14:creationId xmlns:p14="http://schemas.microsoft.com/office/powerpoint/2010/main" val="2050477277"/>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8E294AEF-3420-4A40-A186-55841E34498A}"/>
              </a:ext>
            </a:extLst>
          </p:cNvPr>
          <p:cNvGraphicFramePr/>
          <p:nvPr>
            <p:extLst>
              <p:ext uri="{D42A27DB-BD31-4B8C-83A1-F6EECF244321}">
                <p14:modId xmlns:p14="http://schemas.microsoft.com/office/powerpoint/2010/main" val="1572080026"/>
              </p:ext>
            </p:extLst>
          </p:nvPr>
        </p:nvGraphicFramePr>
        <p:xfrm>
          <a:off x="489096" y="1743741"/>
          <a:ext cx="10835395" cy="4563273"/>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CFBD5E02-2C45-7342-BB6D-E6D0F49A5AED}"/>
              </a:ext>
            </a:extLst>
          </p:cNvPr>
          <p:cNvSpPr txBox="1"/>
          <p:nvPr/>
        </p:nvSpPr>
        <p:spPr>
          <a:xfrm>
            <a:off x="129578" y="410788"/>
            <a:ext cx="11628668" cy="800219"/>
          </a:xfrm>
          <a:prstGeom prst="rect">
            <a:avLst/>
          </a:prstGeom>
          <a:noFill/>
        </p:spPr>
        <p:txBody>
          <a:bodyPr wrap="square" rtlCol="0">
            <a:spAutoFit/>
          </a:bodyPr>
          <a:lstStyle/>
          <a:p>
            <a:pPr algn="ctr"/>
            <a:r>
              <a:rPr lang="en-US" sz="2800" dirty="0"/>
              <a:t>Frequency of WFH Pre-COVID-19 vs Desired Post-COVID-19</a:t>
            </a:r>
          </a:p>
          <a:p>
            <a:endParaRPr lang="en-US" dirty="0"/>
          </a:p>
        </p:txBody>
      </p:sp>
      <p:sp>
        <p:nvSpPr>
          <p:cNvPr id="21" name="Rectangle 20">
            <a:extLst>
              <a:ext uri="{FF2B5EF4-FFF2-40B4-BE49-F238E27FC236}">
                <a16:creationId xmlns:a16="http://schemas.microsoft.com/office/drawing/2014/main" id="{88D2584F-887A-CE48-9617-3F5701EC0D09}"/>
              </a:ext>
            </a:extLst>
          </p:cNvPr>
          <p:cNvSpPr/>
          <p:nvPr/>
        </p:nvSpPr>
        <p:spPr>
          <a:xfrm>
            <a:off x="9080205" y="6603356"/>
            <a:ext cx="3111795"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&amp; </a:t>
            </a:r>
            <a:r>
              <a:rPr lang="en-US" sz="900" dirty="0" err="1">
                <a:solidFill>
                  <a:schemeClr val="tx1">
                    <a:lumMod val="50000"/>
                    <a:lumOff val="50000"/>
                  </a:schemeClr>
                </a:solidFill>
                <a:latin typeface="Arial" panose="020B0604020202020204" pitchFamily="34" charset="0"/>
              </a:rPr>
              <a:t>Iometrics</a:t>
            </a:r>
            <a:r>
              <a:rPr lang="en-US" sz="900" dirty="0">
                <a:solidFill>
                  <a:schemeClr val="tx1">
                    <a:lumMod val="50000"/>
                    <a:lumOff val="50000"/>
                  </a:schemeClr>
                </a:solidFill>
                <a:latin typeface="Arial" panose="020B0604020202020204" pitchFamily="34" charset="0"/>
              </a:rPr>
              <a:t>, Inc. </a:t>
            </a:r>
          </a:p>
        </p:txBody>
      </p:sp>
      <p:sp>
        <p:nvSpPr>
          <p:cNvPr id="22" name="TextBox 21">
            <a:extLst>
              <a:ext uri="{FF2B5EF4-FFF2-40B4-BE49-F238E27FC236}">
                <a16:creationId xmlns:a16="http://schemas.microsoft.com/office/drawing/2014/main" id="{D454F12D-70BB-BC42-A1B3-8C4BA6D97C51}"/>
              </a:ext>
            </a:extLst>
          </p:cNvPr>
          <p:cNvSpPr txBox="1"/>
          <p:nvPr/>
        </p:nvSpPr>
        <p:spPr>
          <a:xfrm>
            <a:off x="283343" y="6549740"/>
            <a:ext cx="4786888" cy="215444"/>
          </a:xfrm>
          <a:prstGeom prst="rect">
            <a:avLst/>
          </a:prstGeom>
          <a:noFill/>
        </p:spPr>
        <p:txBody>
          <a:bodyPr wrap="none" rtlCol="0">
            <a:spAutoFit/>
          </a:bodyPr>
          <a:lstStyle/>
          <a:p>
            <a:r>
              <a:rPr lang="en-US" sz="800" dirty="0">
                <a:solidFill>
                  <a:schemeClr val="accent3"/>
                </a:solidFill>
              </a:rPr>
              <a:t>Source: Global Work-from-Home Experience Survey, 2020.  © 2020 </a:t>
            </a:r>
            <a:r>
              <a:rPr lang="en-US" sz="800" dirty="0" err="1">
                <a:solidFill>
                  <a:schemeClr val="accent3"/>
                </a:solidFill>
              </a:rPr>
              <a:t>Iometrics</a:t>
            </a:r>
            <a:r>
              <a:rPr lang="en-US" sz="800" dirty="0">
                <a:solidFill>
                  <a:schemeClr val="accent3"/>
                </a:solidFill>
              </a:rPr>
              <a:t> and Global Workplace Analytics. </a:t>
            </a:r>
          </a:p>
        </p:txBody>
      </p:sp>
      <p:sp>
        <p:nvSpPr>
          <p:cNvPr id="4" name="Frame 3">
            <a:extLst>
              <a:ext uri="{FF2B5EF4-FFF2-40B4-BE49-F238E27FC236}">
                <a16:creationId xmlns:a16="http://schemas.microsoft.com/office/drawing/2014/main" id="{FDF20D91-9A68-BD4B-9D34-FA70D0659E84}"/>
              </a:ext>
            </a:extLst>
          </p:cNvPr>
          <p:cNvSpPr/>
          <p:nvPr/>
        </p:nvSpPr>
        <p:spPr>
          <a:xfrm>
            <a:off x="4009292" y="3622430"/>
            <a:ext cx="2239108" cy="2558451"/>
          </a:xfrm>
          <a:prstGeom prst="frame">
            <a:avLst>
              <a:gd name="adj1"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9428887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4F6"/>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23FB34FB-2B9C-4EB4-AB3F-5902D28205AF}"/>
              </a:ext>
            </a:extLst>
          </p:cNvPr>
          <p:cNvSpPr/>
          <p:nvPr/>
        </p:nvSpPr>
        <p:spPr>
          <a:xfrm rot="16200000" flipH="1">
            <a:off x="-388036" y="402523"/>
            <a:ext cx="6870458" cy="6096001"/>
          </a:xfrm>
          <a:prstGeom prst="rect">
            <a:avLst/>
          </a:prstGeom>
          <a:solidFill>
            <a:srgbClr val="F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29" name="Rectangle 28">
            <a:extLst>
              <a:ext uri="{FF2B5EF4-FFF2-40B4-BE49-F238E27FC236}">
                <a16:creationId xmlns:a16="http://schemas.microsoft.com/office/drawing/2014/main" id="{AEC045F8-0FA3-4E61-AB3E-CB487A73EB25}"/>
              </a:ext>
            </a:extLst>
          </p:cNvPr>
          <p:cNvSpPr/>
          <p:nvPr/>
        </p:nvSpPr>
        <p:spPr>
          <a:xfrm rot="16200000" flipH="1">
            <a:off x="5800726" y="294473"/>
            <a:ext cx="6685747" cy="609680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30" name="Rectangle 29">
            <a:extLst>
              <a:ext uri="{FF2B5EF4-FFF2-40B4-BE49-F238E27FC236}">
                <a16:creationId xmlns:a16="http://schemas.microsoft.com/office/drawing/2014/main" id="{AA73CB17-889B-4F2F-BEEB-BBD723AE2F12}"/>
              </a:ext>
            </a:extLst>
          </p:cNvPr>
          <p:cNvSpPr/>
          <p:nvPr/>
        </p:nvSpPr>
        <p:spPr>
          <a:xfrm rot="16200000" flipH="1">
            <a:off x="8714511" y="3401291"/>
            <a:ext cx="280554" cy="667442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2" name="Title 1">
            <a:extLst>
              <a:ext uri="{FF2B5EF4-FFF2-40B4-BE49-F238E27FC236}">
                <a16:creationId xmlns:a16="http://schemas.microsoft.com/office/drawing/2014/main" id="{08B99267-D857-4FEB-975A-82CB99E0B69E}"/>
              </a:ext>
            </a:extLst>
          </p:cNvPr>
          <p:cNvSpPr>
            <a:spLocks noGrp="1"/>
          </p:cNvSpPr>
          <p:nvPr>
            <p:ph type="title" idx="4294967295"/>
          </p:nvPr>
        </p:nvSpPr>
        <p:spPr>
          <a:xfrm>
            <a:off x="940944" y="895561"/>
            <a:ext cx="3668713" cy="646331"/>
          </a:xfrm>
        </p:spPr>
        <p:txBody>
          <a:bodyPr/>
          <a:lstStyle/>
          <a:p>
            <a:pPr algn="ctr"/>
            <a:r>
              <a:rPr lang="en-US" sz="4000" dirty="0">
                <a:solidFill>
                  <a:schemeClr val="tx1">
                    <a:lumMod val="95000"/>
                    <a:lumOff val="5000"/>
                  </a:schemeClr>
                </a:solidFill>
                <a:cs typeface="Helvetica" panose="020B0604020202020204" pitchFamily="34" charset="0"/>
              </a:rPr>
              <a:t>Host</a:t>
            </a:r>
          </a:p>
        </p:txBody>
      </p:sp>
      <p:sp>
        <p:nvSpPr>
          <p:cNvPr id="3" name="Content Placeholder 2">
            <a:extLst>
              <a:ext uri="{FF2B5EF4-FFF2-40B4-BE49-F238E27FC236}">
                <a16:creationId xmlns:a16="http://schemas.microsoft.com/office/drawing/2014/main" id="{FAABEB34-9D17-464A-9843-BC0C7245223C}"/>
              </a:ext>
            </a:extLst>
          </p:cNvPr>
          <p:cNvSpPr>
            <a:spLocks noGrp="1"/>
          </p:cNvSpPr>
          <p:nvPr>
            <p:ph idx="4294967295"/>
          </p:nvPr>
        </p:nvSpPr>
        <p:spPr>
          <a:xfrm>
            <a:off x="295869" y="4272377"/>
            <a:ext cx="4958862" cy="341632"/>
          </a:xfrm>
        </p:spPr>
        <p:txBody>
          <a:bodyPr/>
          <a:lstStyle/>
          <a:p>
            <a:pPr marL="0" indent="0" algn="ctr">
              <a:buNone/>
            </a:pPr>
            <a:r>
              <a:rPr lang="en-US" sz="1800" b="1" dirty="0">
                <a:solidFill>
                  <a:schemeClr val="tx1">
                    <a:lumMod val="95000"/>
                    <a:lumOff val="5000"/>
                  </a:schemeClr>
                </a:solidFill>
              </a:rPr>
              <a:t>Dr. Shreya Sarkar-Barney</a:t>
            </a:r>
          </a:p>
        </p:txBody>
      </p:sp>
      <p:sp>
        <p:nvSpPr>
          <p:cNvPr id="4" name="Content Placeholder 2">
            <a:extLst>
              <a:ext uri="{FF2B5EF4-FFF2-40B4-BE49-F238E27FC236}">
                <a16:creationId xmlns:a16="http://schemas.microsoft.com/office/drawing/2014/main" id="{395D2DA7-4C2D-445C-A5D8-E894E5B6ECE7}"/>
              </a:ext>
            </a:extLst>
          </p:cNvPr>
          <p:cNvSpPr txBox="1">
            <a:spLocks/>
          </p:cNvSpPr>
          <p:nvPr/>
        </p:nvSpPr>
        <p:spPr>
          <a:xfrm>
            <a:off x="7066280" y="3962399"/>
            <a:ext cx="4013200" cy="3804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72E8B"/>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72E8B"/>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072E8B"/>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72E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rgbClr val="072E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srgbClr val="072E8B"/>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C746E694-5827-4126-8170-54E70901AE0C}"/>
              </a:ext>
            </a:extLst>
          </p:cNvPr>
          <p:cNvSpPr/>
          <p:nvPr/>
        </p:nvSpPr>
        <p:spPr>
          <a:xfrm>
            <a:off x="1851009" y="4730378"/>
            <a:ext cx="1848583"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Arial" panose="020B0604020202020204" pitchFamily="34" charset="0"/>
              </a:rPr>
              <a:t>Founder and CEO</a:t>
            </a:r>
          </a:p>
        </p:txBody>
      </p:sp>
      <p:pic>
        <p:nvPicPr>
          <p:cNvPr id="10" name="Picture 9">
            <a:extLst>
              <a:ext uri="{FF2B5EF4-FFF2-40B4-BE49-F238E27FC236}">
                <a16:creationId xmlns:a16="http://schemas.microsoft.com/office/drawing/2014/main" id="{47D7C84F-2BD1-48F8-9260-00A9C06114C9}"/>
              </a:ext>
            </a:extLst>
          </p:cNvPr>
          <p:cNvPicPr>
            <a:picLocks noChangeAspect="1"/>
          </p:cNvPicPr>
          <p:nvPr/>
        </p:nvPicPr>
        <p:blipFill>
          <a:blip r:embed="rId2"/>
          <a:srcRect/>
          <a:stretch/>
        </p:blipFill>
        <p:spPr>
          <a:xfrm>
            <a:off x="1851009" y="5210598"/>
            <a:ext cx="1848583" cy="389096"/>
          </a:xfrm>
          <a:prstGeom prst="rect">
            <a:avLst/>
          </a:prstGeom>
        </p:spPr>
      </p:pic>
      <p:sp>
        <p:nvSpPr>
          <p:cNvPr id="17" name="Rectangle 16">
            <a:extLst>
              <a:ext uri="{FF2B5EF4-FFF2-40B4-BE49-F238E27FC236}">
                <a16:creationId xmlns:a16="http://schemas.microsoft.com/office/drawing/2014/main" id="{E4F898C6-383F-48E1-A9D8-4B7AA51CE3E7}"/>
              </a:ext>
            </a:extLst>
          </p:cNvPr>
          <p:cNvSpPr/>
          <p:nvPr/>
        </p:nvSpPr>
        <p:spPr>
          <a:xfrm>
            <a:off x="1996486" y="1967991"/>
            <a:ext cx="1857184" cy="2183664"/>
          </a:xfrm>
          <a:prstGeom prst="rect">
            <a:avLst/>
          </a:prstGeom>
          <a:blipFill dpi="0" rotWithShape="1">
            <a:blip r:embed="rId3"/>
            <a:srcRect/>
            <a:stretch>
              <a:fillRect l="-8528" t="-15000" r="-13870" b="-65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Slide Number Placeholder 3">
            <a:extLst>
              <a:ext uri="{FF2B5EF4-FFF2-40B4-BE49-F238E27FC236}">
                <a16:creationId xmlns:a16="http://schemas.microsoft.com/office/drawing/2014/main" id="{6574EC00-CA84-47E3-ABA0-07C3773A778C}"/>
              </a:ext>
            </a:extLst>
          </p:cNvPr>
          <p:cNvSpPr txBox="1">
            <a:spLocks/>
          </p:cNvSpPr>
          <p:nvPr/>
        </p:nvSpPr>
        <p:spPr>
          <a:xfrm>
            <a:off x="9266670" y="651933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745D2F46-AC3D-4DC9-B410-D219DFE4AF54}" type="slidenum">
              <a:rPr kumimoji="0" lang="en-US" sz="1050" b="1" i="0" u="none" strike="noStrike" kern="1200" cap="none" spc="0" normalizeH="0" baseline="0" noProof="0" smtClean="0">
                <a:ln>
                  <a:noFill/>
                </a:ln>
                <a:solidFill>
                  <a:prstClr val="white"/>
                </a:solidFill>
                <a:effectLst/>
                <a:uLnTx/>
                <a:uFillTx/>
                <a:latin typeface="Corbel" panose="020B0503020204020204"/>
                <a:ea typeface="+mn-ea"/>
                <a:cs typeface="Arial" charset="0"/>
              </a:rPr>
              <a:pPr marL="0" marR="0" lvl="0" indent="0" algn="r" defTabSz="342900" rtl="0" eaLnBrk="1" fontAlgn="auto" latinLnBrk="0" hangingPunct="1">
                <a:lnSpc>
                  <a:spcPct val="100000"/>
                </a:lnSpc>
                <a:spcBef>
                  <a:spcPts val="0"/>
                </a:spcBef>
                <a:spcAft>
                  <a:spcPts val="0"/>
                </a:spcAft>
                <a:buClrTx/>
                <a:buSzTx/>
                <a:buFontTx/>
                <a:buNone/>
                <a:tabLst/>
                <a:defRPr/>
              </a:pPr>
              <a:t>2</a:t>
            </a:fld>
            <a:endParaRPr kumimoji="0" lang="en-US" sz="1050" b="1" i="0" u="none" strike="noStrike" kern="1200" cap="none" spc="0" normalizeH="0" baseline="0" noProof="0" dirty="0">
              <a:ln>
                <a:noFill/>
              </a:ln>
              <a:solidFill>
                <a:prstClr val="white"/>
              </a:solidFill>
              <a:effectLst/>
              <a:uLnTx/>
              <a:uFillTx/>
              <a:latin typeface="Corbel" panose="020B0503020204020204"/>
              <a:ea typeface="+mn-ea"/>
              <a:cs typeface="Arial" charset="0"/>
            </a:endParaRPr>
          </a:p>
        </p:txBody>
      </p:sp>
      <p:sp>
        <p:nvSpPr>
          <p:cNvPr id="18" name="Title 1">
            <a:extLst>
              <a:ext uri="{FF2B5EF4-FFF2-40B4-BE49-F238E27FC236}">
                <a16:creationId xmlns:a16="http://schemas.microsoft.com/office/drawing/2014/main" id="{25863D0D-6A89-453A-BE5F-37676D79AEF2}"/>
              </a:ext>
            </a:extLst>
          </p:cNvPr>
          <p:cNvSpPr txBox="1">
            <a:spLocks/>
          </p:cNvSpPr>
          <p:nvPr/>
        </p:nvSpPr>
        <p:spPr>
          <a:xfrm>
            <a:off x="6630060" y="895561"/>
            <a:ext cx="4449420" cy="7254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chemeClr val="bg1"/>
                </a:solidFill>
                <a:cs typeface="Helvetica" panose="020B0604020202020204" pitchFamily="34" charset="0"/>
              </a:rPr>
              <a:t>Guest Speaker</a:t>
            </a:r>
          </a:p>
        </p:txBody>
      </p:sp>
      <p:sp>
        <p:nvSpPr>
          <p:cNvPr id="12" name="Content Placeholder 2">
            <a:extLst>
              <a:ext uri="{FF2B5EF4-FFF2-40B4-BE49-F238E27FC236}">
                <a16:creationId xmlns:a16="http://schemas.microsoft.com/office/drawing/2014/main" id="{B8D6A995-AF52-45F1-A31C-FB401F08E89B}"/>
              </a:ext>
            </a:extLst>
          </p:cNvPr>
          <p:cNvSpPr txBox="1">
            <a:spLocks/>
          </p:cNvSpPr>
          <p:nvPr/>
        </p:nvSpPr>
        <p:spPr>
          <a:xfrm>
            <a:off x="7143414" y="4272377"/>
            <a:ext cx="3494856" cy="4526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Calibri" panose="020F0502020204030204"/>
                <a:ea typeface="+mn-ea"/>
                <a:cs typeface="+mn-cs"/>
              </a:rPr>
              <a:t>Kate Lister</a:t>
            </a:r>
          </a:p>
        </p:txBody>
      </p:sp>
      <p:sp>
        <p:nvSpPr>
          <p:cNvPr id="13" name="Rectangle 12">
            <a:extLst>
              <a:ext uri="{FF2B5EF4-FFF2-40B4-BE49-F238E27FC236}">
                <a16:creationId xmlns:a16="http://schemas.microsoft.com/office/drawing/2014/main" id="{1C3BDFB1-2C36-434E-ACF8-BC0534DE1773}"/>
              </a:ext>
            </a:extLst>
          </p:cNvPr>
          <p:cNvSpPr/>
          <p:nvPr/>
        </p:nvSpPr>
        <p:spPr>
          <a:xfrm>
            <a:off x="8365698" y="4730378"/>
            <a:ext cx="1050288" cy="338554"/>
          </a:xfrm>
          <a:prstGeom prst="rect">
            <a:avLst/>
          </a:prstGeom>
        </p:spPr>
        <p:txBody>
          <a:bodyPr wrap="none">
            <a:spAutoFit/>
          </a:bodyPr>
          <a:lstStyle/>
          <a:p>
            <a:pPr>
              <a:defRPr/>
            </a:pPr>
            <a:r>
              <a:rPr lang="en-US" sz="1600" dirty="0">
                <a:solidFill>
                  <a:schemeClr val="bg1"/>
                </a:solidFill>
                <a:latin typeface="Arial" panose="020B0604020202020204" pitchFamily="34" charset="0"/>
                <a:cs typeface="Arial" panose="020B0604020202020204" pitchFamily="34" charset="0"/>
              </a:rPr>
              <a:t>President</a:t>
            </a:r>
          </a:p>
        </p:txBody>
      </p:sp>
      <p:sp>
        <p:nvSpPr>
          <p:cNvPr id="21" name="Rectangle 20">
            <a:extLst>
              <a:ext uri="{FF2B5EF4-FFF2-40B4-BE49-F238E27FC236}">
                <a16:creationId xmlns:a16="http://schemas.microsoft.com/office/drawing/2014/main" id="{C3AD7B5A-C322-40A1-BD85-AA7C7E135457}"/>
              </a:ext>
            </a:extLst>
          </p:cNvPr>
          <p:cNvSpPr/>
          <p:nvPr/>
        </p:nvSpPr>
        <p:spPr>
          <a:xfrm>
            <a:off x="7821801" y="2010495"/>
            <a:ext cx="1857184" cy="2174499"/>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22" descr="A picture containing drawing&#10;&#10;Description automatically generated">
            <a:extLst>
              <a:ext uri="{FF2B5EF4-FFF2-40B4-BE49-F238E27FC236}">
                <a16:creationId xmlns:a16="http://schemas.microsoft.com/office/drawing/2014/main" id="{427E8AD3-2911-4C59-A734-6EBE4112C1DA}"/>
              </a:ext>
            </a:extLst>
          </p:cNvPr>
          <p:cNvPicPr>
            <a:picLocks noChangeAspect="1"/>
          </p:cNvPicPr>
          <p:nvPr/>
        </p:nvPicPr>
        <p:blipFill rotWithShape="1">
          <a:blip r:embed="rId5">
            <a:extLst>
              <a:ext uri="{28A0092B-C50C-407E-A947-70E740481C1C}">
                <a14:useLocalDpi xmlns:a14="http://schemas.microsoft.com/office/drawing/2010/main" val="0"/>
              </a:ext>
            </a:extLst>
          </a:blip>
          <a:srcRect l="8479" t="9157" r="8003" b="6789"/>
          <a:stretch/>
        </p:blipFill>
        <p:spPr>
          <a:xfrm>
            <a:off x="8731629" y="5101220"/>
            <a:ext cx="495300" cy="498475"/>
          </a:xfrm>
          <a:prstGeom prst="rect">
            <a:avLst/>
          </a:prstGeom>
        </p:spPr>
      </p:pic>
      <p:sp>
        <p:nvSpPr>
          <p:cNvPr id="34" name="Rectangle 33">
            <a:extLst>
              <a:ext uri="{FF2B5EF4-FFF2-40B4-BE49-F238E27FC236}">
                <a16:creationId xmlns:a16="http://schemas.microsoft.com/office/drawing/2014/main" id="{23DF0225-4D50-45C0-B16F-12F487AC744C}"/>
              </a:ext>
            </a:extLst>
          </p:cNvPr>
          <p:cNvSpPr/>
          <p:nvPr/>
        </p:nvSpPr>
        <p:spPr>
          <a:xfrm rot="16200000" flipH="1">
            <a:off x="2896259" y="-2907677"/>
            <a:ext cx="303494" cy="609598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36" name="Rectangle 35">
            <a:extLst>
              <a:ext uri="{FF2B5EF4-FFF2-40B4-BE49-F238E27FC236}">
                <a16:creationId xmlns:a16="http://schemas.microsoft.com/office/drawing/2014/main" id="{3DBC3BCD-379F-42DE-9A84-336BB4B91F02}"/>
              </a:ext>
            </a:extLst>
          </p:cNvPr>
          <p:cNvSpPr/>
          <p:nvPr/>
        </p:nvSpPr>
        <p:spPr>
          <a:xfrm rot="16200000" flipH="1">
            <a:off x="8976110" y="-2891539"/>
            <a:ext cx="335783" cy="609600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38" name="Rectangle 37">
            <a:extLst>
              <a:ext uri="{FF2B5EF4-FFF2-40B4-BE49-F238E27FC236}">
                <a16:creationId xmlns:a16="http://schemas.microsoft.com/office/drawing/2014/main" id="{4975B48B-BD2E-4576-B8C2-348E280D680D}"/>
              </a:ext>
            </a:extLst>
          </p:cNvPr>
          <p:cNvSpPr/>
          <p:nvPr/>
        </p:nvSpPr>
        <p:spPr>
          <a:xfrm rot="16200000" flipH="1">
            <a:off x="2895448" y="3690609"/>
            <a:ext cx="303494" cy="609600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42" name="Footer Placeholder 8">
            <a:extLst>
              <a:ext uri="{FF2B5EF4-FFF2-40B4-BE49-F238E27FC236}">
                <a16:creationId xmlns:a16="http://schemas.microsoft.com/office/drawing/2014/main" id="{C85260B3-F25A-4D99-A088-C349F9F6CEA7}"/>
              </a:ext>
            </a:extLst>
          </p:cNvPr>
          <p:cNvSpPr txBox="1">
            <a:spLocks/>
          </p:cNvSpPr>
          <p:nvPr/>
        </p:nvSpPr>
        <p:spPr>
          <a:xfrm rot="16200000">
            <a:off x="10393793" y="3412904"/>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latin typeface="Franklin Gothic Medium" panose="020B0603020102020204" pitchFamily="34" charset="0"/>
              </a:rPr>
              <a:t>© 2020. Copyright Human Capital Growth. All Rights Reserved.</a:t>
            </a:r>
          </a:p>
        </p:txBody>
      </p:sp>
    </p:spTree>
    <p:extLst>
      <p:ext uri="{BB962C8B-B14F-4D97-AF65-F5344CB8AC3E}">
        <p14:creationId xmlns:p14="http://schemas.microsoft.com/office/powerpoint/2010/main" val="26969735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hqprint">
            <a:duotone>
              <a:prstClr val="black"/>
              <a:prstClr val="white"/>
            </a:duotone>
            <a:extLst>
              <a:ext uri="{28A0092B-C50C-407E-A947-70E740481C1C}">
                <a14:useLocalDpi xmlns:a14="http://schemas.microsoft.com/office/drawing/2010/main"/>
              </a:ext>
            </a:extLst>
          </a:blip>
          <a:srcRect/>
          <a:stretch/>
        </p:blipFill>
        <p:spPr>
          <a:xfrm>
            <a:off x="20" y="0"/>
            <a:ext cx="12191980" cy="6857990"/>
          </a:xfrm>
          <a:prstGeom prst="rect">
            <a:avLst/>
          </a:prstGeom>
        </p:spPr>
      </p:pic>
      <p:sp>
        <p:nvSpPr>
          <p:cNvPr id="5" name="Rectangle 4">
            <a:extLst>
              <a:ext uri="{FF2B5EF4-FFF2-40B4-BE49-F238E27FC236}">
                <a16:creationId xmlns:a16="http://schemas.microsoft.com/office/drawing/2014/main" id="{E2BEDF4F-2BD1-FB48-B846-96C76AFF0F54}"/>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52352798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0EB187-900F-4AF5-813B-101456D9F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29C7730-F004-724B-98A8-C03A462914F7}"/>
              </a:ext>
            </a:extLst>
          </p:cNvPr>
          <p:cNvPicPr>
            <a:picLocks noChangeAspect="1"/>
          </p:cNvPicPr>
          <p:nvPr/>
        </p:nvPicPr>
        <p:blipFill rotWithShape="1">
          <a:blip r:embed="rId3">
            <a:alphaModFix amt="50000"/>
          </a:blip>
          <a:srcRect l="10545" r="1899" b="-1"/>
          <a:stretch/>
        </p:blipFill>
        <p:spPr>
          <a:xfrm>
            <a:off x="20" y="1"/>
            <a:ext cx="12191980" cy="6857999"/>
          </a:xfrm>
          <a:prstGeom prst="rect">
            <a:avLst/>
          </a:prstGeom>
        </p:spPr>
      </p:pic>
      <p:sp>
        <p:nvSpPr>
          <p:cNvPr id="4" name="TextBox 3">
            <a:extLst>
              <a:ext uri="{FF2B5EF4-FFF2-40B4-BE49-F238E27FC236}">
                <a16:creationId xmlns:a16="http://schemas.microsoft.com/office/drawing/2014/main" id="{848D184D-C680-F44F-95C9-3A337C94E9C3}"/>
              </a:ext>
            </a:extLst>
          </p:cNvPr>
          <p:cNvSpPr txBox="1"/>
          <p:nvPr/>
        </p:nvSpPr>
        <p:spPr>
          <a:xfrm>
            <a:off x="703992" y="292191"/>
            <a:ext cx="7008774" cy="123843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dirty="0">
                <a:solidFill>
                  <a:srgbClr val="FFFFFF"/>
                </a:solidFill>
                <a:latin typeface="+mj-lt"/>
                <a:ea typeface="+mj-ea"/>
                <a:cs typeface="+mj-cs"/>
              </a:rPr>
              <a:t>The Business Case</a:t>
            </a:r>
          </a:p>
        </p:txBody>
      </p:sp>
      <p:cxnSp>
        <p:nvCxnSpPr>
          <p:cNvPr id="11" name="Straight Connector 10">
            <a:extLst>
              <a:ext uri="{FF2B5EF4-FFF2-40B4-BE49-F238E27FC236}">
                <a16:creationId xmlns:a16="http://schemas.microsoft.com/office/drawing/2014/main" id="{624D17C8-E9C2-48A4-AA36-D7048A6CCC4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891" y="2286000"/>
            <a:ext cx="0" cy="22860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2F8FD9B-E20A-4749-A499-11F002745464}"/>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85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722545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4">
            <a:extLst>
              <a:ext uri="{FF2B5EF4-FFF2-40B4-BE49-F238E27FC236}">
                <a16:creationId xmlns:a16="http://schemas.microsoft.com/office/drawing/2014/main" id="{AA3CC463-F933-4AC4-86E1-5AC14B0C3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6">
            <a:extLst>
              <a:ext uri="{FF2B5EF4-FFF2-40B4-BE49-F238E27FC236}">
                <a16:creationId xmlns:a16="http://schemas.microsoft.com/office/drawing/2014/main" id="{6025D2DB-A12A-44DB-B00E-F4D622329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4180332" cy="2788074"/>
          </a:xfrm>
          <a:prstGeom prst="rect">
            <a:avLst/>
          </a:prstGeom>
          <a:solidFill>
            <a:srgbClr val="FFFFFF"/>
          </a:solidFill>
          <a:ln w="19050">
            <a:solidFill>
              <a:srgbClr val="979A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0A715B7-531F-0E43-995C-65FB7A82743B}"/>
              </a:ext>
            </a:extLst>
          </p:cNvPr>
          <p:cNvPicPr>
            <a:picLocks noChangeAspect="1"/>
          </p:cNvPicPr>
          <p:nvPr/>
        </p:nvPicPr>
        <p:blipFill rotWithShape="1">
          <a:blip r:embed="rId3"/>
          <a:srcRect l="12400" t="31588" r="8727" b="7716"/>
          <a:stretch/>
        </p:blipFill>
        <p:spPr>
          <a:xfrm>
            <a:off x="698613" y="652416"/>
            <a:ext cx="3702817" cy="2443362"/>
          </a:xfrm>
          <a:prstGeom prst="rect">
            <a:avLst/>
          </a:prstGeom>
        </p:spPr>
      </p:pic>
      <p:sp>
        <p:nvSpPr>
          <p:cNvPr id="19" name="Rectangle 18">
            <a:extLst>
              <a:ext uri="{FF2B5EF4-FFF2-40B4-BE49-F238E27FC236}">
                <a16:creationId xmlns:a16="http://schemas.microsoft.com/office/drawing/2014/main" id="{CE7E7877-F64E-4EEA-B778-138031EFF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4180332" cy="2788074"/>
          </a:xfrm>
          <a:prstGeom prst="rect">
            <a:avLst/>
          </a:prstGeom>
          <a:solidFill>
            <a:srgbClr val="FFFFFF"/>
          </a:solidFill>
          <a:ln w="19050">
            <a:solidFill>
              <a:srgbClr val="979A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0AD9092-137C-5B42-83B3-4628EA737BB6}"/>
              </a:ext>
            </a:extLst>
          </p:cNvPr>
          <p:cNvPicPr>
            <a:picLocks noChangeAspect="1"/>
          </p:cNvPicPr>
          <p:nvPr/>
        </p:nvPicPr>
        <p:blipFill>
          <a:blip r:embed="rId4"/>
          <a:stretch>
            <a:fillRect/>
          </a:stretch>
        </p:blipFill>
        <p:spPr>
          <a:xfrm>
            <a:off x="698613" y="3748194"/>
            <a:ext cx="3702817" cy="2471631"/>
          </a:xfrm>
          <a:prstGeom prst="rect">
            <a:avLst/>
          </a:prstGeom>
        </p:spPr>
      </p:pic>
      <p:sp>
        <p:nvSpPr>
          <p:cNvPr id="21" name="Rectangle 20">
            <a:extLst>
              <a:ext uri="{FF2B5EF4-FFF2-40B4-BE49-F238E27FC236}">
                <a16:creationId xmlns:a16="http://schemas.microsoft.com/office/drawing/2014/main" id="{7DD6C4F3-70FD-4F13-919C-702EE4886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0596" y="487090"/>
            <a:ext cx="6741849" cy="5897880"/>
          </a:xfrm>
          <a:prstGeom prst="rect">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ABE6385-1AF4-F54C-AC52-9D496722BA8F}"/>
              </a:ext>
            </a:extLst>
          </p:cNvPr>
          <p:cNvPicPr>
            <a:picLocks noChangeAspect="1"/>
          </p:cNvPicPr>
          <p:nvPr/>
        </p:nvPicPr>
        <p:blipFill rotWithShape="1">
          <a:blip r:embed="rId5"/>
          <a:srcRect l="8631" t="11592" r="5241" b="15611"/>
          <a:stretch/>
        </p:blipFill>
        <p:spPr>
          <a:xfrm>
            <a:off x="5446643" y="1012479"/>
            <a:ext cx="5665305" cy="4911243"/>
          </a:xfrm>
          <a:prstGeom prst="rect">
            <a:avLst/>
          </a:prstGeom>
        </p:spPr>
      </p:pic>
      <p:sp>
        <p:nvSpPr>
          <p:cNvPr id="12" name="Rectangle 11">
            <a:extLst>
              <a:ext uri="{FF2B5EF4-FFF2-40B4-BE49-F238E27FC236}">
                <a16:creationId xmlns:a16="http://schemas.microsoft.com/office/drawing/2014/main" id="{166A5E54-6667-1045-B340-C241CAB34D52}"/>
              </a:ext>
            </a:extLst>
          </p:cNvPr>
          <p:cNvSpPr/>
          <p:nvPr/>
        </p:nvSpPr>
        <p:spPr>
          <a:xfrm>
            <a:off x="9946841" y="6603356"/>
            <a:ext cx="2245159" cy="230832"/>
          </a:xfrm>
          <a:prstGeom prst="rect">
            <a:avLst/>
          </a:prstGeom>
        </p:spPr>
        <p:txBody>
          <a:bodyPr wrap="square">
            <a:spAutoFit/>
          </a:bodyPr>
          <a:lstStyle/>
          <a:p>
            <a:r>
              <a:rPr lang="en-US" sz="900" dirty="0">
                <a:solidFill>
                  <a:schemeClr val="bg1">
                    <a:lumMod val="85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35566076"/>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85AE637-C7D6-2A44-9935-0532B94B9C1B}"/>
              </a:ext>
            </a:extLst>
          </p:cNvPr>
          <p:cNvPicPr>
            <a:picLocks noChangeAspect="1"/>
          </p:cNvPicPr>
          <p:nvPr/>
        </p:nvPicPr>
        <p:blipFill rotWithShape="1">
          <a:blip r:embed="rId3"/>
          <a:srcRect t="11880" b="3850"/>
          <a:stretch/>
        </p:blipFill>
        <p:spPr>
          <a:xfrm>
            <a:off x="20" y="10"/>
            <a:ext cx="12191980" cy="6857990"/>
          </a:xfrm>
          <a:prstGeom prst="rect">
            <a:avLst/>
          </a:prstGeom>
        </p:spPr>
      </p:pic>
      <p:sp>
        <p:nvSpPr>
          <p:cNvPr id="24"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extBox 1">
            <a:extLst>
              <a:ext uri="{FF2B5EF4-FFF2-40B4-BE49-F238E27FC236}">
                <a16:creationId xmlns:a16="http://schemas.microsoft.com/office/drawing/2014/main" id="{4BED9333-7FEC-8246-A719-1B6D37F367A3}"/>
              </a:ext>
            </a:extLst>
          </p:cNvPr>
          <p:cNvSpPr txBox="1"/>
          <p:nvPr/>
        </p:nvSpPr>
        <p:spPr>
          <a:xfrm>
            <a:off x="8022021" y="3231931"/>
            <a:ext cx="3852041"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a:latin typeface="+mj-lt"/>
                <a:ea typeface="+mj-ea"/>
                <a:cs typeface="+mj-cs"/>
              </a:rPr>
              <a:t>Profit</a:t>
            </a:r>
          </a:p>
        </p:txBody>
      </p:sp>
      <p:cxnSp>
        <p:nvCxnSpPr>
          <p:cNvPr id="25" name="Straight Connector 19">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1623876"/>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1D8088-559A-46A5-A801-CDF0B9476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2E96F-17F7-4C8C-BDF1-6BB90A0C1D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2380868"/>
            <a:ext cx="11982332" cy="2087795"/>
            <a:chOff x="143163" y="5763486"/>
            <a:chExt cx="11982332" cy="739555"/>
          </a:xfrm>
        </p:grpSpPr>
        <p:sp>
          <p:nvSpPr>
            <p:cNvPr id="11" name="Rectangle 10">
              <a:extLst>
                <a:ext uri="{FF2B5EF4-FFF2-40B4-BE49-F238E27FC236}">
                  <a16:creationId xmlns:a16="http://schemas.microsoft.com/office/drawing/2014/main" id="{846BD00C-9313-4A22-94F7-3875A46C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1EAF30D0-AA67-427C-9938-A2C8A9B5D5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9EDE825-ADE3-F64B-8B82-2BC4FC31DB0E}"/>
              </a:ext>
            </a:extLst>
          </p:cNvPr>
          <p:cNvPicPr>
            <a:picLocks noChangeAspect="1"/>
          </p:cNvPicPr>
          <p:nvPr/>
        </p:nvPicPr>
        <p:blipFill rotWithShape="1">
          <a:blip r:embed="rId3"/>
          <a:srcRect t="30853" b="2890"/>
          <a:stretch/>
        </p:blipFill>
        <p:spPr>
          <a:xfrm>
            <a:off x="838200" y="704765"/>
            <a:ext cx="10628376" cy="5440003"/>
          </a:xfrm>
          <a:prstGeom prst="rect">
            <a:avLst/>
          </a:prstGeom>
        </p:spPr>
      </p:pic>
      <p:sp>
        <p:nvSpPr>
          <p:cNvPr id="3" name="Rectangle 2">
            <a:extLst>
              <a:ext uri="{FF2B5EF4-FFF2-40B4-BE49-F238E27FC236}">
                <a16:creationId xmlns:a16="http://schemas.microsoft.com/office/drawing/2014/main" id="{E8B91702-67FD-9342-8418-5DD51BA542FB}"/>
              </a:ext>
            </a:extLst>
          </p:cNvPr>
          <p:cNvSpPr/>
          <p:nvPr/>
        </p:nvSpPr>
        <p:spPr>
          <a:xfrm>
            <a:off x="4976037" y="702599"/>
            <a:ext cx="4646427" cy="3108543"/>
          </a:xfrm>
          <a:prstGeom prst="rect">
            <a:avLst/>
          </a:prstGeom>
          <a:solidFill>
            <a:schemeClr val="bg1"/>
          </a:solidFill>
        </p:spPr>
        <p:txBody>
          <a:bodyPr wrap="square">
            <a:spAutoFit/>
          </a:bodyPr>
          <a:lstStyle/>
          <a:p>
            <a:pPr lvl="1">
              <a:spcAft>
                <a:spcPts val="600"/>
              </a:spcAft>
            </a:pPr>
            <a:r>
              <a:rPr lang="en-US" sz="2200" dirty="0">
                <a:solidFill>
                  <a:schemeClr val="tx1">
                    <a:lumMod val="75000"/>
                    <a:lumOff val="25000"/>
                  </a:schemeClr>
                </a:solidFill>
              </a:rPr>
              <a:t>Productivity		64%</a:t>
            </a:r>
          </a:p>
          <a:p>
            <a:pPr lvl="1">
              <a:spcAft>
                <a:spcPts val="600"/>
              </a:spcAft>
            </a:pPr>
            <a:r>
              <a:rPr lang="en-US" sz="2200" dirty="0">
                <a:solidFill>
                  <a:schemeClr val="tx1">
                    <a:lumMod val="75000"/>
                    <a:lumOff val="25000"/>
                  </a:schemeClr>
                </a:solidFill>
              </a:rPr>
              <a:t>Cost Savings	 	63%</a:t>
            </a:r>
          </a:p>
          <a:p>
            <a:pPr lvl="1">
              <a:spcAft>
                <a:spcPts val="600"/>
              </a:spcAft>
            </a:pPr>
            <a:r>
              <a:rPr lang="en-US" sz="2200" dirty="0">
                <a:solidFill>
                  <a:schemeClr val="tx1">
                    <a:lumMod val="75000"/>
                    <a:lumOff val="25000"/>
                  </a:schemeClr>
                </a:solidFill>
              </a:rPr>
              <a:t>Attraction/Retention	61%</a:t>
            </a:r>
          </a:p>
          <a:p>
            <a:pPr lvl="1">
              <a:spcAft>
                <a:spcPts val="600"/>
              </a:spcAft>
            </a:pPr>
            <a:r>
              <a:rPr lang="en-US" sz="2200" dirty="0">
                <a:solidFill>
                  <a:schemeClr val="tx1">
                    <a:lumMod val="75000"/>
                    <a:lumOff val="25000"/>
                  </a:schemeClr>
                </a:solidFill>
              </a:rPr>
              <a:t>Collaboration		58%</a:t>
            </a:r>
          </a:p>
          <a:p>
            <a:pPr lvl="1"/>
            <a:r>
              <a:rPr lang="en-US" sz="2200" dirty="0">
                <a:solidFill>
                  <a:schemeClr val="tx1">
                    <a:lumMod val="75000"/>
                    <a:lumOff val="25000"/>
                  </a:schemeClr>
                </a:solidFill>
              </a:rPr>
              <a:t>Work-Life Balance		53%</a:t>
            </a:r>
          </a:p>
          <a:p>
            <a:endParaRPr lang="en-US" sz="2200" dirty="0">
              <a:solidFill>
                <a:schemeClr val="tx1">
                  <a:lumMod val="75000"/>
                  <a:lumOff val="25000"/>
                </a:schemeClr>
              </a:solidFill>
            </a:endParaRPr>
          </a:p>
          <a:p>
            <a:pPr lvl="1"/>
            <a:r>
              <a:rPr lang="en-US" sz="2200" dirty="0">
                <a:solidFill>
                  <a:schemeClr val="tx1">
                    <a:lumMod val="75000"/>
                    <a:lumOff val="25000"/>
                  </a:schemeClr>
                </a:solidFill>
              </a:rPr>
              <a:t>Continuity		 	 20%</a:t>
            </a:r>
          </a:p>
          <a:p>
            <a:pPr lvl="1"/>
            <a:r>
              <a:rPr lang="en-US" sz="2200" dirty="0">
                <a:solidFill>
                  <a:schemeClr val="tx1">
                    <a:lumMod val="75000"/>
                    <a:lumOff val="25000"/>
                  </a:schemeClr>
                </a:solidFill>
              </a:rPr>
              <a:t>Sustainability		   2%</a:t>
            </a:r>
            <a:endParaRPr lang="en-US" sz="2800" dirty="0">
              <a:solidFill>
                <a:schemeClr val="tx1">
                  <a:lumMod val="75000"/>
                  <a:lumOff val="25000"/>
                </a:schemeClr>
              </a:solidFill>
            </a:endParaRPr>
          </a:p>
        </p:txBody>
      </p:sp>
      <p:sp>
        <p:nvSpPr>
          <p:cNvPr id="4" name="TextBox 3">
            <a:extLst>
              <a:ext uri="{FF2B5EF4-FFF2-40B4-BE49-F238E27FC236}">
                <a16:creationId xmlns:a16="http://schemas.microsoft.com/office/drawing/2014/main" id="{8DD59982-8496-5A47-8023-4F24462B79B2}"/>
              </a:ext>
            </a:extLst>
          </p:cNvPr>
          <p:cNvSpPr txBox="1"/>
          <p:nvPr/>
        </p:nvSpPr>
        <p:spPr>
          <a:xfrm>
            <a:off x="3019647" y="579292"/>
            <a:ext cx="2158409" cy="1200329"/>
          </a:xfrm>
          <a:prstGeom prst="rect">
            <a:avLst/>
          </a:prstGeom>
          <a:solidFill>
            <a:schemeClr val="bg1"/>
          </a:solidFill>
        </p:spPr>
        <p:txBody>
          <a:bodyPr wrap="square" rtlCol="0">
            <a:spAutoFit/>
          </a:bodyPr>
          <a:lstStyle/>
          <a:p>
            <a:r>
              <a:rPr lang="en-US" sz="3600" dirty="0"/>
              <a:t>Employer Why?</a:t>
            </a:r>
          </a:p>
        </p:txBody>
      </p:sp>
      <p:sp>
        <p:nvSpPr>
          <p:cNvPr id="5" name="Rectangle 4">
            <a:extLst>
              <a:ext uri="{FF2B5EF4-FFF2-40B4-BE49-F238E27FC236}">
                <a16:creationId xmlns:a16="http://schemas.microsoft.com/office/drawing/2014/main" id="{CA83BD0E-2503-914B-A543-4C142657E387}"/>
              </a:ext>
            </a:extLst>
          </p:cNvPr>
          <p:cNvSpPr/>
          <p:nvPr/>
        </p:nvSpPr>
        <p:spPr>
          <a:xfrm>
            <a:off x="3104388" y="6192010"/>
            <a:ext cx="6096000" cy="230832"/>
          </a:xfrm>
          <a:prstGeom prst="rect">
            <a:avLst/>
          </a:prstGeom>
        </p:spPr>
        <p:txBody>
          <a:bodyPr>
            <a:spAutoFit/>
          </a:bodyPr>
          <a:lstStyle/>
          <a:p>
            <a:pPr lvl="0">
              <a:defRPr/>
            </a:pPr>
            <a:r>
              <a:rPr lang="en-US" sz="900" dirty="0">
                <a:solidFill>
                  <a:schemeClr val="tx1">
                    <a:lumMod val="65000"/>
                    <a:lumOff val="35000"/>
                  </a:schemeClr>
                </a:solidFill>
              </a:rPr>
              <a:t>The Once Alternative Workplace Strategies: Fifth Biennial Global Benchmarking Study, Lister/Hood/Nagy 2018</a:t>
            </a:r>
          </a:p>
        </p:txBody>
      </p:sp>
      <p:sp>
        <p:nvSpPr>
          <p:cNvPr id="13" name="Rectangle 12">
            <a:extLst>
              <a:ext uri="{FF2B5EF4-FFF2-40B4-BE49-F238E27FC236}">
                <a16:creationId xmlns:a16="http://schemas.microsoft.com/office/drawing/2014/main" id="{E5415DB2-A87C-714D-8357-E0740ABA1784}"/>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25877257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t="11452" r="9091"/>
          <a:stretch/>
        </p:blipFill>
        <p:spPr>
          <a:xfrm>
            <a:off x="20" y="10"/>
            <a:ext cx="12191981" cy="6857990"/>
          </a:xfrm>
          <a:prstGeom prst="rect">
            <a:avLst/>
          </a:prstGeom>
        </p:spPr>
      </p:pic>
      <p:sp>
        <p:nvSpPr>
          <p:cNvPr id="33" name="Rectangle 3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5203E1D-5BF6-4D4C-9BE0-B5903CCA8B7D}"/>
              </a:ext>
            </a:extLst>
          </p:cNvPr>
          <p:cNvSpPr txBox="1"/>
          <p:nvPr/>
        </p:nvSpPr>
        <p:spPr>
          <a:xfrm>
            <a:off x="404553" y="3091928"/>
            <a:ext cx="9078562" cy="23876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a:latin typeface="+mj-lt"/>
                <a:ea typeface="+mj-ea"/>
                <a:cs typeface="+mj-cs"/>
              </a:rPr>
              <a:t>Show me the money</a:t>
            </a:r>
          </a:p>
        </p:txBody>
      </p:sp>
      <p:sp>
        <p:nvSpPr>
          <p:cNvPr id="35" name="Rectangle: Rounded Corners 3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0DAA2E52-D852-314B-8E1E-C50B666C19AB}"/>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85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2485715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3CBF100-9AA4-9F44-842A-07F0CD698536}"/>
              </a:ext>
            </a:extLst>
          </p:cNvPr>
          <p:cNvSpPr txBox="1"/>
          <p:nvPr/>
        </p:nvSpPr>
        <p:spPr>
          <a:xfrm>
            <a:off x="742950" y="742951"/>
            <a:ext cx="3476625" cy="49625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rgbClr val="FFFFFF"/>
                </a:solidFill>
                <a:latin typeface="+mj-lt"/>
                <a:ea typeface="+mj-ea"/>
                <a:cs typeface="+mj-cs"/>
              </a:rPr>
              <a:t>Employer Savings</a:t>
            </a:r>
          </a:p>
          <a:p>
            <a:pPr algn="ctr">
              <a:lnSpc>
                <a:spcPct val="90000"/>
              </a:lnSpc>
              <a:spcBef>
                <a:spcPct val="0"/>
              </a:spcBef>
              <a:spcAft>
                <a:spcPts val="600"/>
              </a:spcAft>
            </a:pPr>
            <a:r>
              <a:rPr lang="en-US" sz="4400" kern="1200" dirty="0">
                <a:solidFill>
                  <a:srgbClr val="FFFFFF"/>
                </a:solidFill>
                <a:latin typeface="+mj-lt"/>
                <a:ea typeface="+mj-ea"/>
                <a:cs typeface="+mj-cs"/>
              </a:rPr>
              <a:t> </a:t>
            </a:r>
          </a:p>
          <a:p>
            <a:pPr algn="ctr">
              <a:lnSpc>
                <a:spcPct val="90000"/>
              </a:lnSpc>
              <a:spcBef>
                <a:spcPct val="0"/>
              </a:spcBef>
              <a:spcAft>
                <a:spcPts val="600"/>
              </a:spcAft>
            </a:pPr>
            <a:r>
              <a:rPr lang="en-US" sz="2800" kern="1200" dirty="0">
                <a:solidFill>
                  <a:srgbClr val="FFFFFF"/>
                </a:solidFill>
                <a:latin typeface="+mj-lt"/>
                <a:ea typeface="+mj-ea"/>
                <a:cs typeface="+mj-cs"/>
              </a:rPr>
              <a:t>$11,000 / Half-Time </a:t>
            </a:r>
          </a:p>
          <a:p>
            <a:pPr algn="ctr">
              <a:lnSpc>
                <a:spcPct val="90000"/>
              </a:lnSpc>
              <a:spcBef>
                <a:spcPct val="0"/>
              </a:spcBef>
              <a:spcAft>
                <a:spcPts val="600"/>
              </a:spcAft>
            </a:pPr>
            <a:r>
              <a:rPr lang="en-US" sz="2800" kern="1200" dirty="0">
                <a:solidFill>
                  <a:srgbClr val="FFFFFF"/>
                </a:solidFill>
                <a:latin typeface="+mj-lt"/>
                <a:ea typeface="+mj-ea"/>
                <a:cs typeface="+mj-cs"/>
              </a:rPr>
              <a:t>Telecommuter / Year</a:t>
            </a:r>
          </a:p>
        </p:txBody>
      </p:sp>
      <p:pic>
        <p:nvPicPr>
          <p:cNvPr id="3" name="Picture 2">
            <a:extLst>
              <a:ext uri="{FF2B5EF4-FFF2-40B4-BE49-F238E27FC236}">
                <a16:creationId xmlns:a16="http://schemas.microsoft.com/office/drawing/2014/main" id="{FD313375-7AEA-7E4A-A857-C2EE5D98C55C}"/>
              </a:ext>
            </a:extLst>
          </p:cNvPr>
          <p:cNvPicPr>
            <a:picLocks noChangeAspect="1"/>
          </p:cNvPicPr>
          <p:nvPr/>
        </p:nvPicPr>
        <p:blipFill>
          <a:blip r:embed="rId3"/>
          <a:stretch>
            <a:fillRect/>
          </a:stretch>
        </p:blipFill>
        <p:spPr>
          <a:xfrm>
            <a:off x="6100329" y="492573"/>
            <a:ext cx="4660531" cy="5880796"/>
          </a:xfrm>
          <a:prstGeom prst="rect">
            <a:avLst/>
          </a:prstGeom>
        </p:spPr>
      </p:pic>
      <p:sp>
        <p:nvSpPr>
          <p:cNvPr id="18" name="Rectangle 17">
            <a:extLst>
              <a:ext uri="{FF2B5EF4-FFF2-40B4-BE49-F238E27FC236}">
                <a16:creationId xmlns:a16="http://schemas.microsoft.com/office/drawing/2014/main" id="{82C38856-A9E2-864B-AABD-0AC9A2610A62}"/>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342376645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7D03296-BABA-47AD-A5D5-ED1567270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284A8429-F65A-490D-96E4-1158D3E8A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396083"/>
            <a:ext cx="10515599" cy="822960"/>
          </a:xfrm>
          <a:prstGeom prst="rect">
            <a:avLst/>
          </a:prstGeom>
          <a:ln w="12700">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0F022291-A82B-4D23-A1E0-5F9BD6846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41136" y="1859832"/>
            <a:ext cx="109728"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5" name="Picture 14">
            <a:extLst>
              <a:ext uri="{FF2B5EF4-FFF2-40B4-BE49-F238E27FC236}">
                <a16:creationId xmlns:a16="http://schemas.microsoft.com/office/drawing/2014/main" id="{C39A43DD-02B4-984C-BD3F-7574530840D2}"/>
              </a:ext>
            </a:extLst>
          </p:cNvPr>
          <p:cNvPicPr>
            <a:picLocks noChangeAspect="1"/>
          </p:cNvPicPr>
          <p:nvPr/>
        </p:nvPicPr>
        <p:blipFill>
          <a:blip r:embed="rId3"/>
          <a:stretch>
            <a:fillRect/>
          </a:stretch>
        </p:blipFill>
        <p:spPr>
          <a:xfrm>
            <a:off x="1519487" y="2638682"/>
            <a:ext cx="3307694" cy="2298847"/>
          </a:xfrm>
          <a:prstGeom prst="rect">
            <a:avLst/>
          </a:prstGeom>
        </p:spPr>
      </p:pic>
      <p:pic>
        <p:nvPicPr>
          <p:cNvPr id="4" name="Picture 3">
            <a:extLst>
              <a:ext uri="{FF2B5EF4-FFF2-40B4-BE49-F238E27FC236}">
                <a16:creationId xmlns:a16="http://schemas.microsoft.com/office/drawing/2014/main" id="{9490C0F1-A0B9-0446-B52F-0E85F9DC2B69}"/>
              </a:ext>
            </a:extLst>
          </p:cNvPr>
          <p:cNvPicPr>
            <a:picLocks noChangeAspect="1"/>
          </p:cNvPicPr>
          <p:nvPr/>
        </p:nvPicPr>
        <p:blipFill>
          <a:blip r:embed="rId4"/>
          <a:stretch>
            <a:fillRect/>
          </a:stretch>
        </p:blipFill>
        <p:spPr>
          <a:xfrm>
            <a:off x="6363601" y="2541939"/>
            <a:ext cx="4990197" cy="3879878"/>
          </a:xfrm>
          <a:prstGeom prst="rect">
            <a:avLst/>
          </a:prstGeom>
        </p:spPr>
      </p:pic>
      <p:sp>
        <p:nvSpPr>
          <p:cNvPr id="27" name="Content Placeholder 2">
            <a:extLst>
              <a:ext uri="{FF2B5EF4-FFF2-40B4-BE49-F238E27FC236}">
                <a16:creationId xmlns:a16="http://schemas.microsoft.com/office/drawing/2014/main" id="{B1510D36-260B-5E4A-B54E-E1DABA653F4C}"/>
              </a:ext>
            </a:extLst>
          </p:cNvPr>
          <p:cNvSpPr>
            <a:spLocks noGrp="1"/>
          </p:cNvSpPr>
          <p:nvPr>
            <p:ph idx="1"/>
          </p:nvPr>
        </p:nvSpPr>
        <p:spPr>
          <a:xfrm>
            <a:off x="1233103" y="5174838"/>
            <a:ext cx="4292296" cy="959900"/>
          </a:xfrm>
          <a:ln>
            <a:solidFill>
              <a:schemeClr val="tx1"/>
            </a:solidFill>
          </a:ln>
        </p:spPr>
        <p:txBody>
          <a:bodyPr>
            <a:noAutofit/>
          </a:bodyPr>
          <a:lstStyle/>
          <a:p>
            <a:pPr marL="0" indent="0" algn="ctr">
              <a:lnSpc>
                <a:spcPct val="100000"/>
              </a:lnSpc>
              <a:buNone/>
            </a:pPr>
            <a:r>
              <a:rPr lang="en-US" sz="1800" dirty="0">
                <a:solidFill>
                  <a:schemeClr val="tx1"/>
                </a:solidFill>
              </a:rPr>
              <a:t>“Global Workplace Analytics’ telework calculator is comprehensive and based on solid research.”</a:t>
            </a:r>
            <a:endParaRPr lang="en-US" sz="1800" b="0" dirty="0">
              <a:solidFill>
                <a:schemeClr val="tx1"/>
              </a:solidFill>
            </a:endParaRPr>
          </a:p>
        </p:txBody>
      </p:sp>
      <p:sp>
        <p:nvSpPr>
          <p:cNvPr id="5" name="TextBox 4">
            <a:extLst>
              <a:ext uri="{FF2B5EF4-FFF2-40B4-BE49-F238E27FC236}">
                <a16:creationId xmlns:a16="http://schemas.microsoft.com/office/drawing/2014/main" id="{35EFEC48-EC06-3041-86F4-84E16811CC9E}"/>
              </a:ext>
            </a:extLst>
          </p:cNvPr>
          <p:cNvSpPr txBox="1"/>
          <p:nvPr/>
        </p:nvSpPr>
        <p:spPr>
          <a:xfrm>
            <a:off x="679596" y="479266"/>
            <a:ext cx="10832803" cy="584775"/>
          </a:xfrm>
          <a:prstGeom prst="rect">
            <a:avLst/>
          </a:prstGeom>
          <a:noFill/>
        </p:spPr>
        <p:txBody>
          <a:bodyPr wrap="square" rtlCol="0">
            <a:spAutoFit/>
          </a:bodyPr>
          <a:lstStyle/>
          <a:p>
            <a:pPr algn="ctr"/>
            <a:r>
              <a:rPr lang="en-US" sz="3200" dirty="0">
                <a:solidFill>
                  <a:schemeClr val="accent1">
                    <a:lumMod val="50000"/>
                  </a:schemeClr>
                </a:solidFill>
              </a:rPr>
              <a:t>Global Workplace Analytics Telework Savings Calculator™</a:t>
            </a:r>
          </a:p>
        </p:txBody>
      </p:sp>
      <p:sp>
        <p:nvSpPr>
          <p:cNvPr id="2" name="Title 1">
            <a:extLst>
              <a:ext uri="{FF2B5EF4-FFF2-40B4-BE49-F238E27FC236}">
                <a16:creationId xmlns:a16="http://schemas.microsoft.com/office/drawing/2014/main" id="{7E274212-60BA-4942-9F28-28E64CEAFE69}"/>
              </a:ext>
            </a:extLst>
          </p:cNvPr>
          <p:cNvSpPr>
            <a:spLocks noGrp="1"/>
          </p:cNvSpPr>
          <p:nvPr>
            <p:ph type="title"/>
          </p:nvPr>
        </p:nvSpPr>
        <p:spPr>
          <a:xfrm>
            <a:off x="913433" y="1526723"/>
            <a:ext cx="10440365" cy="471305"/>
          </a:xfrm>
        </p:spPr>
        <p:txBody>
          <a:bodyPr vert="horz" lIns="91440" tIns="45720" rIns="91440" bIns="45720" rtlCol="0" anchor="b">
            <a:normAutofit/>
          </a:bodyPr>
          <a:lstStyle/>
          <a:p>
            <a:pPr algn="ctr"/>
            <a:r>
              <a:rPr lang="en-US" sz="2000" dirty="0">
                <a:solidFill>
                  <a:schemeClr val="accent1">
                    <a:lumMod val="50000"/>
                  </a:schemeClr>
                </a:solidFill>
              </a:rPr>
              <a:t>125 Variables  |  600 Calculations  |  Backed by Research</a:t>
            </a:r>
          </a:p>
        </p:txBody>
      </p:sp>
      <p:sp>
        <p:nvSpPr>
          <p:cNvPr id="28" name="Rectangle 27">
            <a:extLst>
              <a:ext uri="{FF2B5EF4-FFF2-40B4-BE49-F238E27FC236}">
                <a16:creationId xmlns:a16="http://schemas.microsoft.com/office/drawing/2014/main" id="{61F1C651-3973-A549-A7FA-865015F7BBC7}"/>
              </a:ext>
            </a:extLst>
          </p:cNvPr>
          <p:cNvSpPr/>
          <p:nvPr/>
        </p:nvSpPr>
        <p:spPr>
          <a:xfrm>
            <a:off x="137462" y="6598102"/>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
        <p:nvSpPr>
          <p:cNvPr id="3" name="TextBox 2">
            <a:extLst>
              <a:ext uri="{FF2B5EF4-FFF2-40B4-BE49-F238E27FC236}">
                <a16:creationId xmlns:a16="http://schemas.microsoft.com/office/drawing/2014/main" id="{23EC764C-7B8E-0449-9F81-AD5D8DC5A2EC}"/>
              </a:ext>
            </a:extLst>
          </p:cNvPr>
          <p:cNvSpPr txBox="1"/>
          <p:nvPr/>
        </p:nvSpPr>
        <p:spPr>
          <a:xfrm>
            <a:off x="6822832" y="6377175"/>
            <a:ext cx="4258538" cy="369332"/>
          </a:xfrm>
          <a:prstGeom prst="rect">
            <a:avLst/>
          </a:prstGeom>
          <a:noFill/>
        </p:spPr>
        <p:txBody>
          <a:bodyPr wrap="none" rtlCol="0">
            <a:spAutoFit/>
          </a:bodyPr>
          <a:lstStyle/>
          <a:p>
            <a:r>
              <a:rPr lang="en-US" dirty="0"/>
              <a:t>http://</a:t>
            </a:r>
            <a:r>
              <a:rPr lang="en-US" dirty="0" err="1"/>
              <a:t>GlobalWorkplaceAnalytics.com</a:t>
            </a:r>
            <a:r>
              <a:rPr lang="en-US" dirty="0"/>
              <a:t>/</a:t>
            </a:r>
            <a:r>
              <a:rPr lang="en-US" dirty="0" err="1"/>
              <a:t>roi</a:t>
            </a:r>
            <a:endParaRPr lang="en-US" dirty="0"/>
          </a:p>
        </p:txBody>
      </p:sp>
    </p:spTree>
    <p:extLst>
      <p:ext uri="{BB962C8B-B14F-4D97-AF65-F5344CB8AC3E}">
        <p14:creationId xmlns:p14="http://schemas.microsoft.com/office/powerpoint/2010/main" val="1908046220"/>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dune-2343371-blank-notice-caution-sign-isolated-s.jpg"/>
          <p:cNvPicPr>
            <a:picLocks noChangeAspect="1"/>
          </p:cNvPicPr>
          <p:nvPr/>
        </p:nvPicPr>
        <p:blipFill>
          <a:blip r:embed="rId3">
            <a:extLst>
              <a:ext uri="{BEBA8EAE-BF5A-486C-A8C5-ECC9F3942E4B}">
                <a14:imgProps xmlns:a14="http://schemas.microsoft.com/office/drawing/2010/main">
                  <a14:imgLayer r:embed="rId4">
                    <a14:imgEffect>
                      <a14:backgroundRemoval t="6408" b="100000" l="9843" r="89933">
                        <a14:foregroundMark x1="51902" y1="94784" x2="51902" y2="94784"/>
                        <a14:foregroundMark x1="50559" y1="96721" x2="50559" y2="96721"/>
                      </a14:backgroundRemoval>
                    </a14:imgEffect>
                  </a14:imgLayer>
                </a14:imgProps>
              </a:ext>
              <a:ext uri="{28A0092B-C50C-407E-A947-70E740481C1C}">
                <a14:useLocalDpi xmlns:a14="http://schemas.microsoft.com/office/drawing/2010/main"/>
              </a:ext>
            </a:extLst>
          </a:blip>
          <a:stretch>
            <a:fillRect/>
          </a:stretch>
        </p:blipFill>
        <p:spPr>
          <a:xfrm>
            <a:off x="3103565" y="483490"/>
            <a:ext cx="8493016" cy="6374510"/>
          </a:xfrm>
          <a:prstGeom prst="rect">
            <a:avLst/>
          </a:prstGeom>
        </p:spPr>
      </p:pic>
      <p:sp>
        <p:nvSpPr>
          <p:cNvPr id="6" name="TextBox 5"/>
          <p:cNvSpPr txBox="1"/>
          <p:nvPr/>
        </p:nvSpPr>
        <p:spPr>
          <a:xfrm>
            <a:off x="5362322" y="2782959"/>
            <a:ext cx="4495800" cy="3046982"/>
          </a:xfrm>
          <a:prstGeom prst="rect">
            <a:avLst/>
          </a:prstGeom>
          <a:noFill/>
        </p:spPr>
        <p:txBody>
          <a:bodyPr wrap="square" lIns="91431" tIns="45717" rIns="91431" bIns="45717" rtlCol="0">
            <a:spAutoFit/>
          </a:bodyPr>
          <a:lstStyle/>
          <a:p>
            <a:pPr algn="ctr"/>
            <a:r>
              <a:rPr lang="en-US" sz="7200" dirty="0">
                <a:solidFill>
                  <a:srgbClr val="990F20"/>
                </a:solidFill>
                <a:latin typeface="Arial Black"/>
                <a:cs typeface="Arial Black"/>
              </a:rPr>
              <a:t>Math Ahead</a:t>
            </a:r>
          </a:p>
          <a:p>
            <a:pPr algn="ctr"/>
            <a:endParaRPr lang="en-US" dirty="0">
              <a:solidFill>
                <a:srgbClr val="990F20"/>
              </a:solidFill>
              <a:latin typeface="Arial Black"/>
              <a:cs typeface="Arial Black"/>
            </a:endParaRPr>
          </a:p>
          <a:p>
            <a:pPr algn="ctr"/>
            <a:r>
              <a:rPr lang="en-US" dirty="0">
                <a:solidFill>
                  <a:srgbClr val="990F20"/>
                </a:solidFill>
                <a:latin typeface="Arial Black"/>
                <a:cs typeface="Arial Black"/>
              </a:rPr>
              <a:t>REMAIN CALM</a:t>
            </a:r>
          </a:p>
        </p:txBody>
      </p:sp>
      <p:sp>
        <p:nvSpPr>
          <p:cNvPr id="7" name="TextBox 6"/>
          <p:cNvSpPr txBox="1"/>
          <p:nvPr/>
        </p:nvSpPr>
        <p:spPr>
          <a:xfrm>
            <a:off x="5019422" y="1195459"/>
            <a:ext cx="4978400" cy="1107990"/>
          </a:xfrm>
          <a:prstGeom prst="rect">
            <a:avLst/>
          </a:prstGeom>
          <a:solidFill>
            <a:srgbClr val="99001D"/>
          </a:solidFill>
        </p:spPr>
        <p:txBody>
          <a:bodyPr wrap="square" lIns="91431" tIns="45717" rIns="91431" bIns="45717" rtlCol="0">
            <a:spAutoFit/>
          </a:bodyPr>
          <a:lstStyle/>
          <a:p>
            <a:pPr algn="ctr"/>
            <a:r>
              <a:rPr lang="en-US" sz="6600" dirty="0">
                <a:solidFill>
                  <a:schemeClr val="bg1"/>
                </a:solidFill>
                <a:latin typeface="Arial Black"/>
                <a:cs typeface="Arial Black"/>
              </a:rPr>
              <a:t>WARNING</a:t>
            </a:r>
          </a:p>
        </p:txBody>
      </p:sp>
      <p:sp>
        <p:nvSpPr>
          <p:cNvPr id="9" name="Rectangle 8">
            <a:extLst>
              <a:ext uri="{FF2B5EF4-FFF2-40B4-BE49-F238E27FC236}">
                <a16:creationId xmlns:a16="http://schemas.microsoft.com/office/drawing/2014/main" id="{4F596C31-6FC3-F14F-96C0-B0B45A59313F}"/>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83650588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le of hay&#10;&#10;Description automatically generated">
            <a:extLst>
              <a:ext uri="{FF2B5EF4-FFF2-40B4-BE49-F238E27FC236}">
                <a16:creationId xmlns:a16="http://schemas.microsoft.com/office/drawing/2014/main" id="{1740BB01-3DDF-3A44-B474-7727D653D435}"/>
              </a:ext>
            </a:extLst>
          </p:cNvPr>
          <p:cNvPicPr>
            <a:picLocks noChangeAspect="1"/>
          </p:cNvPicPr>
          <p:nvPr/>
        </p:nvPicPr>
        <p:blipFill rotWithShape="1">
          <a:blip r:embed="rId3"/>
          <a:srcRect t="4682" b="25874"/>
          <a:stretch/>
        </p:blipFill>
        <p:spPr>
          <a:xfrm>
            <a:off x="-3047" y="10"/>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9097E74-3ACE-EC45-AD58-B48B4257845C}"/>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You can’t measure productivity.</a:t>
            </a:r>
          </a:p>
        </p:txBody>
      </p:sp>
    </p:spTree>
    <p:extLst>
      <p:ext uri="{BB962C8B-B14F-4D97-AF65-F5344CB8AC3E}">
        <p14:creationId xmlns:p14="http://schemas.microsoft.com/office/powerpoint/2010/main" val="383698924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3175" y="1605338"/>
            <a:ext cx="12188825" cy="2902749"/>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2019300" y="4508087"/>
            <a:ext cx="8229600" cy="1703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3" descr="Merck logo"/>
          <p:cNvPicPr>
            <a:picLocks noChangeAspect="1" noChangeArrowheads="1"/>
          </p:cNvPicPr>
          <p:nvPr/>
        </p:nvPicPr>
        <p:blipFill>
          <a:blip r:embed="rId4" cstate="print"/>
          <a:srcRect t="14459" b="8925"/>
          <a:stretch>
            <a:fillRect/>
          </a:stretch>
        </p:blipFill>
        <p:spPr bwMode="auto">
          <a:xfrm>
            <a:off x="4098003" y="5307205"/>
            <a:ext cx="1217273" cy="367317"/>
          </a:xfrm>
          <a:prstGeom prst="rect">
            <a:avLst/>
          </a:prstGeom>
          <a:noFill/>
          <a:ln w="9525">
            <a:noFill/>
            <a:miter lim="800000"/>
            <a:headEnd/>
            <a:tailEnd/>
          </a:ln>
        </p:spPr>
      </p:pic>
      <p:pic>
        <p:nvPicPr>
          <p:cNvPr id="13" name="Picture 5"/>
          <p:cNvPicPr>
            <a:picLocks noChangeAspect="1"/>
          </p:cNvPicPr>
          <p:nvPr/>
        </p:nvPicPr>
        <p:blipFill>
          <a:blip r:embed="rId5" cstate="print"/>
          <a:srcRect/>
          <a:stretch>
            <a:fillRect/>
          </a:stretch>
        </p:blipFill>
        <p:spPr bwMode="auto">
          <a:xfrm>
            <a:off x="1417902" y="5760753"/>
            <a:ext cx="990903" cy="410029"/>
          </a:xfrm>
          <a:prstGeom prst="rect">
            <a:avLst/>
          </a:prstGeom>
          <a:noFill/>
          <a:ln w="9525">
            <a:noFill/>
            <a:miter lim="800000"/>
            <a:headEnd/>
            <a:tailEnd/>
          </a:ln>
        </p:spPr>
      </p:pic>
      <p:pic>
        <p:nvPicPr>
          <p:cNvPr id="14" name="Picture 6"/>
          <p:cNvPicPr>
            <a:picLocks noChangeAspect="1"/>
          </p:cNvPicPr>
          <p:nvPr/>
        </p:nvPicPr>
        <p:blipFill>
          <a:blip r:embed="rId6" cstate="print"/>
          <a:srcRect/>
          <a:stretch>
            <a:fillRect/>
          </a:stretch>
        </p:blipFill>
        <p:spPr bwMode="auto">
          <a:xfrm>
            <a:off x="5802690" y="4806357"/>
            <a:ext cx="1081665" cy="286166"/>
          </a:xfrm>
          <a:prstGeom prst="rect">
            <a:avLst/>
          </a:prstGeom>
          <a:noFill/>
          <a:ln w="9525">
            <a:noFill/>
            <a:miter lim="800000"/>
            <a:headEnd/>
            <a:tailEnd/>
          </a:ln>
        </p:spPr>
      </p:pic>
      <p:pic>
        <p:nvPicPr>
          <p:cNvPr id="15" name="Picture 8"/>
          <p:cNvPicPr>
            <a:picLocks noChangeAspect="1"/>
          </p:cNvPicPr>
          <p:nvPr/>
        </p:nvPicPr>
        <p:blipFill>
          <a:blip r:embed="rId7" cstate="print"/>
          <a:srcRect/>
          <a:stretch>
            <a:fillRect/>
          </a:stretch>
        </p:blipFill>
        <p:spPr bwMode="auto">
          <a:xfrm>
            <a:off x="6455565" y="5357856"/>
            <a:ext cx="1081664" cy="247726"/>
          </a:xfrm>
          <a:prstGeom prst="rect">
            <a:avLst/>
          </a:prstGeom>
          <a:noFill/>
          <a:ln w="9525">
            <a:noFill/>
            <a:miter lim="800000"/>
            <a:headEnd/>
            <a:tailEnd/>
          </a:ln>
        </p:spPr>
      </p:pic>
      <p:pic>
        <p:nvPicPr>
          <p:cNvPr id="16" name="Picture 9"/>
          <p:cNvPicPr>
            <a:picLocks noChangeAspect="1"/>
          </p:cNvPicPr>
          <p:nvPr/>
        </p:nvPicPr>
        <p:blipFill>
          <a:blip r:embed="rId8" cstate="print"/>
          <a:srcRect/>
          <a:stretch>
            <a:fillRect/>
          </a:stretch>
        </p:blipFill>
        <p:spPr bwMode="auto">
          <a:xfrm>
            <a:off x="1807407" y="4748499"/>
            <a:ext cx="1033614" cy="343826"/>
          </a:xfrm>
          <a:prstGeom prst="rect">
            <a:avLst/>
          </a:prstGeom>
          <a:noFill/>
          <a:ln w="9525">
            <a:noFill/>
            <a:miter lim="800000"/>
            <a:headEnd/>
            <a:tailEnd/>
          </a:ln>
        </p:spPr>
      </p:pic>
      <p:pic>
        <p:nvPicPr>
          <p:cNvPr id="17" name="Picture 15" descr="http://itac.ca/wp-content/uploads/2014/05/microsoft-logo.jpg"/>
          <p:cNvPicPr>
            <a:picLocks noChangeAspect="1" noChangeArrowheads="1"/>
          </p:cNvPicPr>
          <p:nvPr/>
        </p:nvPicPr>
        <p:blipFill>
          <a:blip r:embed="rId9" cstate="print"/>
          <a:srcRect l="10802" t="30898" r="11044" b="30534"/>
          <a:stretch>
            <a:fillRect/>
          </a:stretch>
        </p:blipFill>
        <p:spPr bwMode="auto">
          <a:xfrm>
            <a:off x="2391861" y="5302740"/>
            <a:ext cx="935378" cy="239183"/>
          </a:xfrm>
          <a:prstGeom prst="rect">
            <a:avLst/>
          </a:prstGeom>
          <a:noFill/>
          <a:ln w="9525">
            <a:noFill/>
            <a:miter lim="800000"/>
            <a:headEnd/>
            <a:tailEnd/>
          </a:ln>
        </p:spPr>
      </p:pic>
      <p:pic>
        <p:nvPicPr>
          <p:cNvPr id="18" name="Picture 10"/>
          <p:cNvPicPr>
            <a:picLocks noChangeAspect="1"/>
          </p:cNvPicPr>
          <p:nvPr/>
        </p:nvPicPr>
        <p:blipFill>
          <a:blip r:embed="rId10" cstate="print"/>
          <a:srcRect/>
          <a:stretch>
            <a:fillRect/>
          </a:stretch>
        </p:blipFill>
        <p:spPr bwMode="auto">
          <a:xfrm>
            <a:off x="4971220" y="5965767"/>
            <a:ext cx="1108359" cy="320335"/>
          </a:xfrm>
          <a:prstGeom prst="rect">
            <a:avLst/>
          </a:prstGeom>
          <a:noFill/>
          <a:ln w="9525">
            <a:noFill/>
            <a:miter lim="800000"/>
            <a:headEnd/>
            <a:tailEnd/>
          </a:ln>
        </p:spPr>
      </p:pic>
      <p:pic>
        <p:nvPicPr>
          <p:cNvPr id="19" name="Picture 17" descr="http://www.dow.com/carpet/images/dow_diamond_logo_red_hi-res.jpg"/>
          <p:cNvPicPr>
            <a:picLocks noChangeAspect="1" noChangeArrowheads="1"/>
          </p:cNvPicPr>
          <p:nvPr/>
        </p:nvPicPr>
        <p:blipFill>
          <a:blip r:embed="rId11" cstate="print"/>
          <a:srcRect l="4195" t="27324" r="5727" b="29521"/>
          <a:stretch>
            <a:fillRect/>
          </a:stretch>
        </p:blipFill>
        <p:spPr bwMode="auto">
          <a:xfrm>
            <a:off x="3044892" y="5859339"/>
            <a:ext cx="1033614" cy="396148"/>
          </a:xfrm>
          <a:prstGeom prst="rect">
            <a:avLst/>
          </a:prstGeom>
          <a:noFill/>
          <a:ln w="9525">
            <a:noFill/>
            <a:miter lim="800000"/>
            <a:headEnd/>
            <a:tailEnd/>
          </a:ln>
        </p:spPr>
      </p:pic>
      <p:pic>
        <p:nvPicPr>
          <p:cNvPr id="20" name="Picture 22" descr="http://travelsummary.boardingarea.com/wp-content/uploads/2013/08/Hyatt-Logo.jpg"/>
          <p:cNvPicPr>
            <a:picLocks noChangeAspect="1" noChangeArrowheads="1"/>
          </p:cNvPicPr>
          <p:nvPr/>
        </p:nvPicPr>
        <p:blipFill>
          <a:blip r:embed="rId12" cstate="print"/>
          <a:srcRect b="23810"/>
          <a:stretch>
            <a:fillRect/>
          </a:stretch>
        </p:blipFill>
        <p:spPr bwMode="auto">
          <a:xfrm>
            <a:off x="9664555" y="4949900"/>
            <a:ext cx="1143000" cy="410029"/>
          </a:xfrm>
          <a:prstGeom prst="rect">
            <a:avLst/>
          </a:prstGeom>
          <a:noFill/>
        </p:spPr>
      </p:pic>
      <p:pic>
        <p:nvPicPr>
          <p:cNvPr id="21" name="Picture 10" descr="International Committee of the Red Cross"/>
          <p:cNvPicPr>
            <a:picLocks noChangeAspect="1" noChangeArrowheads="1"/>
          </p:cNvPicPr>
          <p:nvPr/>
        </p:nvPicPr>
        <p:blipFill>
          <a:blip r:embed="rId13" cstate="print"/>
          <a:srcRect/>
          <a:stretch>
            <a:fillRect/>
          </a:stretch>
        </p:blipFill>
        <p:spPr bwMode="auto">
          <a:xfrm>
            <a:off x="8247877" y="5433765"/>
            <a:ext cx="609600" cy="722722"/>
          </a:xfrm>
          <a:prstGeom prst="rect">
            <a:avLst/>
          </a:prstGeom>
          <a:noFill/>
        </p:spPr>
      </p:pic>
      <p:pic>
        <p:nvPicPr>
          <p:cNvPr id="22" name="Picture 8" descr="http://www.logospike.com/wp-content/uploads/2014/11/Unicef_logo-2.jpg"/>
          <p:cNvPicPr>
            <a:picLocks noChangeAspect="1" noChangeArrowheads="1"/>
          </p:cNvPicPr>
          <p:nvPr/>
        </p:nvPicPr>
        <p:blipFill>
          <a:blip r:embed="rId14" cstate="print"/>
          <a:srcRect t="33634" b="34920"/>
          <a:stretch>
            <a:fillRect/>
          </a:stretch>
        </p:blipFill>
        <p:spPr bwMode="auto">
          <a:xfrm>
            <a:off x="9695640" y="5650623"/>
            <a:ext cx="1189347" cy="289005"/>
          </a:xfrm>
          <a:prstGeom prst="rect">
            <a:avLst/>
          </a:prstGeom>
          <a:noFill/>
        </p:spPr>
      </p:pic>
      <p:pic>
        <p:nvPicPr>
          <p:cNvPr id="23" name="Picture 16" descr="http://globalbioethics.org/wp-content/uploads/B927.tmp_.gif"/>
          <p:cNvPicPr>
            <a:picLocks noChangeAspect="1" noChangeArrowheads="1"/>
          </p:cNvPicPr>
          <p:nvPr/>
        </p:nvPicPr>
        <p:blipFill>
          <a:blip r:embed="rId15" cstate="print"/>
          <a:srcRect/>
          <a:stretch>
            <a:fillRect/>
          </a:stretch>
        </p:blipFill>
        <p:spPr bwMode="auto">
          <a:xfrm>
            <a:off x="8157773" y="4784413"/>
            <a:ext cx="973818" cy="229025"/>
          </a:xfrm>
          <a:prstGeom prst="rect">
            <a:avLst/>
          </a:prstGeom>
          <a:noFill/>
        </p:spPr>
      </p:pic>
      <p:sp>
        <p:nvSpPr>
          <p:cNvPr id="32" name="Rectangle 31"/>
          <p:cNvSpPr/>
          <p:nvPr/>
        </p:nvSpPr>
        <p:spPr>
          <a:xfrm>
            <a:off x="1981200" y="803789"/>
            <a:ext cx="830580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pitchFamily="50" charset="0"/>
                <a:ea typeface="+mn-ea"/>
                <a:cs typeface="+mn-cs"/>
              </a:rPr>
              <a:t>We help organizations achieve better outcomes through talent using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pitchFamily="50" charset="0"/>
                <a:ea typeface="+mn-ea"/>
                <a:cs typeface="+mn-cs"/>
              </a:rPr>
              <a:t>science, analytics, and empathy.</a:t>
            </a:r>
          </a:p>
        </p:txBody>
      </p:sp>
      <p:pic>
        <p:nvPicPr>
          <p:cNvPr id="1026" name="Picture 2" descr="Ecolab Logo"/>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594579" y="4834880"/>
            <a:ext cx="915107" cy="178558"/>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2979770" y="4013849"/>
            <a:ext cx="198748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Glegoo" pitchFamily="2" charset="0"/>
                <a:ea typeface="+mn-ea"/>
                <a:cs typeface="+mn-cs"/>
              </a:rPr>
              <a:t>Drive business impact through timely talent actions</a:t>
            </a:r>
          </a:p>
        </p:txBody>
      </p:sp>
      <p:sp>
        <p:nvSpPr>
          <p:cNvPr id="30" name="TextBox 29"/>
          <p:cNvSpPr txBox="1"/>
          <p:nvPr/>
        </p:nvSpPr>
        <p:spPr>
          <a:xfrm>
            <a:off x="7435454" y="4021718"/>
            <a:ext cx="2074647"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Glegoo" pitchFamily="2" charset="0"/>
                <a:ea typeface="+mn-ea"/>
                <a:cs typeface="+mn-cs"/>
              </a:rPr>
              <a:t>Deliver measurable and sustained improvements in leadership</a:t>
            </a:r>
          </a:p>
        </p:txBody>
      </p:sp>
      <p:pic>
        <p:nvPicPr>
          <p:cNvPr id="3" name="Picture 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06472" y="5243491"/>
            <a:ext cx="572694" cy="303528"/>
          </a:xfrm>
          <a:prstGeom prst="rect">
            <a:avLst/>
          </a:prstGeom>
        </p:spPr>
      </p:pic>
      <p:pic>
        <p:nvPicPr>
          <p:cNvPr id="1030" name="Picture 6" descr="Image result for world map 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578957" y="2132758"/>
            <a:ext cx="3422360" cy="18874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shell oil logo"/>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31575" r="26542"/>
          <a:stretch/>
        </p:blipFill>
        <p:spPr bwMode="auto">
          <a:xfrm>
            <a:off x="11036670" y="4993476"/>
            <a:ext cx="549207" cy="609906"/>
          </a:xfrm>
          <a:prstGeom prst="rect">
            <a:avLst/>
          </a:prstGeom>
          <a:noFill/>
          <a:extLst>
            <a:ext uri="{909E8E84-426E-40DD-AFC4-6F175D3DCCD1}">
              <a14:hiddenFill xmlns:a14="http://schemas.microsoft.com/office/drawing/2010/main">
                <a:solidFill>
                  <a:srgbClr val="FFFFFF"/>
                </a:solidFill>
              </a14:hiddenFill>
            </a:ext>
          </a:extLst>
        </p:spPr>
      </p:pic>
      <p:sp>
        <p:nvSpPr>
          <p:cNvPr id="34" name="Oval 33"/>
          <p:cNvSpPr/>
          <p:nvPr/>
        </p:nvSpPr>
        <p:spPr>
          <a:xfrm>
            <a:off x="7260236" y="1770124"/>
            <a:ext cx="2286000" cy="2187828"/>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Leadership Excellence</a:t>
            </a:r>
          </a:p>
        </p:txBody>
      </p:sp>
      <p:sp>
        <p:nvSpPr>
          <p:cNvPr id="31" name="Oval 30"/>
          <p:cNvSpPr/>
          <p:nvPr/>
        </p:nvSpPr>
        <p:spPr>
          <a:xfrm>
            <a:off x="2721126" y="1782539"/>
            <a:ext cx="2286000" cy="2187828"/>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Talent Management Excellence</a:t>
            </a:r>
          </a:p>
        </p:txBody>
      </p:sp>
      <p:pic>
        <p:nvPicPr>
          <p:cNvPr id="4099" name="Picture 3" descr="C:\Users\Shreya\Dropbox (HCG)\HCG India Team\Image library\canva\icons - Canva_files\thumbnail(369)Red.png"/>
          <p:cNvPicPr>
            <a:picLocks noChangeAspect="1" noChangeArrowheads="1"/>
          </p:cNvPicPr>
          <p:nvPr/>
        </p:nvPicPr>
        <p:blipFill>
          <a:blip r:embed="rId20" cstate="print"/>
          <a:srcRect/>
          <a:stretch>
            <a:fillRect/>
          </a:stretch>
        </p:blipFill>
        <p:spPr bwMode="auto">
          <a:xfrm>
            <a:off x="5038485" y="2626082"/>
            <a:ext cx="263259" cy="263259"/>
          </a:xfrm>
          <a:prstGeom prst="rect">
            <a:avLst/>
          </a:prstGeom>
          <a:noFill/>
        </p:spPr>
      </p:pic>
      <p:pic>
        <p:nvPicPr>
          <p:cNvPr id="26" name="Picture 3" descr="C:\Users\Shreya\Dropbox (HCG)\HCG India Team\Image library\canva\icons - Canva_files\thumbnail(369)Red.png"/>
          <p:cNvPicPr>
            <a:picLocks noChangeAspect="1" noChangeArrowheads="1"/>
          </p:cNvPicPr>
          <p:nvPr/>
        </p:nvPicPr>
        <p:blipFill>
          <a:blip r:embed="rId20" cstate="print"/>
          <a:srcRect/>
          <a:stretch>
            <a:fillRect/>
          </a:stretch>
        </p:blipFill>
        <p:spPr bwMode="auto">
          <a:xfrm>
            <a:off x="6804660" y="2876453"/>
            <a:ext cx="263259" cy="263259"/>
          </a:xfrm>
          <a:prstGeom prst="rect">
            <a:avLst/>
          </a:prstGeom>
          <a:noFill/>
        </p:spPr>
      </p:pic>
      <p:pic>
        <p:nvPicPr>
          <p:cNvPr id="1032" name="Picture 8" descr="Image result for san francisco theological seminary logo png"/>
          <p:cNvPicPr>
            <a:picLocks noChangeAspect="1" noChangeArrowheads="1"/>
          </p:cNvPicPr>
          <p:nvPr/>
        </p:nvPicPr>
        <p:blipFill rotWithShape="1">
          <a:blip r:embed="rId21">
            <a:extLst>
              <a:ext uri="{28A0092B-C50C-407E-A947-70E740481C1C}">
                <a14:useLocalDpi xmlns:a14="http://schemas.microsoft.com/office/drawing/2010/main" val="0"/>
              </a:ext>
            </a:extLst>
          </a:blip>
          <a:srcRect t="27724" b="25150"/>
          <a:stretch/>
        </p:blipFill>
        <p:spPr bwMode="auto">
          <a:xfrm>
            <a:off x="6749182" y="5834661"/>
            <a:ext cx="999940" cy="471239"/>
          </a:xfrm>
          <a:prstGeom prst="rect">
            <a:avLst/>
          </a:prstGeom>
          <a:noFill/>
          <a:extLst>
            <a:ext uri="{909E8E84-426E-40DD-AFC4-6F175D3DCCD1}">
              <a14:hiddenFill xmlns:a14="http://schemas.microsoft.com/office/drawing/2010/main">
                <a:solidFill>
                  <a:srgbClr val="FFFFFF"/>
                </a:solidFill>
              </a14:hiddenFill>
            </a:ext>
          </a:extLst>
        </p:spPr>
      </p:pic>
      <p:sp>
        <p:nvSpPr>
          <p:cNvPr id="36" name="Slide Number Placeholder 3">
            <a:extLst>
              <a:ext uri="{FF2B5EF4-FFF2-40B4-BE49-F238E27FC236}">
                <a16:creationId xmlns:a16="http://schemas.microsoft.com/office/drawing/2014/main" id="{40D8409E-4AA2-428B-BDF9-2BCCC45AA374}"/>
              </a:ext>
            </a:extLst>
          </p:cNvPr>
          <p:cNvSpPr txBox="1">
            <a:spLocks/>
          </p:cNvSpPr>
          <p:nvPr/>
        </p:nvSpPr>
        <p:spPr>
          <a:xfrm>
            <a:off x="926667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745D2F46-AC3D-4DC9-B410-D219DFE4AF54}" type="slidenum">
              <a:rPr kumimoji="0" lang="en-US" sz="1050" b="1" i="0" u="none" strike="noStrike" kern="1200" cap="none" spc="0" normalizeH="0" baseline="0" noProof="0" smtClean="0">
                <a:ln>
                  <a:noFill/>
                </a:ln>
                <a:solidFill>
                  <a:prstClr val="black"/>
                </a:solidFill>
                <a:effectLst/>
                <a:uLnTx/>
                <a:uFillTx/>
                <a:latin typeface="Corbel" panose="020B0503020204020204"/>
                <a:ea typeface="+mn-ea"/>
                <a:cs typeface="Arial" charset="0"/>
              </a:rPr>
              <a:pPr marL="0" marR="0" lvl="0" indent="0" algn="r" defTabSz="342900" rtl="0" eaLnBrk="1" fontAlgn="auto" latinLnBrk="0" hangingPunct="1">
                <a:lnSpc>
                  <a:spcPct val="100000"/>
                </a:lnSpc>
                <a:spcBef>
                  <a:spcPts val="0"/>
                </a:spcBef>
                <a:spcAft>
                  <a:spcPts val="0"/>
                </a:spcAft>
                <a:buClrTx/>
                <a:buSzTx/>
                <a:buFontTx/>
                <a:buNone/>
                <a:tabLst/>
                <a:defRPr/>
              </a:pPr>
              <a:t>3</a:t>
            </a:fld>
            <a:endParaRPr kumimoji="0" lang="en-US" sz="1050" b="1" i="0" u="none" strike="noStrike" kern="1200" cap="none" spc="0" normalizeH="0" baseline="0" noProof="0" dirty="0">
              <a:ln>
                <a:noFill/>
              </a:ln>
              <a:solidFill>
                <a:prstClr val="black"/>
              </a:solidFill>
              <a:effectLst/>
              <a:uLnTx/>
              <a:uFillTx/>
              <a:latin typeface="Corbel" panose="020B0503020204020204"/>
              <a:ea typeface="+mn-ea"/>
              <a:cs typeface="Arial" charset="0"/>
            </a:endParaRPr>
          </a:p>
        </p:txBody>
      </p:sp>
      <p:sp>
        <p:nvSpPr>
          <p:cNvPr id="4" name="Footer Placeholder 8">
            <a:extLst>
              <a:ext uri="{FF2B5EF4-FFF2-40B4-BE49-F238E27FC236}">
                <a16:creationId xmlns:a16="http://schemas.microsoft.com/office/drawing/2014/main" id="{0E82B125-78B6-47D6-AECE-30F03ABB2792}"/>
              </a:ext>
            </a:extLst>
          </p:cNvPr>
          <p:cNvSpPr txBox="1">
            <a:spLocks/>
          </p:cNvSpPr>
          <p:nvPr/>
        </p:nvSpPr>
        <p:spPr>
          <a:xfrm>
            <a:off x="4868157" y="6577347"/>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tx1">
                    <a:lumMod val="65000"/>
                    <a:lumOff val="35000"/>
                  </a:schemeClr>
                </a:solidFill>
                <a:latin typeface="Franklin Gothic Medium" panose="020B0603020102020204" pitchFamily="34" charset="0"/>
              </a:rPr>
              <a:t>© 2020. Copyright Human Capital Growth. All Rights Reserved.</a:t>
            </a:r>
          </a:p>
        </p:txBody>
      </p:sp>
      <p:pic>
        <p:nvPicPr>
          <p:cNvPr id="6" name="Picture 5">
            <a:extLst>
              <a:ext uri="{FF2B5EF4-FFF2-40B4-BE49-F238E27FC236}">
                <a16:creationId xmlns:a16="http://schemas.microsoft.com/office/drawing/2014/main" id="{C2DDB522-9234-42C2-AB80-25B7C544E0F1}"/>
              </a:ext>
            </a:extLst>
          </p:cNvPr>
          <p:cNvPicPr/>
          <p:nvPr/>
        </p:nvPicPr>
        <p:blipFill>
          <a:blip r:embed="rId22">
            <a:extLst>
              <a:ext uri="{28A0092B-C50C-407E-A947-70E740481C1C}">
                <a14:useLocalDpi xmlns:a14="http://schemas.microsoft.com/office/drawing/2010/main" val="0"/>
              </a:ext>
            </a:extLst>
          </a:blip>
          <a:srcRect/>
          <a:stretch/>
        </p:blipFill>
        <p:spPr>
          <a:xfrm>
            <a:off x="4967255" y="321705"/>
            <a:ext cx="2187070" cy="460343"/>
          </a:xfrm>
          <a:prstGeom prst="rect">
            <a:avLst/>
          </a:prstGeom>
        </p:spPr>
      </p:pic>
    </p:spTree>
    <p:extLst>
      <p:ext uri="{BB962C8B-B14F-4D97-AF65-F5344CB8AC3E}">
        <p14:creationId xmlns:p14="http://schemas.microsoft.com/office/powerpoint/2010/main" val="21550430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524000" y="1293338"/>
            <a:ext cx="9144000" cy="3274592"/>
          </a:xfrm>
          <a:prstGeom prst="rect">
            <a:avLst/>
          </a:prstGeom>
        </p:spPr>
        <p:txBody>
          <a:bodyPr vert="horz" lIns="91440" tIns="45720" rIns="91440" bIns="45720" rtlCol="0" anchor="ctr">
            <a:normAutofit fontScale="92500" lnSpcReduction="20000"/>
          </a:bodyPr>
          <a:lstStyle/>
          <a:p>
            <a:pPr>
              <a:lnSpc>
                <a:spcPct val="90000"/>
              </a:lnSpc>
              <a:spcBef>
                <a:spcPct val="0"/>
              </a:spcBef>
              <a:spcAft>
                <a:spcPts val="600"/>
              </a:spcAft>
            </a:pPr>
            <a:r>
              <a:rPr lang="en-US" sz="4000" kern="1200" spc="-50" dirty="0">
                <a:solidFill>
                  <a:schemeClr val="tx1"/>
                </a:solidFill>
                <a:latin typeface="+mj-lt"/>
                <a:ea typeface="+mj-ea"/>
                <a:cs typeface="+mj-cs"/>
              </a:rPr>
              <a:t>Productivity: The Math</a:t>
            </a:r>
          </a:p>
          <a:p>
            <a:pPr>
              <a:lnSpc>
                <a:spcPct val="90000"/>
              </a:lnSpc>
              <a:spcBef>
                <a:spcPct val="0"/>
              </a:spcBef>
              <a:spcAft>
                <a:spcPts val="600"/>
              </a:spcAft>
            </a:pPr>
            <a:endParaRPr lang="en-US" sz="4000" kern="1200" spc="-50" dirty="0">
              <a:solidFill>
                <a:schemeClr val="tx1"/>
              </a:solidFill>
              <a:latin typeface="+mj-lt"/>
              <a:ea typeface="+mj-ea"/>
              <a:cs typeface="+mj-cs"/>
            </a:endParaRPr>
          </a:p>
          <a:p>
            <a:pPr lvl="2">
              <a:lnSpc>
                <a:spcPct val="90000"/>
              </a:lnSpc>
              <a:spcBef>
                <a:spcPct val="0"/>
              </a:spcBef>
              <a:spcAft>
                <a:spcPts val="600"/>
              </a:spcAft>
            </a:pPr>
            <a:r>
              <a:rPr lang="en-US" sz="3000" kern="1200" spc="-50" dirty="0">
                <a:solidFill>
                  <a:schemeClr val="tx1"/>
                </a:solidFill>
                <a:latin typeface="+mj-lt"/>
                <a:ea typeface="+mj-ea"/>
                <a:cs typeface="+mj-cs"/>
              </a:rPr>
              <a:t>Salary = $65,000/year</a:t>
            </a:r>
          </a:p>
          <a:p>
            <a:pPr lvl="2">
              <a:lnSpc>
                <a:spcPct val="90000"/>
              </a:lnSpc>
              <a:spcBef>
                <a:spcPct val="0"/>
              </a:spcBef>
              <a:spcAft>
                <a:spcPts val="600"/>
              </a:spcAft>
            </a:pPr>
            <a:r>
              <a:rPr lang="en-US" sz="3000" kern="1200" spc="-50" dirty="0">
                <a:solidFill>
                  <a:schemeClr val="tx1">
                    <a:lumMod val="50000"/>
                    <a:lumOff val="50000"/>
                  </a:schemeClr>
                </a:solidFill>
                <a:latin typeface="+mj-lt"/>
                <a:ea typeface="+mj-ea"/>
                <a:cs typeface="+mj-cs"/>
              </a:rPr>
              <a:t>Cost    = $81,500/year</a:t>
            </a:r>
          </a:p>
          <a:p>
            <a:pPr lvl="2">
              <a:lnSpc>
                <a:spcPct val="90000"/>
              </a:lnSpc>
              <a:spcBef>
                <a:spcPct val="0"/>
              </a:spcBef>
              <a:spcAft>
                <a:spcPts val="600"/>
              </a:spcAft>
            </a:pPr>
            <a:r>
              <a:rPr lang="en-US" sz="3000" kern="1200" spc="-50" dirty="0">
                <a:solidFill>
                  <a:schemeClr val="tx1">
                    <a:lumMod val="50000"/>
                    <a:lumOff val="50000"/>
                  </a:schemeClr>
                </a:solidFill>
                <a:latin typeface="+mj-lt"/>
                <a:ea typeface="+mj-ea"/>
                <a:cs typeface="+mj-cs"/>
              </a:rPr>
              <a:t>            = $325/day</a:t>
            </a:r>
          </a:p>
          <a:p>
            <a:pPr lvl="2">
              <a:lnSpc>
                <a:spcPct val="90000"/>
              </a:lnSpc>
              <a:spcBef>
                <a:spcPct val="0"/>
              </a:spcBef>
              <a:spcAft>
                <a:spcPts val="600"/>
              </a:spcAft>
            </a:pPr>
            <a:r>
              <a:rPr lang="en-US" sz="3000" kern="1200" spc="-50" dirty="0">
                <a:solidFill>
                  <a:schemeClr val="tx1">
                    <a:lumMod val="50000"/>
                    <a:lumOff val="50000"/>
                  </a:schemeClr>
                </a:solidFill>
                <a:latin typeface="+mj-lt"/>
                <a:ea typeface="+mj-ea"/>
                <a:cs typeface="+mj-cs"/>
              </a:rPr>
              <a:t>            = $40/hour</a:t>
            </a:r>
          </a:p>
          <a:p>
            <a:pPr lvl="2">
              <a:lnSpc>
                <a:spcPct val="90000"/>
              </a:lnSpc>
              <a:spcBef>
                <a:spcPct val="0"/>
              </a:spcBef>
              <a:spcAft>
                <a:spcPts val="600"/>
              </a:spcAft>
            </a:pPr>
            <a:endParaRPr lang="en-US" sz="3000" kern="1200" spc="-50" dirty="0">
              <a:solidFill>
                <a:schemeClr val="tx1"/>
              </a:solidFill>
              <a:latin typeface="+mj-lt"/>
              <a:ea typeface="+mj-ea"/>
              <a:cs typeface="+mj-cs"/>
            </a:endParaRPr>
          </a:p>
          <a:p>
            <a:pPr lvl="2">
              <a:lnSpc>
                <a:spcPct val="90000"/>
              </a:lnSpc>
              <a:spcBef>
                <a:spcPct val="0"/>
              </a:spcBef>
              <a:spcAft>
                <a:spcPts val="600"/>
              </a:spcAft>
            </a:pPr>
            <a:r>
              <a:rPr lang="en-US" sz="3000" kern="1200" spc="-50" dirty="0">
                <a:solidFill>
                  <a:schemeClr val="tx1"/>
                </a:solidFill>
                <a:latin typeface="+mj-lt"/>
                <a:ea typeface="+mj-ea"/>
                <a:cs typeface="+mj-cs"/>
              </a:rPr>
              <a:t>            =  70¢/minute</a:t>
            </a:r>
          </a:p>
        </p:txBody>
      </p:sp>
      <p:cxnSp>
        <p:nvCxnSpPr>
          <p:cNvPr id="16" name="Straight Connector 15">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Graphic 3" descr="Calculator">
            <a:extLst>
              <a:ext uri="{FF2B5EF4-FFF2-40B4-BE49-F238E27FC236}">
                <a16:creationId xmlns:a16="http://schemas.microsoft.com/office/drawing/2014/main" id="{727B7D0B-8349-0B45-82CE-B07E65C76E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61274" y="1208278"/>
            <a:ext cx="3587006" cy="3587006"/>
          </a:xfrm>
          <a:prstGeom prst="rect">
            <a:avLst/>
          </a:prstGeom>
        </p:spPr>
      </p:pic>
      <p:sp>
        <p:nvSpPr>
          <p:cNvPr id="13" name="Rectangle 12">
            <a:extLst>
              <a:ext uri="{FF2B5EF4-FFF2-40B4-BE49-F238E27FC236}">
                <a16:creationId xmlns:a16="http://schemas.microsoft.com/office/drawing/2014/main" id="{3D4DBEAF-627C-B743-83FB-1573EC183AC5}"/>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677739061"/>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B3ACB89-CA59-7345-BBC7-F0963A26535A}"/>
              </a:ext>
            </a:extLst>
          </p:cNvPr>
          <p:cNvSpPr txBox="1"/>
          <p:nvPr/>
        </p:nvSpPr>
        <p:spPr>
          <a:xfrm>
            <a:off x="487326" y="365126"/>
            <a:ext cx="5340605" cy="1146176"/>
          </a:xfrm>
          <a:prstGeom prst="rect">
            <a:avLst/>
          </a:prstGeom>
        </p:spPr>
        <p:txBody>
          <a:bodyPr vert="horz" lIns="91440" tIns="45720" rIns="91440" bIns="45720" rtlCol="0" anchor="ctr">
            <a:normAutofit lnSpcReduction="10000"/>
          </a:bodyPr>
          <a:lstStyle/>
          <a:p>
            <a:pPr>
              <a:lnSpc>
                <a:spcPct val="90000"/>
              </a:lnSpc>
              <a:spcBef>
                <a:spcPct val="0"/>
              </a:spcBef>
              <a:spcAft>
                <a:spcPts val="600"/>
              </a:spcAft>
            </a:pPr>
            <a:r>
              <a:rPr lang="en-US" sz="3700" kern="1200" dirty="0">
                <a:solidFill>
                  <a:schemeClr val="tx1"/>
                </a:solidFill>
                <a:latin typeface="+mj-lt"/>
                <a:ea typeface="+mj-ea"/>
                <a:cs typeface="+mj-cs"/>
              </a:rPr>
              <a:t>Employer Savings: </a:t>
            </a:r>
          </a:p>
          <a:p>
            <a:pPr>
              <a:lnSpc>
                <a:spcPct val="90000"/>
              </a:lnSpc>
              <a:spcBef>
                <a:spcPct val="0"/>
              </a:spcBef>
              <a:spcAft>
                <a:spcPts val="600"/>
              </a:spcAft>
            </a:pPr>
            <a:r>
              <a:rPr lang="en-US" sz="3700" kern="1200" dirty="0">
                <a:solidFill>
                  <a:schemeClr val="tx1"/>
                </a:solidFill>
                <a:latin typeface="+mj-lt"/>
                <a:ea typeface="+mj-ea"/>
                <a:cs typeface="+mj-cs"/>
              </a:rPr>
              <a:t>The Math</a:t>
            </a:r>
          </a:p>
        </p:txBody>
      </p:sp>
      <p:sp>
        <p:nvSpPr>
          <p:cNvPr id="27" name="Freeform: Shape 26">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13" descr="City">
            <a:extLst>
              <a:ext uri="{FF2B5EF4-FFF2-40B4-BE49-F238E27FC236}">
                <a16:creationId xmlns:a16="http://schemas.microsoft.com/office/drawing/2014/main" id="{654737C7-DE1F-324F-A2A5-DC73B7DDF2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957" y="2013799"/>
            <a:ext cx="4003675" cy="4003675"/>
          </a:xfrm>
          <a:custGeom>
            <a:avLst/>
            <a:gdLst/>
            <a:ahLst/>
            <a:cxnLst/>
            <a:rect l="l" t="t" r="r" b="b"/>
            <a:pathLst>
              <a:path w="4636009" h="5032375">
                <a:moveTo>
                  <a:pt x="0" y="0"/>
                </a:moveTo>
                <a:lnTo>
                  <a:pt x="4636009" y="0"/>
                </a:lnTo>
                <a:lnTo>
                  <a:pt x="4636009" y="5032375"/>
                </a:lnTo>
                <a:lnTo>
                  <a:pt x="0" y="5032375"/>
                </a:lnTo>
                <a:close/>
              </a:path>
            </a:pathLst>
          </a:custGeom>
        </p:spPr>
      </p:pic>
      <p:sp>
        <p:nvSpPr>
          <p:cNvPr id="18" name="Rectangle 17">
            <a:extLst>
              <a:ext uri="{FF2B5EF4-FFF2-40B4-BE49-F238E27FC236}">
                <a16:creationId xmlns:a16="http://schemas.microsoft.com/office/drawing/2014/main" id="{BAD64C56-56E7-F84A-A208-DE652D2C7B6D}"/>
              </a:ext>
            </a:extLst>
          </p:cNvPr>
          <p:cNvSpPr/>
          <p:nvPr/>
        </p:nvSpPr>
        <p:spPr>
          <a:xfrm>
            <a:off x="7836398" y="2706578"/>
            <a:ext cx="3877985" cy="3782702"/>
          </a:xfrm>
          <a:prstGeom prst="rect">
            <a:avLst/>
          </a:prstGeom>
        </p:spPr>
        <p:txBody>
          <a:bodyPr wrap="none">
            <a:spAutoFit/>
          </a:bodyPr>
          <a:lstStyle/>
          <a:p>
            <a:pPr>
              <a:spcAft>
                <a:spcPts val="600"/>
              </a:spcAft>
            </a:pPr>
            <a:r>
              <a:rPr lang="en-US" sz="2400" dirty="0"/>
              <a:t>Productivity		+15%	</a:t>
            </a:r>
          </a:p>
          <a:p>
            <a:pPr>
              <a:spcAft>
                <a:spcPts val="600"/>
              </a:spcAft>
            </a:pPr>
            <a:r>
              <a:rPr lang="en-US" sz="2400" dirty="0"/>
              <a:t>Absenteeism		-30%</a:t>
            </a:r>
          </a:p>
          <a:p>
            <a:pPr>
              <a:spcAft>
                <a:spcPts val="600"/>
              </a:spcAft>
            </a:pPr>
            <a:r>
              <a:rPr lang="en-US" sz="2400" dirty="0"/>
              <a:t>Continuity		1 day	</a:t>
            </a:r>
          </a:p>
          <a:p>
            <a:pPr>
              <a:spcAft>
                <a:spcPts val="600"/>
              </a:spcAft>
            </a:pPr>
            <a:endParaRPr lang="en-US" sz="2400" dirty="0"/>
          </a:p>
          <a:p>
            <a:pPr>
              <a:spcAft>
                <a:spcPts val="600"/>
              </a:spcAft>
            </a:pPr>
            <a:r>
              <a:rPr lang="en-US" sz="2400" dirty="0"/>
              <a:t>Office space		-25%</a:t>
            </a:r>
          </a:p>
          <a:p>
            <a:pPr>
              <a:spcAft>
                <a:spcPts val="600"/>
              </a:spcAft>
            </a:pPr>
            <a:r>
              <a:rPr lang="en-US" sz="2400" dirty="0"/>
              <a:t>	</a:t>
            </a:r>
          </a:p>
          <a:p>
            <a:pPr>
              <a:spcAft>
                <a:spcPts val="600"/>
              </a:spcAft>
            </a:pPr>
            <a:r>
              <a:rPr lang="en-US" sz="2400" dirty="0"/>
              <a:t>Turnover		-15%	</a:t>
            </a:r>
          </a:p>
          <a:p>
            <a:pPr>
              <a:lnSpc>
                <a:spcPct val="150000"/>
              </a:lnSpc>
              <a:spcAft>
                <a:spcPts val="600"/>
              </a:spcAft>
            </a:pPr>
            <a:endParaRPr lang="en-US" sz="2800" dirty="0">
              <a:solidFill>
                <a:schemeClr val="tx1">
                  <a:lumMod val="75000"/>
                  <a:lumOff val="25000"/>
                </a:schemeClr>
              </a:solidFill>
            </a:endParaRPr>
          </a:p>
        </p:txBody>
      </p:sp>
      <p:sp>
        <p:nvSpPr>
          <p:cNvPr id="2" name="TextBox 1">
            <a:extLst>
              <a:ext uri="{FF2B5EF4-FFF2-40B4-BE49-F238E27FC236}">
                <a16:creationId xmlns:a16="http://schemas.microsoft.com/office/drawing/2014/main" id="{6BB90F7D-415F-9445-A9A4-4D6CB08D779C}"/>
              </a:ext>
            </a:extLst>
          </p:cNvPr>
          <p:cNvSpPr txBox="1"/>
          <p:nvPr/>
        </p:nvSpPr>
        <p:spPr>
          <a:xfrm>
            <a:off x="6932125" y="3136612"/>
            <a:ext cx="548548" cy="584775"/>
          </a:xfrm>
          <a:prstGeom prst="rect">
            <a:avLst/>
          </a:prstGeom>
          <a:noFill/>
        </p:spPr>
        <p:txBody>
          <a:bodyPr wrap="none" rtlCol="0">
            <a:spAutoFit/>
          </a:bodyPr>
          <a:lstStyle/>
          <a:p>
            <a:r>
              <a:rPr lang="en-US" sz="3200" dirty="0"/>
              <a:t>1)</a:t>
            </a:r>
          </a:p>
        </p:txBody>
      </p:sp>
      <p:sp>
        <p:nvSpPr>
          <p:cNvPr id="16" name="TextBox 15">
            <a:extLst>
              <a:ext uri="{FF2B5EF4-FFF2-40B4-BE49-F238E27FC236}">
                <a16:creationId xmlns:a16="http://schemas.microsoft.com/office/drawing/2014/main" id="{1A30162C-DBBE-6B4A-8E54-03EF6CBB0B69}"/>
              </a:ext>
            </a:extLst>
          </p:cNvPr>
          <p:cNvSpPr txBox="1"/>
          <p:nvPr/>
        </p:nvSpPr>
        <p:spPr>
          <a:xfrm>
            <a:off x="6927477" y="4412531"/>
            <a:ext cx="548548" cy="584775"/>
          </a:xfrm>
          <a:prstGeom prst="rect">
            <a:avLst/>
          </a:prstGeom>
          <a:noFill/>
        </p:spPr>
        <p:txBody>
          <a:bodyPr wrap="none" rtlCol="0">
            <a:spAutoFit/>
          </a:bodyPr>
          <a:lstStyle/>
          <a:p>
            <a:r>
              <a:rPr lang="en-US" sz="3200" dirty="0"/>
              <a:t>2)</a:t>
            </a:r>
          </a:p>
        </p:txBody>
      </p:sp>
      <p:sp>
        <p:nvSpPr>
          <p:cNvPr id="19" name="TextBox 18">
            <a:extLst>
              <a:ext uri="{FF2B5EF4-FFF2-40B4-BE49-F238E27FC236}">
                <a16:creationId xmlns:a16="http://schemas.microsoft.com/office/drawing/2014/main" id="{C79FA67B-12C2-6541-9EDD-1C089DAB95C7}"/>
              </a:ext>
            </a:extLst>
          </p:cNvPr>
          <p:cNvSpPr txBox="1"/>
          <p:nvPr/>
        </p:nvSpPr>
        <p:spPr>
          <a:xfrm>
            <a:off x="6935924" y="5239933"/>
            <a:ext cx="548548" cy="584775"/>
          </a:xfrm>
          <a:prstGeom prst="rect">
            <a:avLst/>
          </a:prstGeom>
          <a:noFill/>
        </p:spPr>
        <p:txBody>
          <a:bodyPr wrap="none" rtlCol="0">
            <a:spAutoFit/>
          </a:bodyPr>
          <a:lstStyle/>
          <a:p>
            <a:r>
              <a:rPr lang="en-US" sz="3200" dirty="0"/>
              <a:t>3)</a:t>
            </a:r>
          </a:p>
        </p:txBody>
      </p:sp>
      <p:sp>
        <p:nvSpPr>
          <p:cNvPr id="3" name="Left Brace 2">
            <a:extLst>
              <a:ext uri="{FF2B5EF4-FFF2-40B4-BE49-F238E27FC236}">
                <a16:creationId xmlns:a16="http://schemas.microsoft.com/office/drawing/2014/main" id="{D8982570-E05B-1B47-896D-76868EE3ED20}"/>
              </a:ext>
            </a:extLst>
          </p:cNvPr>
          <p:cNvSpPr/>
          <p:nvPr/>
        </p:nvSpPr>
        <p:spPr>
          <a:xfrm>
            <a:off x="7476024" y="2870790"/>
            <a:ext cx="365021" cy="1134213"/>
          </a:xfrm>
          <a:prstGeom prst="leftBrace">
            <a:avLst/>
          </a:prstGeom>
          <a:ln w="412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Rectangle 24">
            <a:extLst>
              <a:ext uri="{FF2B5EF4-FFF2-40B4-BE49-F238E27FC236}">
                <a16:creationId xmlns:a16="http://schemas.microsoft.com/office/drawing/2014/main" id="{64F2C43B-9958-4246-B2F2-1C5431DB3BA3}"/>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25221659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31EA4A4-5D79-4817-B146-24029A2F3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78477C4-9577-474F-BD73-D32260164BE2}"/>
              </a:ext>
            </a:extLst>
          </p:cNvPr>
          <p:cNvSpPr/>
          <p:nvPr/>
        </p:nvSpPr>
        <p:spPr>
          <a:xfrm>
            <a:off x="6657941" y="2475550"/>
            <a:ext cx="4904650" cy="3232228"/>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3200" dirty="0">
                <a:latin typeface="+mj-lt"/>
                <a:ea typeface="+mj-ea"/>
                <a:cs typeface="+mj-cs"/>
              </a:rPr>
              <a:t>Productivity Increase #1:</a:t>
            </a:r>
          </a:p>
          <a:p>
            <a:pPr>
              <a:lnSpc>
                <a:spcPct val="90000"/>
              </a:lnSpc>
              <a:spcBef>
                <a:spcPct val="0"/>
              </a:spcBef>
              <a:spcAft>
                <a:spcPts val="600"/>
              </a:spcAft>
            </a:pPr>
            <a:r>
              <a:rPr lang="en-US" sz="3200" dirty="0">
                <a:latin typeface="+mj-lt"/>
                <a:ea typeface="+mj-ea"/>
                <a:cs typeface="+mj-cs"/>
              </a:rPr>
              <a:t>Fewer Interruptions </a:t>
            </a:r>
          </a:p>
          <a:p>
            <a:pPr>
              <a:lnSpc>
                <a:spcPct val="90000"/>
              </a:lnSpc>
              <a:spcBef>
                <a:spcPct val="0"/>
              </a:spcBef>
              <a:spcAft>
                <a:spcPts val="600"/>
              </a:spcAft>
            </a:pPr>
            <a:endParaRPr lang="en-US" sz="2400" dirty="0">
              <a:latin typeface="+mj-lt"/>
              <a:ea typeface="+mj-ea"/>
              <a:cs typeface="+mj-cs"/>
            </a:endParaRPr>
          </a:p>
          <a:p>
            <a:pPr>
              <a:lnSpc>
                <a:spcPct val="90000"/>
              </a:lnSpc>
              <a:spcBef>
                <a:spcPct val="0"/>
              </a:spcBef>
              <a:spcAft>
                <a:spcPts val="600"/>
              </a:spcAft>
            </a:pPr>
            <a:endParaRPr lang="en-US" sz="2400" dirty="0">
              <a:latin typeface="+mj-lt"/>
              <a:ea typeface="+mj-ea"/>
              <a:cs typeface="+mj-cs"/>
            </a:endParaRPr>
          </a:p>
          <a:p>
            <a:pPr>
              <a:lnSpc>
                <a:spcPct val="90000"/>
              </a:lnSpc>
              <a:spcBef>
                <a:spcPct val="0"/>
              </a:spcBef>
              <a:spcAft>
                <a:spcPts val="600"/>
              </a:spcAft>
            </a:pPr>
            <a:endParaRPr lang="en-US" sz="2400" dirty="0">
              <a:latin typeface="+mj-lt"/>
              <a:ea typeface="+mj-ea"/>
              <a:cs typeface="+mj-cs"/>
            </a:endParaRPr>
          </a:p>
          <a:p>
            <a:pPr>
              <a:lnSpc>
                <a:spcPct val="90000"/>
              </a:lnSpc>
              <a:spcBef>
                <a:spcPct val="0"/>
              </a:spcBef>
              <a:spcAft>
                <a:spcPts val="600"/>
              </a:spcAft>
            </a:pPr>
            <a:endParaRPr lang="en-US" sz="2400" dirty="0">
              <a:latin typeface="+mj-lt"/>
              <a:ea typeface="+mj-ea"/>
              <a:cs typeface="+mj-cs"/>
            </a:endParaRPr>
          </a:p>
          <a:p>
            <a:pPr>
              <a:lnSpc>
                <a:spcPct val="90000"/>
              </a:lnSpc>
              <a:spcBef>
                <a:spcPct val="0"/>
              </a:spcBef>
              <a:spcAft>
                <a:spcPts val="600"/>
              </a:spcAft>
            </a:pPr>
            <a:endParaRPr lang="en-US" sz="2800" dirty="0">
              <a:latin typeface="+mj-lt"/>
              <a:ea typeface="+mj-ea"/>
              <a:cs typeface="+mj-cs"/>
            </a:endParaRPr>
          </a:p>
          <a:p>
            <a:pPr>
              <a:lnSpc>
                <a:spcPct val="90000"/>
              </a:lnSpc>
              <a:spcBef>
                <a:spcPct val="0"/>
              </a:spcBef>
              <a:spcAft>
                <a:spcPts val="600"/>
              </a:spcAft>
            </a:pPr>
            <a:endParaRPr lang="en-US" sz="2800" dirty="0">
              <a:latin typeface="+mj-lt"/>
              <a:ea typeface="+mj-ea"/>
              <a:cs typeface="+mj-cs"/>
            </a:endParaRPr>
          </a:p>
          <a:p>
            <a:pPr>
              <a:lnSpc>
                <a:spcPct val="90000"/>
              </a:lnSpc>
              <a:spcBef>
                <a:spcPct val="0"/>
              </a:spcBef>
              <a:spcAft>
                <a:spcPts val="600"/>
              </a:spcAft>
            </a:pPr>
            <a:r>
              <a:rPr lang="en-US" sz="2800" dirty="0">
                <a:latin typeface="+mj-lt"/>
                <a:ea typeface="+mj-ea"/>
                <a:cs typeface="+mj-cs"/>
              </a:rPr>
              <a:t>Home = 43 mins/day</a:t>
            </a:r>
          </a:p>
          <a:p>
            <a:pPr>
              <a:lnSpc>
                <a:spcPct val="90000"/>
              </a:lnSpc>
              <a:spcBef>
                <a:spcPct val="0"/>
              </a:spcBef>
              <a:spcAft>
                <a:spcPts val="600"/>
              </a:spcAft>
            </a:pPr>
            <a:r>
              <a:rPr lang="en-US" sz="2800" dirty="0">
                <a:latin typeface="+mj-lt"/>
                <a:ea typeface="+mj-ea"/>
                <a:cs typeface="+mj-cs"/>
              </a:rPr>
              <a:t>Office = 78 mins/day</a:t>
            </a:r>
          </a:p>
        </p:txBody>
      </p:sp>
      <p:pic>
        <p:nvPicPr>
          <p:cNvPr id="2" name="Picture 1">
            <a:extLst>
              <a:ext uri="{FF2B5EF4-FFF2-40B4-BE49-F238E27FC236}">
                <a16:creationId xmlns:a16="http://schemas.microsoft.com/office/drawing/2014/main" id="{B5EBA549-E846-7F46-AFAB-C357129E540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0528" t="-622" r="39916" b="620"/>
          <a:stretch/>
        </p:blipFill>
        <p:spPr>
          <a:xfrm>
            <a:off x="20" y="-53165"/>
            <a:ext cx="6095980" cy="6857990"/>
          </a:xfrm>
          <a:prstGeom prst="rect">
            <a:avLst/>
          </a:prstGeom>
        </p:spPr>
      </p:pic>
      <p:sp>
        <p:nvSpPr>
          <p:cNvPr id="10" name="Rectangle 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Rectangle 6">
            <a:extLst>
              <a:ext uri="{FF2B5EF4-FFF2-40B4-BE49-F238E27FC236}">
                <a16:creationId xmlns:a16="http://schemas.microsoft.com/office/drawing/2014/main" id="{6CECA840-DCBB-E74D-A1E3-FCC4642755DE}"/>
              </a:ext>
            </a:extLst>
          </p:cNvPr>
          <p:cNvSpPr/>
          <p:nvPr/>
        </p:nvSpPr>
        <p:spPr>
          <a:xfrm>
            <a:off x="7751135" y="4434029"/>
            <a:ext cx="4199860" cy="244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65FB7EE-A0CE-FE44-9C84-A13216AD8288}"/>
              </a:ext>
            </a:extLst>
          </p:cNvPr>
          <p:cNvSpPr/>
          <p:nvPr/>
        </p:nvSpPr>
        <p:spPr>
          <a:xfrm>
            <a:off x="6657941" y="606056"/>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E5526F-7AA6-FC48-AE97-76E3A581C715}"/>
              </a:ext>
            </a:extLst>
          </p:cNvPr>
          <p:cNvSpPr/>
          <p:nvPr/>
        </p:nvSpPr>
        <p:spPr>
          <a:xfrm>
            <a:off x="7751135" y="480283"/>
            <a:ext cx="1531088" cy="519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0DC6890-50ED-254D-B3CF-E371A2E0BDFC}"/>
              </a:ext>
            </a:extLst>
          </p:cNvPr>
          <p:cNvSpPr/>
          <p:nvPr/>
        </p:nvSpPr>
        <p:spPr>
          <a:xfrm>
            <a:off x="7172640" y="6461894"/>
            <a:ext cx="4904650"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r>
              <a:rPr lang="en-US" sz="900" dirty="0" err="1">
                <a:solidFill>
                  <a:schemeClr val="tx1">
                    <a:lumMod val="50000"/>
                    <a:lumOff val="50000"/>
                  </a:schemeClr>
                </a:solidFill>
                <a:latin typeface="Arial" panose="020B0604020202020204" pitchFamily="34" charset="0"/>
              </a:rPr>
              <a:t>Iometrics</a:t>
            </a:r>
            <a:r>
              <a:rPr lang="en-US" sz="900" dirty="0">
                <a:solidFill>
                  <a:schemeClr val="tx1">
                    <a:lumMod val="50000"/>
                    <a:lumOff val="50000"/>
                  </a:schemeClr>
                </a:solidFill>
                <a:latin typeface="Arial" panose="020B0604020202020204" pitchFamily="34" charset="0"/>
              </a:rPr>
              <a:t> Global Work from Home Experience Survey</a:t>
            </a:r>
          </a:p>
        </p:txBody>
      </p:sp>
    </p:spTree>
    <p:extLst>
      <p:ext uri="{BB962C8B-B14F-4D97-AF65-F5344CB8AC3E}">
        <p14:creationId xmlns:p14="http://schemas.microsoft.com/office/powerpoint/2010/main" val="82032255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31EA4A4-5D79-4817-B146-24029A2F3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78477C4-9577-474F-BD73-D32260164BE2}"/>
              </a:ext>
            </a:extLst>
          </p:cNvPr>
          <p:cNvSpPr/>
          <p:nvPr/>
        </p:nvSpPr>
        <p:spPr>
          <a:xfrm>
            <a:off x="582282" y="320891"/>
            <a:ext cx="4784179" cy="207153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dirty="0"/>
              <a:t>Productivity Increase #1:</a:t>
            </a:r>
          </a:p>
          <a:p>
            <a:pPr>
              <a:lnSpc>
                <a:spcPct val="90000"/>
              </a:lnSpc>
              <a:spcBef>
                <a:spcPct val="0"/>
              </a:spcBef>
              <a:spcAft>
                <a:spcPts val="600"/>
              </a:spcAft>
            </a:pPr>
            <a:r>
              <a:rPr lang="en-US" sz="3200" dirty="0"/>
              <a:t>Fewer Interruptions </a:t>
            </a:r>
          </a:p>
        </p:txBody>
      </p:sp>
      <p:sp>
        <p:nvSpPr>
          <p:cNvPr id="10" name="Rectangle 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Rectangle 6">
            <a:extLst>
              <a:ext uri="{FF2B5EF4-FFF2-40B4-BE49-F238E27FC236}">
                <a16:creationId xmlns:a16="http://schemas.microsoft.com/office/drawing/2014/main" id="{6CECA840-DCBB-E74D-A1E3-FCC4642755DE}"/>
              </a:ext>
            </a:extLst>
          </p:cNvPr>
          <p:cNvSpPr/>
          <p:nvPr/>
        </p:nvSpPr>
        <p:spPr>
          <a:xfrm>
            <a:off x="1729223" y="4595512"/>
            <a:ext cx="4199860" cy="244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7C784A1-CEA3-7342-A486-52EFB2D49751}"/>
              </a:ext>
            </a:extLst>
          </p:cNvPr>
          <p:cNvSpPr txBox="1"/>
          <p:nvPr/>
        </p:nvSpPr>
        <p:spPr>
          <a:xfrm>
            <a:off x="683580" y="2877859"/>
            <a:ext cx="4581581" cy="4565289"/>
          </a:xfrm>
          <a:prstGeom prst="rect">
            <a:avLst/>
          </a:prstGeom>
          <a:noFill/>
        </p:spPr>
        <p:txBody>
          <a:bodyPr wrap="square" rtlCol="0">
            <a:spAutoFit/>
          </a:bodyPr>
          <a:lstStyle/>
          <a:p>
            <a:pPr algn="ctr">
              <a:lnSpc>
                <a:spcPct val="150000"/>
              </a:lnSpc>
            </a:pPr>
            <a:r>
              <a:rPr lang="en-US" sz="2800" dirty="0"/>
              <a:t>35 mins x $.70 per minute</a:t>
            </a:r>
          </a:p>
          <a:p>
            <a:pPr algn="ctr">
              <a:lnSpc>
                <a:spcPct val="150000"/>
              </a:lnSpc>
            </a:pPr>
            <a:r>
              <a:rPr lang="en-US" sz="2800" dirty="0"/>
              <a:t>= $24.50/day</a:t>
            </a:r>
          </a:p>
          <a:p>
            <a:pPr algn="ctr">
              <a:lnSpc>
                <a:spcPct val="150000"/>
              </a:lnSpc>
            </a:pPr>
            <a:r>
              <a:rPr lang="en-US" sz="2800" dirty="0"/>
              <a:t>x 125 workdays</a:t>
            </a:r>
          </a:p>
          <a:p>
            <a:pPr algn="ctr">
              <a:lnSpc>
                <a:spcPct val="150000"/>
              </a:lnSpc>
            </a:pPr>
            <a:r>
              <a:rPr lang="en-US" sz="2800" dirty="0"/>
              <a:t>= $3,066</a:t>
            </a:r>
          </a:p>
          <a:p>
            <a:pPr algn="ctr">
              <a:lnSpc>
                <a:spcPct val="150000"/>
              </a:lnSpc>
            </a:pPr>
            <a:r>
              <a:rPr lang="en-US" sz="2400" dirty="0"/>
              <a:t>per ½ time remote worker/year</a:t>
            </a:r>
          </a:p>
          <a:p>
            <a:pPr algn="ctr">
              <a:lnSpc>
                <a:spcPct val="150000"/>
              </a:lnSpc>
            </a:pPr>
            <a:endParaRPr lang="en-US" dirty="0"/>
          </a:p>
          <a:p>
            <a:pPr algn="ctr">
              <a:lnSpc>
                <a:spcPct val="150000"/>
              </a:lnSpc>
            </a:pPr>
            <a:endParaRPr lang="en-US" sz="2400" dirty="0"/>
          </a:p>
          <a:p>
            <a:pPr algn="ctr">
              <a:lnSpc>
                <a:spcPct val="150000"/>
              </a:lnSpc>
            </a:pPr>
            <a:endParaRPr lang="en-US" dirty="0"/>
          </a:p>
        </p:txBody>
      </p:sp>
      <p:sp>
        <p:nvSpPr>
          <p:cNvPr id="15" name="Rectangle 14">
            <a:extLst>
              <a:ext uri="{FF2B5EF4-FFF2-40B4-BE49-F238E27FC236}">
                <a16:creationId xmlns:a16="http://schemas.microsoft.com/office/drawing/2014/main" id="{865FB7EE-A0CE-FE44-9C84-A13216AD8288}"/>
              </a:ext>
            </a:extLst>
          </p:cNvPr>
          <p:cNvSpPr/>
          <p:nvPr/>
        </p:nvSpPr>
        <p:spPr>
          <a:xfrm>
            <a:off x="636029" y="767539"/>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5EBA549-E846-7F46-AFAB-C357129E540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0528" t="-622" r="39916" b="620"/>
          <a:stretch/>
        </p:blipFill>
        <p:spPr>
          <a:xfrm>
            <a:off x="6012636" y="-93785"/>
            <a:ext cx="6179344" cy="6951775"/>
          </a:xfrm>
          <a:prstGeom prst="rect">
            <a:avLst/>
          </a:prstGeom>
        </p:spPr>
      </p:pic>
      <p:sp>
        <p:nvSpPr>
          <p:cNvPr id="21" name="Rectangle 20">
            <a:extLst>
              <a:ext uri="{FF2B5EF4-FFF2-40B4-BE49-F238E27FC236}">
                <a16:creationId xmlns:a16="http://schemas.microsoft.com/office/drawing/2014/main" id="{4CDB836E-C954-7F41-AD46-34054B204164}"/>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cxnSp>
        <p:nvCxnSpPr>
          <p:cNvPr id="5" name="Straight Connector 4">
            <a:extLst>
              <a:ext uri="{FF2B5EF4-FFF2-40B4-BE49-F238E27FC236}">
                <a16:creationId xmlns:a16="http://schemas.microsoft.com/office/drawing/2014/main" id="{6B487BFC-9B08-4447-947A-863CA0879988}"/>
              </a:ext>
            </a:extLst>
          </p:cNvPr>
          <p:cNvCxnSpPr/>
          <p:nvPr/>
        </p:nvCxnSpPr>
        <p:spPr>
          <a:xfrm>
            <a:off x="1150728" y="2690596"/>
            <a:ext cx="34212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2770500"/>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DF0E6F6-002F-4F44-A208-61EA567F89DA}"/>
              </a:ext>
            </a:extLst>
          </p:cNvPr>
          <p:cNvSpPr txBox="1"/>
          <p:nvPr/>
        </p:nvSpPr>
        <p:spPr>
          <a:xfrm>
            <a:off x="6657941" y="2667099"/>
            <a:ext cx="5346272" cy="4770537"/>
          </a:xfrm>
          <a:prstGeom prst="rect">
            <a:avLst/>
          </a:prstGeom>
          <a:noFill/>
        </p:spPr>
        <p:txBody>
          <a:bodyPr wrap="none" rtlCol="0">
            <a:spAutoFit/>
          </a:bodyPr>
          <a:lstStyle/>
          <a:p>
            <a:pPr algn="ctr">
              <a:lnSpc>
                <a:spcPct val="125000"/>
              </a:lnSpc>
            </a:pPr>
            <a:r>
              <a:rPr lang="en-US" sz="2800" dirty="0"/>
              <a:t>Average Commute = 60 Minutes</a:t>
            </a:r>
          </a:p>
          <a:p>
            <a:pPr algn="ctr">
              <a:lnSpc>
                <a:spcPct val="125000"/>
              </a:lnSpc>
            </a:pPr>
            <a:r>
              <a:rPr lang="en-US" sz="2800" dirty="0"/>
              <a:t>x 50% = 30 minutes</a:t>
            </a:r>
          </a:p>
          <a:p>
            <a:pPr algn="ctr">
              <a:lnSpc>
                <a:spcPct val="125000"/>
              </a:lnSpc>
            </a:pPr>
            <a:r>
              <a:rPr lang="en-US" sz="2800" dirty="0"/>
              <a:t>x 70¢ per minute</a:t>
            </a:r>
          </a:p>
          <a:p>
            <a:pPr algn="ctr">
              <a:lnSpc>
                <a:spcPct val="125000"/>
              </a:lnSpc>
            </a:pPr>
            <a:r>
              <a:rPr lang="en-US" sz="2800" dirty="0"/>
              <a:t>= $21 day</a:t>
            </a:r>
          </a:p>
          <a:p>
            <a:pPr algn="ctr">
              <a:lnSpc>
                <a:spcPct val="125000"/>
              </a:lnSpc>
            </a:pPr>
            <a:r>
              <a:rPr lang="en-US" sz="2800" dirty="0"/>
              <a:t>x 125 days</a:t>
            </a:r>
          </a:p>
          <a:p>
            <a:pPr algn="ctr">
              <a:lnSpc>
                <a:spcPct val="125000"/>
              </a:lnSpc>
            </a:pPr>
            <a:r>
              <a:rPr lang="en-US" sz="2800" dirty="0"/>
              <a:t>= 2,625</a:t>
            </a:r>
          </a:p>
          <a:p>
            <a:pPr algn="ctr">
              <a:lnSpc>
                <a:spcPct val="125000"/>
              </a:lnSpc>
            </a:pPr>
            <a:r>
              <a:rPr lang="en-US" sz="2800" dirty="0"/>
              <a:t>Per ½ time remote worker/year</a:t>
            </a:r>
          </a:p>
          <a:p>
            <a:pPr algn="ctr">
              <a:lnSpc>
                <a:spcPct val="125000"/>
              </a:lnSpc>
            </a:pPr>
            <a:endParaRPr lang="en-US" sz="2800" dirty="0"/>
          </a:p>
          <a:p>
            <a:pPr algn="ctr"/>
            <a:endParaRPr lang="en-US" sz="2400" dirty="0"/>
          </a:p>
        </p:txBody>
      </p:sp>
      <p:pic>
        <p:nvPicPr>
          <p:cNvPr id="11" name="Picture 10" descr="A car driving on a city street filled with lots of traffic&#10;&#10;Description automatically generated">
            <a:extLst>
              <a:ext uri="{FF2B5EF4-FFF2-40B4-BE49-F238E27FC236}">
                <a16:creationId xmlns:a16="http://schemas.microsoft.com/office/drawing/2014/main" id="{6A397215-78AE-EC4A-AB86-DD0C44F3B203}"/>
              </a:ext>
            </a:extLst>
          </p:cNvPr>
          <p:cNvPicPr>
            <a:picLocks noChangeAspect="1"/>
          </p:cNvPicPr>
          <p:nvPr/>
        </p:nvPicPr>
        <p:blipFill rotWithShape="1">
          <a:blip r:embed="rId3"/>
          <a:srcRect l="10337" t="-195" r="23072" b="195"/>
          <a:stretch/>
        </p:blipFill>
        <p:spPr>
          <a:xfrm>
            <a:off x="0" y="-13392"/>
            <a:ext cx="6096000" cy="6871391"/>
          </a:xfrm>
          <a:prstGeom prst="rect">
            <a:avLst/>
          </a:prstGeom>
        </p:spPr>
      </p:pic>
      <p:sp>
        <p:nvSpPr>
          <p:cNvPr id="12" name="Rectangle 11">
            <a:extLst>
              <a:ext uri="{FF2B5EF4-FFF2-40B4-BE49-F238E27FC236}">
                <a16:creationId xmlns:a16="http://schemas.microsoft.com/office/drawing/2014/main" id="{187D22AE-9D04-664A-8043-7864F070710E}"/>
              </a:ext>
            </a:extLst>
          </p:cNvPr>
          <p:cNvSpPr/>
          <p:nvPr/>
        </p:nvSpPr>
        <p:spPr>
          <a:xfrm>
            <a:off x="6657941" y="606056"/>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2F2EDA0-C811-3B41-8704-E2CC2D6AA3D9}"/>
              </a:ext>
            </a:extLst>
          </p:cNvPr>
          <p:cNvSpPr txBox="1"/>
          <p:nvPr/>
        </p:nvSpPr>
        <p:spPr>
          <a:xfrm>
            <a:off x="6657941" y="1148317"/>
            <a:ext cx="4557658" cy="1077218"/>
          </a:xfrm>
          <a:prstGeom prst="rect">
            <a:avLst/>
          </a:prstGeom>
          <a:noFill/>
        </p:spPr>
        <p:txBody>
          <a:bodyPr wrap="none" rtlCol="0">
            <a:spAutoFit/>
          </a:bodyPr>
          <a:lstStyle/>
          <a:p>
            <a:r>
              <a:rPr lang="en-US" sz="3200" dirty="0"/>
              <a:t>Productivity Increase #2</a:t>
            </a:r>
          </a:p>
          <a:p>
            <a:r>
              <a:rPr lang="en-US" sz="3200" dirty="0"/>
              <a:t>Commute Time</a:t>
            </a:r>
          </a:p>
        </p:txBody>
      </p:sp>
      <p:sp>
        <p:nvSpPr>
          <p:cNvPr id="14" name="Rectangle 13">
            <a:extLst>
              <a:ext uri="{FF2B5EF4-FFF2-40B4-BE49-F238E27FC236}">
                <a16:creationId xmlns:a16="http://schemas.microsoft.com/office/drawing/2014/main" id="{8C3997A8-B7B3-7344-8494-9FA287CACAFF}"/>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cxnSp>
        <p:nvCxnSpPr>
          <p:cNvPr id="7" name="Straight Connector 6">
            <a:extLst>
              <a:ext uri="{FF2B5EF4-FFF2-40B4-BE49-F238E27FC236}">
                <a16:creationId xmlns:a16="http://schemas.microsoft.com/office/drawing/2014/main" id="{7924D94C-9C5F-3448-9B44-044590945931}"/>
              </a:ext>
            </a:extLst>
          </p:cNvPr>
          <p:cNvCxnSpPr/>
          <p:nvPr/>
        </p:nvCxnSpPr>
        <p:spPr>
          <a:xfrm>
            <a:off x="7432258" y="2412300"/>
            <a:ext cx="34212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934916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31EA4A4-5D79-4817-B146-24029A2F3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78477C4-9577-474F-BD73-D32260164BE2}"/>
              </a:ext>
            </a:extLst>
          </p:cNvPr>
          <p:cNvSpPr/>
          <p:nvPr/>
        </p:nvSpPr>
        <p:spPr>
          <a:xfrm>
            <a:off x="6565107" y="544643"/>
            <a:ext cx="4628566" cy="158187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dirty="0">
                <a:latin typeface="+mj-lt"/>
                <a:ea typeface="+mj-ea"/>
                <a:cs typeface="+mj-cs"/>
              </a:rPr>
              <a:t>Productivity Increase</a:t>
            </a:r>
          </a:p>
          <a:p>
            <a:pPr>
              <a:lnSpc>
                <a:spcPct val="90000"/>
              </a:lnSpc>
              <a:spcBef>
                <a:spcPct val="0"/>
              </a:spcBef>
              <a:spcAft>
                <a:spcPts val="600"/>
              </a:spcAft>
            </a:pPr>
            <a:r>
              <a:rPr lang="en-US" sz="3200" dirty="0">
                <a:latin typeface="+mj-lt"/>
                <a:ea typeface="+mj-ea"/>
                <a:cs typeface="+mj-cs"/>
              </a:rPr>
              <a:t>15% Assumption</a:t>
            </a:r>
          </a:p>
        </p:txBody>
      </p:sp>
      <p:sp>
        <p:nvSpPr>
          <p:cNvPr id="10" name="Rectangle 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Rectangle 6">
            <a:extLst>
              <a:ext uri="{FF2B5EF4-FFF2-40B4-BE49-F238E27FC236}">
                <a16:creationId xmlns:a16="http://schemas.microsoft.com/office/drawing/2014/main" id="{6CECA840-DCBB-E74D-A1E3-FCC4642755DE}"/>
              </a:ext>
            </a:extLst>
          </p:cNvPr>
          <p:cNvSpPr/>
          <p:nvPr/>
        </p:nvSpPr>
        <p:spPr>
          <a:xfrm>
            <a:off x="7751135" y="4434029"/>
            <a:ext cx="4199860" cy="244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7C784A1-CEA3-7342-A486-52EFB2D49751}"/>
              </a:ext>
            </a:extLst>
          </p:cNvPr>
          <p:cNvSpPr txBox="1"/>
          <p:nvPr/>
        </p:nvSpPr>
        <p:spPr>
          <a:xfrm>
            <a:off x="7094326" y="2671156"/>
            <a:ext cx="4099347" cy="3416320"/>
          </a:xfrm>
          <a:prstGeom prst="rect">
            <a:avLst/>
          </a:prstGeom>
          <a:noFill/>
        </p:spPr>
        <p:txBody>
          <a:bodyPr wrap="square" rtlCol="0">
            <a:spAutoFit/>
          </a:bodyPr>
          <a:lstStyle/>
          <a:p>
            <a:pPr algn="ctr"/>
            <a:r>
              <a:rPr lang="en-US" sz="2400" dirty="0"/>
              <a:t>$81,500</a:t>
            </a:r>
          </a:p>
          <a:p>
            <a:pPr algn="ctr"/>
            <a:r>
              <a:rPr lang="en-US" sz="2400" dirty="0"/>
              <a:t>x 15% </a:t>
            </a:r>
          </a:p>
          <a:p>
            <a:pPr algn="ctr"/>
            <a:r>
              <a:rPr lang="en-US" sz="2400" dirty="0"/>
              <a:t>= $12,225</a:t>
            </a:r>
          </a:p>
          <a:p>
            <a:pPr algn="ctr"/>
            <a:r>
              <a:rPr lang="en-US" sz="2400" dirty="0"/>
              <a:t>x half-time</a:t>
            </a:r>
          </a:p>
          <a:p>
            <a:pPr algn="ctr"/>
            <a:r>
              <a:rPr lang="en-US" sz="2400" dirty="0"/>
              <a:t>= 6,112</a:t>
            </a:r>
          </a:p>
          <a:p>
            <a:pPr algn="ctr"/>
            <a:r>
              <a:rPr lang="en-US" dirty="0"/>
              <a:t>per ½ time remote worker/year</a:t>
            </a:r>
          </a:p>
          <a:p>
            <a:pPr algn="ctr"/>
            <a:endParaRPr lang="en-US" dirty="0"/>
          </a:p>
          <a:p>
            <a:pPr algn="ctr"/>
            <a:r>
              <a:rPr lang="en-US" sz="2400" dirty="0"/>
              <a:t>= $611,200</a:t>
            </a:r>
          </a:p>
          <a:p>
            <a:pPr algn="ctr"/>
            <a:r>
              <a:rPr lang="en-US" dirty="0"/>
              <a:t>per 100 half-time remote workers/year</a:t>
            </a:r>
          </a:p>
          <a:p>
            <a:pPr algn="ctr"/>
            <a:endParaRPr lang="en-US" dirty="0"/>
          </a:p>
        </p:txBody>
      </p:sp>
      <p:sp>
        <p:nvSpPr>
          <p:cNvPr id="15" name="Rectangle 14">
            <a:extLst>
              <a:ext uri="{FF2B5EF4-FFF2-40B4-BE49-F238E27FC236}">
                <a16:creationId xmlns:a16="http://schemas.microsoft.com/office/drawing/2014/main" id="{865FB7EE-A0CE-FE44-9C84-A13216AD8288}"/>
              </a:ext>
            </a:extLst>
          </p:cNvPr>
          <p:cNvSpPr/>
          <p:nvPr/>
        </p:nvSpPr>
        <p:spPr>
          <a:xfrm>
            <a:off x="6657941" y="606056"/>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E5526F-7AA6-FC48-AE97-76E3A581C715}"/>
              </a:ext>
            </a:extLst>
          </p:cNvPr>
          <p:cNvSpPr/>
          <p:nvPr/>
        </p:nvSpPr>
        <p:spPr>
          <a:xfrm>
            <a:off x="7751135" y="480283"/>
            <a:ext cx="1531088" cy="519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sign&#10;&#10;Description automatically generated">
            <a:extLst>
              <a:ext uri="{FF2B5EF4-FFF2-40B4-BE49-F238E27FC236}">
                <a16:creationId xmlns:a16="http://schemas.microsoft.com/office/drawing/2014/main" id="{197B44B7-C430-4C4A-9FA8-BFB2F8A109D5}"/>
              </a:ext>
            </a:extLst>
          </p:cNvPr>
          <p:cNvPicPr>
            <a:picLocks noChangeAspect="1"/>
          </p:cNvPicPr>
          <p:nvPr/>
        </p:nvPicPr>
        <p:blipFill>
          <a:blip r:embed="rId3"/>
          <a:stretch>
            <a:fillRect/>
          </a:stretch>
        </p:blipFill>
        <p:spPr>
          <a:xfrm rot="20346317">
            <a:off x="1291839" y="1264203"/>
            <a:ext cx="3804894" cy="4688958"/>
          </a:xfrm>
          <a:prstGeom prst="rect">
            <a:avLst/>
          </a:prstGeom>
        </p:spPr>
      </p:pic>
      <p:sp>
        <p:nvSpPr>
          <p:cNvPr id="11" name="Frame 10">
            <a:extLst>
              <a:ext uri="{FF2B5EF4-FFF2-40B4-BE49-F238E27FC236}">
                <a16:creationId xmlns:a16="http://schemas.microsoft.com/office/drawing/2014/main" id="{F56C0F71-7215-2243-8972-C762F6D10CFA}"/>
              </a:ext>
            </a:extLst>
          </p:cNvPr>
          <p:cNvSpPr/>
          <p:nvPr/>
        </p:nvSpPr>
        <p:spPr>
          <a:xfrm>
            <a:off x="0" y="0"/>
            <a:ext cx="6095999" cy="6858000"/>
          </a:xfrm>
          <a:prstGeom prst="frame">
            <a:avLst>
              <a:gd name="adj1" fmla="val 24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D8D83A6F-CAB4-594B-B589-649EACF06227}"/>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3509910320"/>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erson looking at the camera&#10;&#10;Description automatically generated">
            <a:extLst>
              <a:ext uri="{FF2B5EF4-FFF2-40B4-BE49-F238E27FC236}">
                <a16:creationId xmlns:a16="http://schemas.microsoft.com/office/drawing/2014/main" id="{B7EF115E-90A6-904C-8AE2-EF5B2AAB2F21}"/>
              </a:ext>
            </a:extLst>
          </p:cNvPr>
          <p:cNvPicPr>
            <a:picLocks noChangeAspect="1"/>
          </p:cNvPicPr>
          <p:nvPr/>
        </p:nvPicPr>
        <p:blipFill rotWithShape="1">
          <a:blip r:embed="rId3"/>
          <a:srcRect l="16873" t="-543" r="23781" b="543"/>
          <a:stretch/>
        </p:blipFill>
        <p:spPr>
          <a:xfrm>
            <a:off x="0" y="-21266"/>
            <a:ext cx="6096000" cy="6858000"/>
          </a:xfrm>
          <a:prstGeom prst="rect">
            <a:avLst/>
          </a:prstGeom>
        </p:spPr>
      </p:pic>
      <p:sp>
        <p:nvSpPr>
          <p:cNvPr id="4" name="Rectangle 3">
            <a:extLst>
              <a:ext uri="{FF2B5EF4-FFF2-40B4-BE49-F238E27FC236}">
                <a16:creationId xmlns:a16="http://schemas.microsoft.com/office/drawing/2014/main" id="{B5779A33-1004-C44A-AE28-89B14E42AF33}"/>
              </a:ext>
            </a:extLst>
          </p:cNvPr>
          <p:cNvSpPr/>
          <p:nvPr/>
        </p:nvSpPr>
        <p:spPr>
          <a:xfrm>
            <a:off x="6657941" y="606056"/>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677D550-C9B4-7440-81AC-A498E205F2E1}"/>
              </a:ext>
            </a:extLst>
          </p:cNvPr>
          <p:cNvSpPr txBox="1"/>
          <p:nvPr/>
        </p:nvSpPr>
        <p:spPr>
          <a:xfrm>
            <a:off x="6657941" y="1074509"/>
            <a:ext cx="4927952" cy="5279137"/>
          </a:xfrm>
          <a:prstGeom prst="rect">
            <a:avLst/>
          </a:prstGeom>
          <a:noFill/>
        </p:spPr>
        <p:txBody>
          <a:bodyPr wrap="none" rtlCol="0">
            <a:spAutoFit/>
          </a:bodyPr>
          <a:lstStyle/>
          <a:p>
            <a:r>
              <a:rPr lang="en-US" sz="3200" dirty="0"/>
              <a:t>Productivity Increase #3</a:t>
            </a:r>
          </a:p>
          <a:p>
            <a:r>
              <a:rPr lang="en-US" sz="3200" dirty="0"/>
              <a:t>Absenteeism</a:t>
            </a:r>
          </a:p>
          <a:p>
            <a:endParaRPr lang="en-US" sz="3600" dirty="0"/>
          </a:p>
          <a:p>
            <a:pPr algn="ctr">
              <a:lnSpc>
                <a:spcPct val="125000"/>
              </a:lnSpc>
            </a:pPr>
            <a:endParaRPr lang="en-US" sz="2800" dirty="0"/>
          </a:p>
          <a:p>
            <a:pPr algn="ctr">
              <a:lnSpc>
                <a:spcPct val="125000"/>
              </a:lnSpc>
            </a:pPr>
            <a:r>
              <a:rPr lang="en-US" sz="2800" dirty="0"/>
              <a:t>Absenteeism = 10 days/year</a:t>
            </a:r>
          </a:p>
          <a:p>
            <a:pPr algn="ctr">
              <a:lnSpc>
                <a:spcPct val="125000"/>
              </a:lnSpc>
            </a:pPr>
            <a:r>
              <a:rPr lang="en-US" sz="2800" dirty="0"/>
              <a:t>Reduction = 30%</a:t>
            </a:r>
          </a:p>
          <a:p>
            <a:pPr algn="ctr">
              <a:lnSpc>
                <a:spcPct val="125000"/>
              </a:lnSpc>
            </a:pPr>
            <a:r>
              <a:rPr lang="en-US" sz="2800" dirty="0"/>
              <a:t>= 3 days/year</a:t>
            </a:r>
          </a:p>
          <a:p>
            <a:pPr algn="ctr">
              <a:lnSpc>
                <a:spcPct val="125000"/>
              </a:lnSpc>
            </a:pPr>
            <a:r>
              <a:rPr lang="en-US" sz="2800" dirty="0"/>
              <a:t>x $325/day</a:t>
            </a:r>
            <a:br>
              <a:rPr lang="en-US" sz="2800" dirty="0"/>
            </a:br>
            <a:r>
              <a:rPr lang="en-US" sz="2800" dirty="0"/>
              <a:t>= $975/person</a:t>
            </a:r>
          </a:p>
          <a:p>
            <a:pPr algn="ctr">
              <a:lnSpc>
                <a:spcPct val="125000"/>
              </a:lnSpc>
            </a:pPr>
            <a:endParaRPr lang="en-US" sz="2400" dirty="0"/>
          </a:p>
        </p:txBody>
      </p:sp>
      <p:sp>
        <p:nvSpPr>
          <p:cNvPr id="6" name="Rectangle 5">
            <a:extLst>
              <a:ext uri="{FF2B5EF4-FFF2-40B4-BE49-F238E27FC236}">
                <a16:creationId xmlns:a16="http://schemas.microsoft.com/office/drawing/2014/main" id="{A0749D60-54BB-C549-A2FC-386C3B175BCD}"/>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cxnSp>
        <p:nvCxnSpPr>
          <p:cNvPr id="7" name="Straight Connector 6">
            <a:extLst>
              <a:ext uri="{FF2B5EF4-FFF2-40B4-BE49-F238E27FC236}">
                <a16:creationId xmlns:a16="http://schemas.microsoft.com/office/drawing/2014/main" id="{8CF34237-FA4A-C74D-8DA0-1CD3E5A9301A}"/>
              </a:ext>
            </a:extLst>
          </p:cNvPr>
          <p:cNvCxnSpPr/>
          <p:nvPr/>
        </p:nvCxnSpPr>
        <p:spPr>
          <a:xfrm>
            <a:off x="7412380" y="2352666"/>
            <a:ext cx="34212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797574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now, igloo, building, covered&#10;&#10;Description automatically generated">
            <a:extLst>
              <a:ext uri="{FF2B5EF4-FFF2-40B4-BE49-F238E27FC236}">
                <a16:creationId xmlns:a16="http://schemas.microsoft.com/office/drawing/2014/main" id="{8E0A77C2-54A2-544D-AD34-3930845826C7}"/>
              </a:ext>
            </a:extLst>
          </p:cNvPr>
          <p:cNvPicPr>
            <a:picLocks noChangeAspect="1"/>
          </p:cNvPicPr>
          <p:nvPr/>
        </p:nvPicPr>
        <p:blipFill rotWithShape="1">
          <a:blip r:embed="rId3">
            <a:extLst>
              <a:ext uri="{28A0092B-C50C-407E-A947-70E740481C1C}">
                <a14:useLocalDpi xmlns:a14="http://schemas.microsoft.com/office/drawing/2010/main" val="0"/>
              </a:ext>
            </a:extLst>
          </a:blip>
          <a:srcRect l="24214" r="15180" b="9091"/>
          <a:stretch/>
        </p:blipFill>
        <p:spPr>
          <a:xfrm>
            <a:off x="20" y="10"/>
            <a:ext cx="6095980" cy="6857990"/>
          </a:xfrm>
          <a:prstGeom prst="rect">
            <a:avLst/>
          </a:prstGeom>
        </p:spPr>
      </p:pic>
      <p:sp>
        <p:nvSpPr>
          <p:cNvPr id="16" name="Rectangle 15">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D9833230-128F-DA46-A862-CE3FA777DADE}"/>
              </a:ext>
            </a:extLst>
          </p:cNvPr>
          <p:cNvSpPr txBox="1"/>
          <p:nvPr/>
        </p:nvSpPr>
        <p:spPr>
          <a:xfrm>
            <a:off x="6657940" y="996004"/>
            <a:ext cx="5217067" cy="1142371"/>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3200" dirty="0">
                <a:latin typeface="+mj-lt"/>
                <a:ea typeface="+mj-ea"/>
                <a:cs typeface="+mj-cs"/>
              </a:rPr>
              <a:t>Productivity Increase #3</a:t>
            </a:r>
          </a:p>
          <a:p>
            <a:pPr>
              <a:lnSpc>
                <a:spcPct val="90000"/>
              </a:lnSpc>
              <a:spcBef>
                <a:spcPct val="0"/>
              </a:spcBef>
              <a:spcAft>
                <a:spcPts val="600"/>
              </a:spcAft>
            </a:pPr>
            <a:r>
              <a:rPr lang="en-US" sz="3200" dirty="0">
                <a:latin typeface="+mj-lt"/>
                <a:ea typeface="+mj-ea"/>
                <a:cs typeface="+mj-cs"/>
              </a:rPr>
              <a:t>Disaster Preparedness</a:t>
            </a:r>
          </a:p>
        </p:txBody>
      </p:sp>
      <p:sp>
        <p:nvSpPr>
          <p:cNvPr id="18" name="Rectangle 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5C548C-98B9-9C48-B106-72D1DC7436C9}"/>
              </a:ext>
            </a:extLst>
          </p:cNvPr>
          <p:cNvSpPr/>
          <p:nvPr/>
        </p:nvSpPr>
        <p:spPr>
          <a:xfrm>
            <a:off x="7772400" y="4465674"/>
            <a:ext cx="4189228" cy="191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BCDDDBE-2710-5C46-B14E-930EC62C31FC}"/>
              </a:ext>
            </a:extLst>
          </p:cNvPr>
          <p:cNvSpPr txBox="1"/>
          <p:nvPr/>
        </p:nvSpPr>
        <p:spPr>
          <a:xfrm>
            <a:off x="7951825" y="4714441"/>
            <a:ext cx="2165978" cy="523220"/>
          </a:xfrm>
          <a:prstGeom prst="rect">
            <a:avLst/>
          </a:prstGeom>
          <a:noFill/>
        </p:spPr>
        <p:txBody>
          <a:bodyPr wrap="none" rtlCol="0">
            <a:spAutoFit/>
          </a:bodyPr>
          <a:lstStyle/>
          <a:p>
            <a:pPr algn="ctr"/>
            <a:r>
              <a:rPr lang="en-US" sz="2800" dirty="0"/>
              <a:t>$325 pp/day</a:t>
            </a:r>
          </a:p>
        </p:txBody>
      </p:sp>
      <p:sp>
        <p:nvSpPr>
          <p:cNvPr id="15" name="Rectangle 14">
            <a:extLst>
              <a:ext uri="{FF2B5EF4-FFF2-40B4-BE49-F238E27FC236}">
                <a16:creationId xmlns:a16="http://schemas.microsoft.com/office/drawing/2014/main" id="{BDE7CCD1-3545-544E-AF9B-6CC9D087E671}"/>
              </a:ext>
            </a:extLst>
          </p:cNvPr>
          <p:cNvSpPr/>
          <p:nvPr/>
        </p:nvSpPr>
        <p:spPr>
          <a:xfrm>
            <a:off x="6657941" y="606056"/>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BA2013-3CCD-8146-A9CF-CB3F024E4EEA}"/>
              </a:ext>
            </a:extLst>
          </p:cNvPr>
          <p:cNvSpPr/>
          <p:nvPr/>
        </p:nvSpPr>
        <p:spPr>
          <a:xfrm>
            <a:off x="7751135" y="480283"/>
            <a:ext cx="1531088" cy="519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0F04A76-01E5-7345-A0F5-334C8100162C}"/>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cxnSp>
        <p:nvCxnSpPr>
          <p:cNvPr id="13" name="Straight Connector 12">
            <a:extLst>
              <a:ext uri="{FF2B5EF4-FFF2-40B4-BE49-F238E27FC236}">
                <a16:creationId xmlns:a16="http://schemas.microsoft.com/office/drawing/2014/main" id="{648A826B-3A9D-1746-B433-3A8867DC2913}"/>
              </a:ext>
            </a:extLst>
          </p:cNvPr>
          <p:cNvCxnSpPr/>
          <p:nvPr/>
        </p:nvCxnSpPr>
        <p:spPr>
          <a:xfrm>
            <a:off x="7172640" y="2293031"/>
            <a:ext cx="34212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89887"/>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Freeform: Shape 1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Freeform: Shape 2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FD93222-7062-814D-8906-D6B8346D311B}"/>
              </a:ext>
            </a:extLst>
          </p:cNvPr>
          <p:cNvSpPr txBox="1"/>
          <p:nvPr/>
        </p:nvSpPr>
        <p:spPr>
          <a:xfrm>
            <a:off x="1524003" y="1999615"/>
            <a:ext cx="9144000" cy="276402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7200" kern="1200">
                <a:solidFill>
                  <a:schemeClr val="tx1"/>
                </a:solidFill>
                <a:latin typeface="+mj-lt"/>
                <a:ea typeface="+mj-ea"/>
                <a:cs typeface="+mj-cs"/>
              </a:rPr>
              <a:t>Productivity Impact </a:t>
            </a:r>
          </a:p>
          <a:p>
            <a:pPr algn="ctr">
              <a:lnSpc>
                <a:spcPct val="90000"/>
              </a:lnSpc>
              <a:spcBef>
                <a:spcPct val="0"/>
              </a:spcBef>
              <a:spcAft>
                <a:spcPts val="600"/>
              </a:spcAft>
            </a:pPr>
            <a:r>
              <a:rPr lang="en-US" sz="7200" kern="1200">
                <a:solidFill>
                  <a:schemeClr val="tx1"/>
                </a:solidFill>
                <a:latin typeface="+mj-lt"/>
                <a:ea typeface="+mj-ea"/>
                <a:cs typeface="+mj-cs"/>
              </a:rPr>
              <a:t>x 6</a:t>
            </a:r>
          </a:p>
        </p:txBody>
      </p:sp>
      <p:sp>
        <p:nvSpPr>
          <p:cNvPr id="28" name="Rectangle 2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6ADCBAF-5E9C-7E4D-A90F-6574AA187FB3}"/>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11675165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B3ACB89-CA59-7345-BBC7-F0963A26535A}"/>
              </a:ext>
            </a:extLst>
          </p:cNvPr>
          <p:cNvSpPr txBox="1"/>
          <p:nvPr/>
        </p:nvSpPr>
        <p:spPr>
          <a:xfrm>
            <a:off x="487326" y="365126"/>
            <a:ext cx="5340605" cy="1146176"/>
          </a:xfrm>
          <a:prstGeom prst="rect">
            <a:avLst/>
          </a:prstGeom>
        </p:spPr>
        <p:txBody>
          <a:bodyPr vert="horz" lIns="91440" tIns="45720" rIns="91440" bIns="45720" rtlCol="0" anchor="ctr">
            <a:normAutofit lnSpcReduction="10000"/>
          </a:bodyPr>
          <a:lstStyle/>
          <a:p>
            <a:pPr>
              <a:lnSpc>
                <a:spcPct val="90000"/>
              </a:lnSpc>
              <a:spcBef>
                <a:spcPct val="0"/>
              </a:spcBef>
              <a:spcAft>
                <a:spcPts val="600"/>
              </a:spcAft>
            </a:pPr>
            <a:r>
              <a:rPr lang="en-US" sz="3700" kern="1200" dirty="0">
                <a:solidFill>
                  <a:schemeClr val="tx1"/>
                </a:solidFill>
                <a:latin typeface="+mj-lt"/>
                <a:ea typeface="+mj-ea"/>
                <a:cs typeface="+mj-cs"/>
              </a:rPr>
              <a:t>Employer Savings: </a:t>
            </a:r>
          </a:p>
          <a:p>
            <a:pPr>
              <a:lnSpc>
                <a:spcPct val="90000"/>
              </a:lnSpc>
              <a:spcBef>
                <a:spcPct val="0"/>
              </a:spcBef>
              <a:spcAft>
                <a:spcPts val="600"/>
              </a:spcAft>
            </a:pPr>
            <a:r>
              <a:rPr lang="en-US" sz="3700" kern="1200" dirty="0">
                <a:solidFill>
                  <a:schemeClr val="tx1"/>
                </a:solidFill>
                <a:latin typeface="+mj-lt"/>
                <a:ea typeface="+mj-ea"/>
                <a:cs typeface="+mj-cs"/>
              </a:rPr>
              <a:t>Real Estate</a:t>
            </a:r>
          </a:p>
        </p:txBody>
      </p:sp>
      <p:sp>
        <p:nvSpPr>
          <p:cNvPr id="27" name="Freeform: Shape 26">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13" descr="City">
            <a:extLst>
              <a:ext uri="{FF2B5EF4-FFF2-40B4-BE49-F238E27FC236}">
                <a16:creationId xmlns:a16="http://schemas.microsoft.com/office/drawing/2014/main" id="{654737C7-DE1F-324F-A2A5-DC73B7DDF2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957" y="2013799"/>
            <a:ext cx="4003675" cy="4003675"/>
          </a:xfrm>
          <a:custGeom>
            <a:avLst/>
            <a:gdLst/>
            <a:ahLst/>
            <a:cxnLst/>
            <a:rect l="l" t="t" r="r" b="b"/>
            <a:pathLst>
              <a:path w="4636009" h="5032375">
                <a:moveTo>
                  <a:pt x="0" y="0"/>
                </a:moveTo>
                <a:lnTo>
                  <a:pt x="4636009" y="0"/>
                </a:lnTo>
                <a:lnTo>
                  <a:pt x="4636009" y="5032375"/>
                </a:lnTo>
                <a:lnTo>
                  <a:pt x="0" y="5032375"/>
                </a:lnTo>
                <a:close/>
              </a:path>
            </a:pathLst>
          </a:custGeom>
        </p:spPr>
      </p:pic>
      <p:sp>
        <p:nvSpPr>
          <p:cNvPr id="18" name="Rectangle 17">
            <a:extLst>
              <a:ext uri="{FF2B5EF4-FFF2-40B4-BE49-F238E27FC236}">
                <a16:creationId xmlns:a16="http://schemas.microsoft.com/office/drawing/2014/main" id="{BAD64C56-56E7-F84A-A208-DE652D2C7B6D}"/>
              </a:ext>
            </a:extLst>
          </p:cNvPr>
          <p:cNvSpPr/>
          <p:nvPr/>
        </p:nvSpPr>
        <p:spPr>
          <a:xfrm>
            <a:off x="7836398" y="2706578"/>
            <a:ext cx="2954655" cy="3782702"/>
          </a:xfrm>
          <a:prstGeom prst="rect">
            <a:avLst/>
          </a:prstGeom>
        </p:spPr>
        <p:txBody>
          <a:bodyPr wrap="none">
            <a:spAutoFit/>
          </a:bodyPr>
          <a:lstStyle/>
          <a:p>
            <a:pPr>
              <a:spcAft>
                <a:spcPts val="600"/>
              </a:spcAft>
            </a:pPr>
            <a:r>
              <a:rPr lang="en-US" sz="2400" dirty="0">
                <a:solidFill>
                  <a:schemeClr val="bg1">
                    <a:lumMod val="50000"/>
                  </a:schemeClr>
                </a:solidFill>
              </a:rPr>
              <a:t>Productivity	</a:t>
            </a:r>
          </a:p>
          <a:p>
            <a:pPr>
              <a:spcAft>
                <a:spcPts val="600"/>
              </a:spcAft>
            </a:pPr>
            <a:r>
              <a:rPr lang="en-US" sz="2400" dirty="0">
                <a:solidFill>
                  <a:schemeClr val="bg1">
                    <a:lumMod val="50000"/>
                  </a:schemeClr>
                </a:solidFill>
              </a:rPr>
              <a:t>Absenteeism</a:t>
            </a:r>
          </a:p>
          <a:p>
            <a:pPr>
              <a:spcAft>
                <a:spcPts val="600"/>
              </a:spcAft>
            </a:pPr>
            <a:r>
              <a:rPr lang="en-US" sz="2400" dirty="0">
                <a:solidFill>
                  <a:schemeClr val="bg1">
                    <a:lumMod val="50000"/>
                  </a:schemeClr>
                </a:solidFill>
              </a:rPr>
              <a:t>Continuity</a:t>
            </a:r>
            <a:r>
              <a:rPr lang="en-US" sz="2400" dirty="0"/>
              <a:t>		</a:t>
            </a:r>
          </a:p>
          <a:p>
            <a:pPr>
              <a:spcAft>
                <a:spcPts val="600"/>
              </a:spcAft>
            </a:pPr>
            <a:endParaRPr lang="en-US" sz="2400" dirty="0"/>
          </a:p>
          <a:p>
            <a:pPr>
              <a:spcAft>
                <a:spcPts val="600"/>
              </a:spcAft>
            </a:pPr>
            <a:r>
              <a:rPr lang="en-US" sz="2400" dirty="0"/>
              <a:t>Office space</a:t>
            </a:r>
          </a:p>
          <a:p>
            <a:pPr>
              <a:spcAft>
                <a:spcPts val="600"/>
              </a:spcAft>
            </a:pPr>
            <a:r>
              <a:rPr lang="en-US" sz="2400" dirty="0"/>
              <a:t>	</a:t>
            </a:r>
          </a:p>
          <a:p>
            <a:pPr>
              <a:spcAft>
                <a:spcPts val="600"/>
              </a:spcAft>
            </a:pPr>
            <a:r>
              <a:rPr lang="en-US" sz="2400" dirty="0">
                <a:solidFill>
                  <a:schemeClr val="bg1">
                    <a:lumMod val="50000"/>
                  </a:schemeClr>
                </a:solidFill>
              </a:rPr>
              <a:t>Turnover</a:t>
            </a:r>
            <a:r>
              <a:rPr lang="en-US" sz="2400" dirty="0"/>
              <a:t>		</a:t>
            </a:r>
          </a:p>
          <a:p>
            <a:pPr>
              <a:lnSpc>
                <a:spcPct val="150000"/>
              </a:lnSpc>
              <a:spcAft>
                <a:spcPts val="600"/>
              </a:spcAft>
            </a:pPr>
            <a:endParaRPr lang="en-US" sz="2800" dirty="0">
              <a:solidFill>
                <a:schemeClr val="tx1">
                  <a:lumMod val="75000"/>
                  <a:lumOff val="25000"/>
                </a:schemeClr>
              </a:solidFill>
            </a:endParaRPr>
          </a:p>
        </p:txBody>
      </p:sp>
      <p:sp>
        <p:nvSpPr>
          <p:cNvPr id="2" name="TextBox 1">
            <a:extLst>
              <a:ext uri="{FF2B5EF4-FFF2-40B4-BE49-F238E27FC236}">
                <a16:creationId xmlns:a16="http://schemas.microsoft.com/office/drawing/2014/main" id="{6BB90F7D-415F-9445-A9A4-4D6CB08D779C}"/>
              </a:ext>
            </a:extLst>
          </p:cNvPr>
          <p:cNvSpPr txBox="1"/>
          <p:nvPr/>
        </p:nvSpPr>
        <p:spPr>
          <a:xfrm>
            <a:off x="6932125" y="3136612"/>
            <a:ext cx="548548" cy="584775"/>
          </a:xfrm>
          <a:prstGeom prst="rect">
            <a:avLst/>
          </a:prstGeom>
          <a:noFill/>
        </p:spPr>
        <p:txBody>
          <a:bodyPr wrap="none" rtlCol="0">
            <a:spAutoFit/>
          </a:bodyPr>
          <a:lstStyle/>
          <a:p>
            <a:r>
              <a:rPr lang="en-US" sz="3200" dirty="0">
                <a:solidFill>
                  <a:schemeClr val="bg1">
                    <a:lumMod val="65000"/>
                  </a:schemeClr>
                </a:solidFill>
              </a:rPr>
              <a:t>1)</a:t>
            </a:r>
          </a:p>
        </p:txBody>
      </p:sp>
      <p:sp>
        <p:nvSpPr>
          <p:cNvPr id="16" name="TextBox 15">
            <a:extLst>
              <a:ext uri="{FF2B5EF4-FFF2-40B4-BE49-F238E27FC236}">
                <a16:creationId xmlns:a16="http://schemas.microsoft.com/office/drawing/2014/main" id="{1A30162C-DBBE-6B4A-8E54-03EF6CBB0B69}"/>
              </a:ext>
            </a:extLst>
          </p:cNvPr>
          <p:cNvSpPr txBox="1"/>
          <p:nvPr/>
        </p:nvSpPr>
        <p:spPr>
          <a:xfrm>
            <a:off x="6927477" y="4412531"/>
            <a:ext cx="548548" cy="584775"/>
          </a:xfrm>
          <a:prstGeom prst="rect">
            <a:avLst/>
          </a:prstGeom>
          <a:noFill/>
        </p:spPr>
        <p:txBody>
          <a:bodyPr wrap="none" rtlCol="0">
            <a:spAutoFit/>
          </a:bodyPr>
          <a:lstStyle/>
          <a:p>
            <a:r>
              <a:rPr lang="en-US" sz="3200" dirty="0"/>
              <a:t>2)</a:t>
            </a:r>
          </a:p>
        </p:txBody>
      </p:sp>
      <p:sp>
        <p:nvSpPr>
          <p:cNvPr id="19" name="TextBox 18">
            <a:extLst>
              <a:ext uri="{FF2B5EF4-FFF2-40B4-BE49-F238E27FC236}">
                <a16:creationId xmlns:a16="http://schemas.microsoft.com/office/drawing/2014/main" id="{C79FA67B-12C2-6541-9EDD-1C089DAB95C7}"/>
              </a:ext>
            </a:extLst>
          </p:cNvPr>
          <p:cNvSpPr txBox="1"/>
          <p:nvPr/>
        </p:nvSpPr>
        <p:spPr>
          <a:xfrm>
            <a:off x="6935924" y="5239933"/>
            <a:ext cx="548548" cy="584775"/>
          </a:xfrm>
          <a:prstGeom prst="rect">
            <a:avLst/>
          </a:prstGeom>
          <a:noFill/>
        </p:spPr>
        <p:txBody>
          <a:bodyPr wrap="none" rtlCol="0">
            <a:spAutoFit/>
          </a:bodyPr>
          <a:lstStyle/>
          <a:p>
            <a:r>
              <a:rPr lang="en-US" sz="3200" dirty="0">
                <a:solidFill>
                  <a:schemeClr val="bg1">
                    <a:lumMod val="65000"/>
                  </a:schemeClr>
                </a:solidFill>
              </a:rPr>
              <a:t>3)</a:t>
            </a:r>
          </a:p>
        </p:txBody>
      </p:sp>
      <p:sp>
        <p:nvSpPr>
          <p:cNvPr id="3" name="Left Brace 2">
            <a:extLst>
              <a:ext uri="{FF2B5EF4-FFF2-40B4-BE49-F238E27FC236}">
                <a16:creationId xmlns:a16="http://schemas.microsoft.com/office/drawing/2014/main" id="{D8982570-E05B-1B47-896D-76868EE3ED20}"/>
              </a:ext>
            </a:extLst>
          </p:cNvPr>
          <p:cNvSpPr/>
          <p:nvPr/>
        </p:nvSpPr>
        <p:spPr>
          <a:xfrm>
            <a:off x="7476024" y="2870790"/>
            <a:ext cx="365021" cy="1134213"/>
          </a:xfrm>
          <a:prstGeom prst="leftBrace">
            <a:avLst/>
          </a:prstGeom>
          <a:ln w="412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lumMod val="65000"/>
                </a:schemeClr>
              </a:solidFill>
            </a:endParaRPr>
          </a:p>
        </p:txBody>
      </p:sp>
      <p:sp>
        <p:nvSpPr>
          <p:cNvPr id="12" name="Rectangle 11">
            <a:extLst>
              <a:ext uri="{FF2B5EF4-FFF2-40B4-BE49-F238E27FC236}">
                <a16:creationId xmlns:a16="http://schemas.microsoft.com/office/drawing/2014/main" id="{4626C78A-592E-1E46-ABCE-DF6E5D53ED79}"/>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309473744"/>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7B7FC51-D3F2-4496-8EED-A586D4788CBF}"/>
              </a:ext>
            </a:extLst>
          </p:cNvPr>
          <p:cNvGrpSpPr/>
          <p:nvPr/>
        </p:nvGrpSpPr>
        <p:grpSpPr>
          <a:xfrm rot="16200000" flipH="1">
            <a:off x="2649547" y="-2684455"/>
            <a:ext cx="6892915" cy="12191995"/>
            <a:chOff x="0" y="-1"/>
            <a:chExt cx="3888708" cy="6872291"/>
          </a:xfrm>
        </p:grpSpPr>
        <p:sp>
          <p:nvSpPr>
            <p:cNvPr id="10" name="Rectangle 9">
              <a:extLst>
                <a:ext uri="{FF2B5EF4-FFF2-40B4-BE49-F238E27FC236}">
                  <a16:creationId xmlns:a16="http://schemas.microsoft.com/office/drawing/2014/main" id="{148D8E46-C107-4A71-AFA6-B8F0F8902B88}"/>
                </a:ext>
              </a:extLst>
            </p:cNvPr>
            <p:cNvSpPr/>
            <p:nvPr/>
          </p:nvSpPr>
          <p:spPr>
            <a:xfrm>
              <a:off x="0" y="-1"/>
              <a:ext cx="3046429" cy="687229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11" name="Rectangle 10">
              <a:extLst>
                <a:ext uri="{FF2B5EF4-FFF2-40B4-BE49-F238E27FC236}">
                  <a16:creationId xmlns:a16="http://schemas.microsoft.com/office/drawing/2014/main" id="{0929E631-1A19-472E-BA86-4B6B6DDF231D}"/>
                </a:ext>
              </a:extLst>
            </p:cNvPr>
            <p:cNvSpPr/>
            <p:nvPr/>
          </p:nvSpPr>
          <p:spPr>
            <a:xfrm>
              <a:off x="3595845" y="1"/>
              <a:ext cx="292863" cy="68722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30204" pitchFamily="34" charset="0"/>
              </a:endParaRPr>
            </a:p>
          </p:txBody>
        </p:sp>
      </p:grpSp>
      <p:sp>
        <p:nvSpPr>
          <p:cNvPr id="2" name="Title 1"/>
          <p:cNvSpPr>
            <a:spLocks noGrp="1"/>
          </p:cNvSpPr>
          <p:nvPr>
            <p:ph type="title" idx="4294967295"/>
          </p:nvPr>
        </p:nvSpPr>
        <p:spPr>
          <a:xfrm>
            <a:off x="497840" y="180113"/>
            <a:ext cx="7886700" cy="1058862"/>
          </a:xfrm>
        </p:spPr>
        <p:txBody>
          <a:bodyPr>
            <a:normAutofit/>
          </a:bodyPr>
          <a:lstStyle/>
          <a:p>
            <a:pPr algn="l">
              <a:lnSpc>
                <a:spcPct val="100000"/>
              </a:lnSpc>
            </a:pPr>
            <a:r>
              <a:rPr lang="en-US" sz="4000" dirty="0">
                <a:solidFill>
                  <a:schemeClr val="bg1"/>
                </a:solidFill>
              </a:rPr>
              <a:t>Evidence-based Analyses</a:t>
            </a:r>
            <a:br>
              <a:rPr lang="en-US" dirty="0">
                <a:solidFill>
                  <a:schemeClr val="bg1"/>
                </a:solidFill>
              </a:rPr>
            </a:br>
            <a:r>
              <a:rPr lang="en-US" sz="1800" dirty="0">
                <a:solidFill>
                  <a:schemeClr val="bg1"/>
                </a:solidFill>
              </a:rPr>
              <a:t>Webinars, Podcasts, Blogs, eBooks </a:t>
            </a:r>
            <a:endParaRPr lang="en-US" dirty="0">
              <a:solidFill>
                <a:schemeClr val="bg1"/>
              </a:solidFill>
            </a:endParaRPr>
          </a:p>
        </p:txBody>
      </p:sp>
      <p:sp>
        <p:nvSpPr>
          <p:cNvPr id="4" name="Text Placeholder 3"/>
          <p:cNvSpPr>
            <a:spLocks noGrp="1"/>
          </p:cNvSpPr>
          <p:nvPr>
            <p:ph type="body" idx="4294967295"/>
          </p:nvPr>
        </p:nvSpPr>
        <p:spPr>
          <a:xfrm>
            <a:off x="6133667" y="1518347"/>
            <a:ext cx="3887787" cy="519112"/>
          </a:xfrm>
          <a:solidFill>
            <a:schemeClr val="bg1">
              <a:lumMod val="95000"/>
            </a:schemeClr>
          </a:solidFill>
        </p:spPr>
        <p:txBody>
          <a:bodyPr>
            <a:normAutofit/>
          </a:bodyPr>
          <a:lstStyle/>
          <a:p>
            <a:pPr marL="0" indent="0">
              <a:buNone/>
            </a:pPr>
            <a:r>
              <a:rPr lang="en-US" sz="2400" b="1" dirty="0">
                <a:solidFill>
                  <a:schemeClr val="tx1"/>
                </a:solidFill>
              </a:rPr>
              <a:t>Systematic Reviews</a:t>
            </a:r>
          </a:p>
        </p:txBody>
      </p:sp>
      <p:sp>
        <p:nvSpPr>
          <p:cNvPr id="3" name="Content Placeholder 2"/>
          <p:cNvSpPr>
            <a:spLocks noGrp="1"/>
          </p:cNvSpPr>
          <p:nvPr>
            <p:ph sz="half" idx="4294967295"/>
          </p:nvPr>
        </p:nvSpPr>
        <p:spPr>
          <a:xfrm>
            <a:off x="6133668" y="2184530"/>
            <a:ext cx="3887787" cy="3005086"/>
          </a:xfrm>
          <a:solidFill>
            <a:schemeClr val="bg1">
              <a:lumMod val="95000"/>
            </a:schemeClr>
          </a:solidFill>
        </p:spPr>
        <p:txBody>
          <a:bodyPr lIns="365760">
            <a:normAutofit/>
          </a:bodyPr>
          <a:lstStyle/>
          <a:p>
            <a:pPr marL="0" indent="0">
              <a:buNone/>
            </a:pPr>
            <a:r>
              <a:rPr lang="en-US" sz="1800" dirty="0">
                <a:solidFill>
                  <a:schemeClr val="tx1"/>
                </a:solidFill>
              </a:rPr>
              <a:t>Performance Management</a:t>
            </a:r>
          </a:p>
          <a:p>
            <a:pPr marL="0" indent="0">
              <a:buNone/>
            </a:pPr>
            <a:r>
              <a:rPr lang="en-US" sz="1800" dirty="0">
                <a:solidFill>
                  <a:schemeClr val="tx1"/>
                </a:solidFill>
              </a:rPr>
              <a:t>Employee Engagement</a:t>
            </a:r>
          </a:p>
          <a:p>
            <a:pPr marL="0" indent="0">
              <a:buNone/>
            </a:pPr>
            <a:r>
              <a:rPr lang="en-US" sz="1800" dirty="0">
                <a:solidFill>
                  <a:schemeClr val="tx1"/>
                </a:solidFill>
              </a:rPr>
              <a:t>Talent Development</a:t>
            </a:r>
          </a:p>
          <a:p>
            <a:pPr marL="0" indent="0">
              <a:buNone/>
            </a:pPr>
            <a:r>
              <a:rPr lang="en-US" sz="1800" dirty="0">
                <a:solidFill>
                  <a:schemeClr val="tx1"/>
                </a:solidFill>
              </a:rPr>
              <a:t>Executive Coaching</a:t>
            </a:r>
          </a:p>
          <a:p>
            <a:pPr marL="0" indent="0">
              <a:buNone/>
            </a:pPr>
            <a:r>
              <a:rPr lang="en-US" sz="1800" dirty="0">
                <a:solidFill>
                  <a:schemeClr val="tx1"/>
                </a:solidFill>
              </a:rPr>
              <a:t>Moving the Needle on Inclusion</a:t>
            </a:r>
          </a:p>
          <a:p>
            <a:pPr marL="0" indent="0">
              <a:buNone/>
            </a:pPr>
            <a:endParaRPr lang="en-US" sz="1800" dirty="0">
              <a:solidFill>
                <a:schemeClr val="tx1"/>
              </a:solidFill>
            </a:endParaRPr>
          </a:p>
        </p:txBody>
      </p:sp>
      <p:sp>
        <p:nvSpPr>
          <p:cNvPr id="5" name="Text Placeholder 4"/>
          <p:cNvSpPr>
            <a:spLocks noGrp="1"/>
          </p:cNvSpPr>
          <p:nvPr>
            <p:ph type="body" sz="quarter" idx="4294967295"/>
          </p:nvPr>
        </p:nvSpPr>
        <p:spPr>
          <a:xfrm>
            <a:off x="1407857" y="1535407"/>
            <a:ext cx="3887788" cy="519113"/>
          </a:xfrm>
          <a:solidFill>
            <a:schemeClr val="bg1">
              <a:lumMod val="95000"/>
            </a:schemeClr>
          </a:solidFill>
        </p:spPr>
        <p:txBody>
          <a:bodyPr>
            <a:normAutofit/>
          </a:bodyPr>
          <a:lstStyle/>
          <a:p>
            <a:pPr marL="0" indent="0">
              <a:buNone/>
            </a:pPr>
            <a:r>
              <a:rPr lang="en-US" sz="2400" b="1" dirty="0">
                <a:solidFill>
                  <a:schemeClr val="tx1"/>
                </a:solidFill>
              </a:rPr>
              <a:t>Trending Practices</a:t>
            </a:r>
          </a:p>
        </p:txBody>
      </p:sp>
      <p:sp>
        <p:nvSpPr>
          <p:cNvPr id="6" name="Content Placeholder 5"/>
          <p:cNvSpPr>
            <a:spLocks noGrp="1"/>
          </p:cNvSpPr>
          <p:nvPr>
            <p:ph sz="quarter" idx="4294967295"/>
          </p:nvPr>
        </p:nvSpPr>
        <p:spPr>
          <a:xfrm>
            <a:off x="1407857" y="2175547"/>
            <a:ext cx="3887788" cy="3014069"/>
          </a:xfrm>
          <a:solidFill>
            <a:schemeClr val="bg1">
              <a:lumMod val="95000"/>
            </a:schemeClr>
          </a:solidFill>
        </p:spPr>
        <p:txBody>
          <a:bodyPr lIns="365760">
            <a:noAutofit/>
          </a:bodyPr>
          <a:lstStyle/>
          <a:p>
            <a:pPr marL="0" indent="0">
              <a:buNone/>
            </a:pPr>
            <a:r>
              <a:rPr lang="en-US" sz="1800" dirty="0">
                <a:solidFill>
                  <a:schemeClr val="tx1"/>
                </a:solidFill>
              </a:rPr>
              <a:t>Skills for the new world of HR</a:t>
            </a:r>
          </a:p>
          <a:p>
            <a:pPr marL="0" indent="0">
              <a:buNone/>
            </a:pPr>
            <a:r>
              <a:rPr lang="en-US" sz="1800" dirty="0">
                <a:solidFill>
                  <a:schemeClr val="tx1"/>
                </a:solidFill>
              </a:rPr>
              <a:t>Design Thinking in HR</a:t>
            </a:r>
          </a:p>
          <a:p>
            <a:pPr marL="0" indent="0">
              <a:buNone/>
            </a:pPr>
            <a:r>
              <a:rPr lang="en-US" sz="1800" dirty="0">
                <a:solidFill>
                  <a:schemeClr val="tx1"/>
                </a:solidFill>
              </a:rPr>
              <a:t>Digital Leadership</a:t>
            </a:r>
          </a:p>
          <a:p>
            <a:pPr marL="0" indent="0">
              <a:buNone/>
            </a:pPr>
            <a:r>
              <a:rPr lang="en-US" sz="1800" dirty="0">
                <a:solidFill>
                  <a:schemeClr val="tx1"/>
                </a:solidFill>
              </a:rPr>
              <a:t>Developing Resilience</a:t>
            </a:r>
          </a:p>
          <a:p>
            <a:pPr marL="0" indent="0">
              <a:buNone/>
            </a:pPr>
            <a:r>
              <a:rPr lang="en-US" sz="1800" dirty="0">
                <a:solidFill>
                  <a:schemeClr val="tx1"/>
                </a:solidFill>
              </a:rPr>
              <a:t>Internal Gig Economy</a:t>
            </a:r>
          </a:p>
          <a:p>
            <a:pPr marL="0" indent="0">
              <a:buNone/>
            </a:pPr>
            <a:r>
              <a:rPr lang="en-US" sz="1800" dirty="0">
                <a:solidFill>
                  <a:schemeClr val="tx1"/>
                </a:solidFill>
              </a:rPr>
              <a:t>Talent Analytics</a:t>
            </a:r>
          </a:p>
          <a:p>
            <a:pPr marL="0" indent="0">
              <a:buNone/>
            </a:pPr>
            <a:r>
              <a:rPr lang="en-US" sz="1800" dirty="0">
                <a:solidFill>
                  <a:schemeClr val="tx1"/>
                </a:solidFill>
              </a:rPr>
              <a:t>Talent Management in Times of Crisis</a:t>
            </a:r>
          </a:p>
          <a:p>
            <a:pPr marL="0" indent="0">
              <a:buNone/>
            </a:pPr>
            <a:endParaRPr lang="en-US" sz="1800" dirty="0">
              <a:solidFill>
                <a:schemeClr val="tx1"/>
              </a:solidFill>
            </a:endParaRPr>
          </a:p>
        </p:txBody>
      </p:sp>
      <p:sp>
        <p:nvSpPr>
          <p:cNvPr id="9" name="Slide Number Placeholder 3">
            <a:extLst>
              <a:ext uri="{FF2B5EF4-FFF2-40B4-BE49-F238E27FC236}">
                <a16:creationId xmlns:a16="http://schemas.microsoft.com/office/drawing/2014/main" id="{D157942B-7AEC-4802-A076-6E5E03CD13B1}"/>
              </a:ext>
            </a:extLst>
          </p:cNvPr>
          <p:cNvSpPr txBox="1">
            <a:spLocks/>
          </p:cNvSpPr>
          <p:nvPr/>
        </p:nvSpPr>
        <p:spPr>
          <a:xfrm>
            <a:off x="926667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745D2F46-AC3D-4DC9-B410-D219DFE4AF54}" type="slidenum">
              <a:rPr kumimoji="0" lang="en-US" sz="1050" b="1" i="0" u="none" strike="noStrike" kern="1200" cap="none" spc="0" normalizeH="0" baseline="0" noProof="0" smtClean="0">
                <a:ln>
                  <a:noFill/>
                </a:ln>
                <a:solidFill>
                  <a:prstClr val="white"/>
                </a:solidFill>
                <a:effectLst/>
                <a:uLnTx/>
                <a:uFillTx/>
                <a:latin typeface="Corbel" panose="020B0503020204020204"/>
                <a:ea typeface="+mn-ea"/>
                <a:cs typeface="Arial" charset="0"/>
              </a:rPr>
              <a:pPr marL="0" marR="0" lvl="0" indent="0" algn="r" defTabSz="342900" rtl="0" eaLnBrk="1" fontAlgn="auto" latinLnBrk="0" hangingPunct="1">
                <a:lnSpc>
                  <a:spcPct val="100000"/>
                </a:lnSpc>
                <a:spcBef>
                  <a:spcPts val="0"/>
                </a:spcBef>
                <a:spcAft>
                  <a:spcPts val="0"/>
                </a:spcAft>
                <a:buClrTx/>
                <a:buSzTx/>
                <a:buFontTx/>
                <a:buNone/>
                <a:tabLst/>
                <a:defRPr/>
              </a:pPr>
              <a:t>4</a:t>
            </a:fld>
            <a:endParaRPr kumimoji="0" lang="en-US" sz="1050" b="1" i="0" u="none" strike="noStrike" kern="1200" cap="none" spc="0" normalizeH="0" baseline="0" noProof="0" dirty="0">
              <a:ln>
                <a:noFill/>
              </a:ln>
              <a:solidFill>
                <a:prstClr val="white"/>
              </a:solidFill>
              <a:effectLst/>
              <a:uLnTx/>
              <a:uFillTx/>
              <a:latin typeface="Corbel" panose="020B0503020204020204"/>
              <a:ea typeface="+mn-ea"/>
              <a:cs typeface="Arial" charset="0"/>
            </a:endParaRPr>
          </a:p>
        </p:txBody>
      </p:sp>
      <p:sp>
        <p:nvSpPr>
          <p:cNvPr id="7" name="Footer Placeholder 8">
            <a:extLst>
              <a:ext uri="{FF2B5EF4-FFF2-40B4-BE49-F238E27FC236}">
                <a16:creationId xmlns:a16="http://schemas.microsoft.com/office/drawing/2014/main" id="{A9DCA528-9945-46F9-907A-50AA8ECC1BAA}"/>
              </a:ext>
            </a:extLst>
          </p:cNvPr>
          <p:cNvSpPr txBox="1">
            <a:spLocks/>
          </p:cNvSpPr>
          <p:nvPr/>
        </p:nvSpPr>
        <p:spPr>
          <a:xfrm rot="16200000">
            <a:off x="10394427" y="3235045"/>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latin typeface="Franklin Gothic Medium" panose="020B0603020102020204" pitchFamily="34" charset="0"/>
              </a:rPr>
              <a:t>© 2020. Copyright Human Capital Growth. All Rights Reserved.</a:t>
            </a:r>
          </a:p>
        </p:txBody>
      </p:sp>
      <p:pic>
        <p:nvPicPr>
          <p:cNvPr id="14" name="Picture 13">
            <a:extLst>
              <a:ext uri="{FF2B5EF4-FFF2-40B4-BE49-F238E27FC236}">
                <a16:creationId xmlns:a16="http://schemas.microsoft.com/office/drawing/2014/main" id="{42B47B35-3BC7-4D15-98D2-AFB48DFE2876}"/>
              </a:ext>
            </a:extLst>
          </p:cNvPr>
          <p:cNvPicPr/>
          <p:nvPr/>
        </p:nvPicPr>
        <p:blipFill>
          <a:blip r:embed="rId3">
            <a:extLst>
              <a:ext uri="{28A0092B-C50C-407E-A947-70E740481C1C}">
                <a14:useLocalDpi xmlns:a14="http://schemas.microsoft.com/office/drawing/2010/main" val="0"/>
              </a:ext>
            </a:extLst>
          </a:blip>
          <a:srcRect/>
          <a:stretch/>
        </p:blipFill>
        <p:spPr>
          <a:xfrm>
            <a:off x="10021454" y="6464728"/>
            <a:ext cx="1584791" cy="333573"/>
          </a:xfrm>
          <a:prstGeom prst="rect">
            <a:avLst/>
          </a:prstGeom>
        </p:spPr>
      </p:pic>
      <p:pic>
        <p:nvPicPr>
          <p:cNvPr id="12" name="Picture 15" descr="http://itac.ca/wp-content/uploads/2014/05/microsoft-logo.jpg">
            <a:extLst>
              <a:ext uri="{FF2B5EF4-FFF2-40B4-BE49-F238E27FC236}">
                <a16:creationId xmlns:a16="http://schemas.microsoft.com/office/drawing/2014/main" id="{64BE4F54-8C88-4477-930F-6CE51B911C72}"/>
              </a:ext>
            </a:extLst>
          </p:cNvPr>
          <p:cNvPicPr>
            <a:picLocks noChangeAspect="1" noChangeArrowheads="1"/>
          </p:cNvPicPr>
          <p:nvPr/>
        </p:nvPicPr>
        <p:blipFill>
          <a:blip r:embed="rId4" cstate="print"/>
          <a:srcRect l="10802" t="30898" r="11044" b="30534"/>
          <a:stretch>
            <a:fillRect/>
          </a:stretch>
        </p:blipFill>
        <p:spPr bwMode="auto">
          <a:xfrm>
            <a:off x="288587" y="5623567"/>
            <a:ext cx="1639257" cy="419170"/>
          </a:xfrm>
          <a:prstGeom prst="rect">
            <a:avLst/>
          </a:prstGeom>
          <a:noFill/>
          <a:ln w="9525">
            <a:noFill/>
            <a:miter lim="800000"/>
            <a:headEnd/>
            <a:tailEnd/>
          </a:ln>
        </p:spPr>
      </p:pic>
      <p:pic>
        <p:nvPicPr>
          <p:cNvPr id="16" name="Picture 15" descr="A picture containing clock, drawing, sign&#10;&#10;Description automatically generated">
            <a:extLst>
              <a:ext uri="{FF2B5EF4-FFF2-40B4-BE49-F238E27FC236}">
                <a16:creationId xmlns:a16="http://schemas.microsoft.com/office/drawing/2014/main" id="{A8D67435-BBAD-4BDE-B4CA-2D8C192E787A}"/>
              </a:ext>
            </a:extLst>
          </p:cNvPr>
          <p:cNvPicPr>
            <a:picLocks noChangeAspect="1"/>
          </p:cNvPicPr>
          <p:nvPr/>
        </p:nvPicPr>
        <p:blipFill>
          <a:blip r:embed="rId5"/>
          <a:stretch>
            <a:fillRect/>
          </a:stretch>
        </p:blipFill>
        <p:spPr>
          <a:xfrm>
            <a:off x="2223351" y="5658007"/>
            <a:ext cx="1046824" cy="350291"/>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0A506E3F-FF0C-417E-91DB-91AE2DCBB605}"/>
              </a:ext>
            </a:extLst>
          </p:cNvPr>
          <p:cNvPicPr>
            <a:picLocks noChangeAspect="1"/>
          </p:cNvPicPr>
          <p:nvPr/>
        </p:nvPicPr>
        <p:blipFill>
          <a:blip r:embed="rId6"/>
          <a:stretch>
            <a:fillRect/>
          </a:stretch>
        </p:blipFill>
        <p:spPr>
          <a:xfrm>
            <a:off x="3565682" y="5505733"/>
            <a:ext cx="653097" cy="654839"/>
          </a:xfrm>
          <a:prstGeom prst="rect">
            <a:avLst/>
          </a:prstGeom>
        </p:spPr>
      </p:pic>
      <p:pic>
        <p:nvPicPr>
          <p:cNvPr id="20" name="Picture 19">
            <a:extLst>
              <a:ext uri="{FF2B5EF4-FFF2-40B4-BE49-F238E27FC236}">
                <a16:creationId xmlns:a16="http://schemas.microsoft.com/office/drawing/2014/main" id="{40AD62E0-2C14-4E55-BDB4-AE38864940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4286" y="5550015"/>
            <a:ext cx="929481" cy="492625"/>
          </a:xfrm>
          <a:prstGeom prst="rect">
            <a:avLst/>
          </a:prstGeom>
        </p:spPr>
      </p:pic>
      <p:pic>
        <p:nvPicPr>
          <p:cNvPr id="22" name="Picture 21">
            <a:extLst>
              <a:ext uri="{FF2B5EF4-FFF2-40B4-BE49-F238E27FC236}">
                <a16:creationId xmlns:a16="http://schemas.microsoft.com/office/drawing/2014/main" id="{DA2424FE-2594-4615-8FC3-282E89AF02A9}"/>
              </a:ext>
            </a:extLst>
          </p:cNvPr>
          <p:cNvPicPr>
            <a:picLocks noChangeAspect="1"/>
          </p:cNvPicPr>
          <p:nvPr/>
        </p:nvPicPr>
        <p:blipFill>
          <a:blip r:embed="rId8"/>
          <a:stretch>
            <a:fillRect/>
          </a:stretch>
        </p:blipFill>
        <p:spPr>
          <a:xfrm>
            <a:off x="10544784" y="5623567"/>
            <a:ext cx="1306971" cy="358962"/>
          </a:xfrm>
          <a:prstGeom prst="rect">
            <a:avLst/>
          </a:prstGeom>
        </p:spPr>
      </p:pic>
      <p:pic>
        <p:nvPicPr>
          <p:cNvPr id="24" name="Picture 23">
            <a:extLst>
              <a:ext uri="{FF2B5EF4-FFF2-40B4-BE49-F238E27FC236}">
                <a16:creationId xmlns:a16="http://schemas.microsoft.com/office/drawing/2014/main" id="{7B68307C-DB99-4B78-B747-FD854C1A9605}"/>
              </a:ext>
            </a:extLst>
          </p:cNvPr>
          <p:cNvPicPr>
            <a:picLocks noChangeAspect="1"/>
          </p:cNvPicPr>
          <p:nvPr/>
        </p:nvPicPr>
        <p:blipFill>
          <a:blip r:embed="rId9"/>
          <a:stretch>
            <a:fillRect/>
          </a:stretch>
        </p:blipFill>
        <p:spPr>
          <a:xfrm>
            <a:off x="5739274" y="5623567"/>
            <a:ext cx="1573091" cy="380974"/>
          </a:xfrm>
          <a:prstGeom prst="rect">
            <a:avLst/>
          </a:prstGeom>
        </p:spPr>
      </p:pic>
      <p:pic>
        <p:nvPicPr>
          <p:cNvPr id="26" name="Picture 25">
            <a:extLst>
              <a:ext uri="{FF2B5EF4-FFF2-40B4-BE49-F238E27FC236}">
                <a16:creationId xmlns:a16="http://schemas.microsoft.com/office/drawing/2014/main" id="{767ECCCD-5DA0-422B-9016-05F7099AD78A}"/>
              </a:ext>
            </a:extLst>
          </p:cNvPr>
          <p:cNvPicPr>
            <a:picLocks noChangeAspect="1"/>
          </p:cNvPicPr>
          <p:nvPr/>
        </p:nvPicPr>
        <p:blipFill rotWithShape="1">
          <a:blip r:embed="rId10"/>
          <a:srcRect t="10750" b="19421"/>
          <a:stretch/>
        </p:blipFill>
        <p:spPr>
          <a:xfrm>
            <a:off x="7607872" y="5508625"/>
            <a:ext cx="929481" cy="649054"/>
          </a:xfrm>
          <a:prstGeom prst="rect">
            <a:avLst/>
          </a:prstGeom>
        </p:spPr>
      </p:pic>
      <p:pic>
        <p:nvPicPr>
          <p:cNvPr id="28" name="Picture 27">
            <a:extLst>
              <a:ext uri="{FF2B5EF4-FFF2-40B4-BE49-F238E27FC236}">
                <a16:creationId xmlns:a16="http://schemas.microsoft.com/office/drawing/2014/main" id="{A6F9C4D1-CA0A-4461-AFCA-0D31A5F8E910}"/>
              </a:ext>
            </a:extLst>
          </p:cNvPr>
          <p:cNvPicPr>
            <a:picLocks noChangeAspect="1"/>
          </p:cNvPicPr>
          <p:nvPr/>
        </p:nvPicPr>
        <p:blipFill>
          <a:blip r:embed="rId11"/>
          <a:stretch>
            <a:fillRect/>
          </a:stretch>
        </p:blipFill>
        <p:spPr>
          <a:xfrm>
            <a:off x="8832860" y="5623567"/>
            <a:ext cx="1416417" cy="354104"/>
          </a:xfrm>
          <a:prstGeom prst="rect">
            <a:avLst/>
          </a:prstGeom>
        </p:spPr>
      </p:pic>
    </p:spTree>
    <p:extLst>
      <p:ext uri="{BB962C8B-B14F-4D97-AF65-F5344CB8AC3E}">
        <p14:creationId xmlns:p14="http://schemas.microsoft.com/office/powerpoint/2010/main" val="2003470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group of people in a room&#10;&#10;Description automatically generated">
            <a:extLst>
              <a:ext uri="{FF2B5EF4-FFF2-40B4-BE49-F238E27FC236}">
                <a16:creationId xmlns:a16="http://schemas.microsoft.com/office/drawing/2014/main" id="{768105FA-0F6A-154A-8FA1-0830CE8C104D}"/>
              </a:ext>
            </a:extLst>
          </p:cNvPr>
          <p:cNvPicPr>
            <a:picLocks noChangeAspect="1"/>
          </p:cNvPicPr>
          <p:nvPr/>
        </p:nvPicPr>
        <p:blipFill rotWithShape="1">
          <a:blip r:embed="rId3"/>
          <a:srcRect t="9091" r="23298"/>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8D333A6A-0BE2-3A46-A837-D60690838335}"/>
              </a:ext>
            </a:extLst>
          </p:cNvPr>
          <p:cNvSpPr/>
          <p:nvPr/>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B68C9F-C9D6-B649-AFC7-67D1CCC2D0A1}"/>
              </a:ext>
            </a:extLst>
          </p:cNvPr>
          <p:cNvSpPr txBox="1"/>
          <p:nvPr/>
        </p:nvSpPr>
        <p:spPr>
          <a:xfrm>
            <a:off x="820666" y="288715"/>
            <a:ext cx="4963908" cy="5919311"/>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3600" dirty="0">
                <a:solidFill>
                  <a:schemeClr val="bg1"/>
                </a:solidFill>
                <a:latin typeface="+mj-lt"/>
                <a:ea typeface="+mj-ea"/>
                <a:cs typeface="+mj-cs"/>
              </a:rPr>
              <a:t>Real Estate Savings</a:t>
            </a:r>
          </a:p>
          <a:p>
            <a:pPr>
              <a:lnSpc>
                <a:spcPct val="90000"/>
              </a:lnSpc>
              <a:spcBef>
                <a:spcPct val="0"/>
              </a:spcBef>
              <a:spcAft>
                <a:spcPts val="600"/>
              </a:spcAft>
            </a:pPr>
            <a:endParaRPr lang="en-US" sz="2400" dirty="0">
              <a:solidFill>
                <a:schemeClr val="bg1"/>
              </a:solidFill>
              <a:latin typeface="+mj-lt"/>
              <a:ea typeface="+mj-ea"/>
              <a:cs typeface="+mj-cs"/>
            </a:endParaRPr>
          </a:p>
          <a:p>
            <a:pPr>
              <a:lnSpc>
                <a:spcPct val="90000"/>
              </a:lnSpc>
              <a:spcBef>
                <a:spcPct val="0"/>
              </a:spcBef>
              <a:spcAft>
                <a:spcPts val="600"/>
              </a:spcAft>
            </a:pPr>
            <a:endParaRPr lang="en-US" sz="2400" dirty="0">
              <a:solidFill>
                <a:schemeClr val="bg1"/>
              </a:solidFill>
              <a:latin typeface="+mj-lt"/>
              <a:ea typeface="+mj-ea"/>
              <a:cs typeface="+mj-cs"/>
            </a:endParaRPr>
          </a:p>
          <a:p>
            <a:pPr>
              <a:lnSpc>
                <a:spcPct val="90000"/>
              </a:lnSpc>
              <a:spcBef>
                <a:spcPct val="0"/>
              </a:spcBef>
              <a:spcAft>
                <a:spcPts val="600"/>
              </a:spcAft>
            </a:pPr>
            <a:endParaRPr lang="en-US" sz="2400" dirty="0">
              <a:solidFill>
                <a:schemeClr val="bg1"/>
              </a:solidFill>
              <a:latin typeface="+mj-lt"/>
              <a:ea typeface="+mj-ea"/>
              <a:cs typeface="+mj-cs"/>
            </a:endParaRPr>
          </a:p>
          <a:p>
            <a:pPr>
              <a:lnSpc>
                <a:spcPct val="90000"/>
              </a:lnSpc>
              <a:spcBef>
                <a:spcPct val="0"/>
              </a:spcBef>
              <a:spcAft>
                <a:spcPts val="600"/>
              </a:spcAft>
            </a:pPr>
            <a:endParaRPr lang="en-US" sz="2400" dirty="0">
              <a:solidFill>
                <a:schemeClr val="bg1"/>
              </a:solidFill>
              <a:latin typeface="+mj-lt"/>
              <a:ea typeface="+mj-ea"/>
              <a:cs typeface="+mj-cs"/>
            </a:endParaRPr>
          </a:p>
          <a:p>
            <a:pPr>
              <a:lnSpc>
                <a:spcPct val="90000"/>
              </a:lnSpc>
              <a:spcBef>
                <a:spcPct val="0"/>
              </a:spcBef>
            </a:pPr>
            <a:r>
              <a:rPr lang="en-US" sz="2800" dirty="0">
                <a:solidFill>
                  <a:schemeClr val="bg1"/>
                </a:solidFill>
                <a:latin typeface="+mj-lt"/>
                <a:ea typeface="+mj-ea"/>
                <a:cs typeface="+mj-cs"/>
              </a:rPr>
              <a:t>Assume:</a:t>
            </a:r>
          </a:p>
          <a:p>
            <a:pPr>
              <a:lnSpc>
                <a:spcPct val="90000"/>
              </a:lnSpc>
              <a:spcBef>
                <a:spcPct val="0"/>
              </a:spcBef>
            </a:pPr>
            <a:r>
              <a:rPr lang="en-US" sz="2800" dirty="0">
                <a:solidFill>
                  <a:schemeClr val="bg1"/>
                </a:solidFill>
                <a:latin typeface="+mj-lt"/>
                <a:ea typeface="+mj-ea"/>
                <a:cs typeface="+mj-cs"/>
              </a:rPr>
              <a:t>25% Reduction in Space</a:t>
            </a:r>
          </a:p>
          <a:p>
            <a:pPr>
              <a:lnSpc>
                <a:spcPct val="90000"/>
              </a:lnSpc>
              <a:spcBef>
                <a:spcPct val="0"/>
              </a:spcBef>
            </a:pPr>
            <a:r>
              <a:rPr lang="en-US" sz="2800" dirty="0">
                <a:solidFill>
                  <a:schemeClr val="bg1"/>
                </a:solidFill>
                <a:latin typeface="+mj-lt"/>
                <a:ea typeface="+mj-ea"/>
                <a:cs typeface="+mj-cs"/>
              </a:rPr>
              <a:t>with 50% Remote Work</a:t>
            </a:r>
          </a:p>
          <a:p>
            <a:pPr>
              <a:lnSpc>
                <a:spcPct val="90000"/>
              </a:lnSpc>
              <a:spcBef>
                <a:spcPct val="0"/>
              </a:spcBef>
            </a:pPr>
            <a:endParaRPr lang="en-US" sz="2800" dirty="0">
              <a:solidFill>
                <a:schemeClr val="bg1"/>
              </a:solidFill>
              <a:latin typeface="+mj-lt"/>
              <a:ea typeface="+mj-ea"/>
              <a:cs typeface="+mj-cs"/>
            </a:endParaRPr>
          </a:p>
          <a:p>
            <a:pPr>
              <a:lnSpc>
                <a:spcPct val="90000"/>
              </a:lnSpc>
              <a:spcBef>
                <a:spcPct val="0"/>
              </a:spcBef>
            </a:pPr>
            <a:r>
              <a:rPr lang="en-US" sz="2800" dirty="0">
                <a:solidFill>
                  <a:schemeClr val="bg1"/>
                </a:solidFill>
                <a:latin typeface="+mj-lt"/>
                <a:ea typeface="+mj-ea"/>
                <a:cs typeface="+mj-cs"/>
              </a:rPr>
              <a:t>Office cost = $10k/person/year</a:t>
            </a:r>
          </a:p>
          <a:p>
            <a:pPr>
              <a:lnSpc>
                <a:spcPct val="90000"/>
              </a:lnSpc>
              <a:spcBef>
                <a:spcPct val="0"/>
              </a:spcBef>
            </a:pPr>
            <a:r>
              <a:rPr lang="en-US" sz="2800" dirty="0">
                <a:solidFill>
                  <a:schemeClr val="bg1"/>
                </a:solidFill>
                <a:latin typeface="+mj-lt"/>
                <a:ea typeface="+mj-ea"/>
                <a:cs typeface="+mj-cs"/>
              </a:rPr>
              <a:t>x 25%</a:t>
            </a:r>
          </a:p>
          <a:p>
            <a:pPr>
              <a:lnSpc>
                <a:spcPct val="90000"/>
              </a:lnSpc>
              <a:spcBef>
                <a:spcPct val="0"/>
              </a:spcBef>
            </a:pPr>
            <a:r>
              <a:rPr lang="en-US" sz="2800" dirty="0">
                <a:solidFill>
                  <a:schemeClr val="bg1"/>
                </a:solidFill>
                <a:latin typeface="+mj-lt"/>
                <a:ea typeface="+mj-ea"/>
                <a:cs typeface="+mj-cs"/>
              </a:rPr>
              <a:t>= $2,500</a:t>
            </a:r>
          </a:p>
        </p:txBody>
      </p:sp>
      <p:sp>
        <p:nvSpPr>
          <p:cNvPr id="16" name="Rectangle 15">
            <a:extLst>
              <a:ext uri="{FF2B5EF4-FFF2-40B4-BE49-F238E27FC236}">
                <a16:creationId xmlns:a16="http://schemas.microsoft.com/office/drawing/2014/main" id="{CECE2330-4CBD-AD44-8333-6D0CDF3B075E}"/>
              </a:ext>
            </a:extLst>
          </p:cNvPr>
          <p:cNvSpPr/>
          <p:nvPr/>
        </p:nvSpPr>
        <p:spPr>
          <a:xfrm>
            <a:off x="820666" y="520042"/>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EAF5B8F-3B0E-9C44-9AB0-477D7ED0969F}"/>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85000"/>
                  </a:schemeClr>
                </a:solidFill>
                <a:latin typeface="Arial" panose="020B0604020202020204" pitchFamily="34" charset="0"/>
              </a:rPr>
              <a:t>© 2020 Global Workplace Analytics </a:t>
            </a:r>
          </a:p>
        </p:txBody>
      </p:sp>
      <p:cxnSp>
        <p:nvCxnSpPr>
          <p:cNvPr id="7" name="Straight Connector 6">
            <a:extLst>
              <a:ext uri="{FF2B5EF4-FFF2-40B4-BE49-F238E27FC236}">
                <a16:creationId xmlns:a16="http://schemas.microsoft.com/office/drawing/2014/main" id="{B7778938-E6AD-014E-AB03-915F3B27840F}"/>
              </a:ext>
            </a:extLst>
          </p:cNvPr>
          <p:cNvCxnSpPr/>
          <p:nvPr/>
        </p:nvCxnSpPr>
        <p:spPr>
          <a:xfrm>
            <a:off x="1215399" y="1637048"/>
            <a:ext cx="3421272" cy="0"/>
          </a:xfrm>
          <a:prstGeom prst="line">
            <a:avLst/>
          </a:prstGeom>
          <a:ln>
            <a:solidFill>
              <a:schemeClr val="bg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6930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B3ACB89-CA59-7345-BBC7-F0963A26535A}"/>
              </a:ext>
            </a:extLst>
          </p:cNvPr>
          <p:cNvSpPr txBox="1"/>
          <p:nvPr/>
        </p:nvSpPr>
        <p:spPr>
          <a:xfrm>
            <a:off x="487326" y="365126"/>
            <a:ext cx="5340605" cy="1146176"/>
          </a:xfrm>
          <a:prstGeom prst="rect">
            <a:avLst/>
          </a:prstGeom>
        </p:spPr>
        <p:txBody>
          <a:bodyPr vert="horz" lIns="91440" tIns="45720" rIns="91440" bIns="45720" rtlCol="0" anchor="ctr">
            <a:normAutofit lnSpcReduction="10000"/>
          </a:bodyPr>
          <a:lstStyle/>
          <a:p>
            <a:pPr>
              <a:lnSpc>
                <a:spcPct val="90000"/>
              </a:lnSpc>
              <a:spcBef>
                <a:spcPct val="0"/>
              </a:spcBef>
              <a:spcAft>
                <a:spcPts val="600"/>
              </a:spcAft>
            </a:pPr>
            <a:r>
              <a:rPr lang="en-US" sz="3700" kern="1200" dirty="0">
                <a:solidFill>
                  <a:schemeClr val="tx1"/>
                </a:solidFill>
                <a:latin typeface="+mj-lt"/>
                <a:ea typeface="+mj-ea"/>
                <a:cs typeface="+mj-cs"/>
              </a:rPr>
              <a:t>Employer Savings: </a:t>
            </a:r>
          </a:p>
          <a:p>
            <a:pPr>
              <a:lnSpc>
                <a:spcPct val="90000"/>
              </a:lnSpc>
              <a:spcBef>
                <a:spcPct val="0"/>
              </a:spcBef>
              <a:spcAft>
                <a:spcPts val="600"/>
              </a:spcAft>
            </a:pPr>
            <a:r>
              <a:rPr lang="en-US" sz="3700" kern="1200" dirty="0">
                <a:solidFill>
                  <a:schemeClr val="tx1"/>
                </a:solidFill>
                <a:latin typeface="+mj-lt"/>
                <a:ea typeface="+mj-ea"/>
                <a:cs typeface="+mj-cs"/>
              </a:rPr>
              <a:t>Turnover</a:t>
            </a:r>
          </a:p>
        </p:txBody>
      </p:sp>
      <p:sp>
        <p:nvSpPr>
          <p:cNvPr id="27" name="Freeform: Shape 26">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13" descr="City">
            <a:extLst>
              <a:ext uri="{FF2B5EF4-FFF2-40B4-BE49-F238E27FC236}">
                <a16:creationId xmlns:a16="http://schemas.microsoft.com/office/drawing/2014/main" id="{654737C7-DE1F-324F-A2A5-DC73B7DDF2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957" y="2013799"/>
            <a:ext cx="4003675" cy="4003675"/>
          </a:xfrm>
          <a:custGeom>
            <a:avLst/>
            <a:gdLst/>
            <a:ahLst/>
            <a:cxnLst/>
            <a:rect l="l" t="t" r="r" b="b"/>
            <a:pathLst>
              <a:path w="4636009" h="5032375">
                <a:moveTo>
                  <a:pt x="0" y="0"/>
                </a:moveTo>
                <a:lnTo>
                  <a:pt x="4636009" y="0"/>
                </a:lnTo>
                <a:lnTo>
                  <a:pt x="4636009" y="5032375"/>
                </a:lnTo>
                <a:lnTo>
                  <a:pt x="0" y="5032375"/>
                </a:lnTo>
                <a:close/>
              </a:path>
            </a:pathLst>
          </a:custGeom>
        </p:spPr>
      </p:pic>
      <p:sp>
        <p:nvSpPr>
          <p:cNvPr id="18" name="Rectangle 17">
            <a:extLst>
              <a:ext uri="{FF2B5EF4-FFF2-40B4-BE49-F238E27FC236}">
                <a16:creationId xmlns:a16="http://schemas.microsoft.com/office/drawing/2014/main" id="{BAD64C56-56E7-F84A-A208-DE652D2C7B6D}"/>
              </a:ext>
            </a:extLst>
          </p:cNvPr>
          <p:cNvSpPr/>
          <p:nvPr/>
        </p:nvSpPr>
        <p:spPr>
          <a:xfrm>
            <a:off x="7836398" y="2706578"/>
            <a:ext cx="2954655" cy="3782702"/>
          </a:xfrm>
          <a:prstGeom prst="rect">
            <a:avLst/>
          </a:prstGeom>
        </p:spPr>
        <p:txBody>
          <a:bodyPr wrap="none">
            <a:spAutoFit/>
          </a:bodyPr>
          <a:lstStyle/>
          <a:p>
            <a:pPr>
              <a:spcAft>
                <a:spcPts val="600"/>
              </a:spcAft>
            </a:pPr>
            <a:r>
              <a:rPr lang="en-US" sz="2400" dirty="0">
                <a:solidFill>
                  <a:schemeClr val="bg1">
                    <a:lumMod val="65000"/>
                  </a:schemeClr>
                </a:solidFill>
              </a:rPr>
              <a:t>Productivity	</a:t>
            </a:r>
          </a:p>
          <a:p>
            <a:pPr>
              <a:spcAft>
                <a:spcPts val="600"/>
              </a:spcAft>
            </a:pPr>
            <a:r>
              <a:rPr lang="en-US" sz="2400" dirty="0">
                <a:solidFill>
                  <a:schemeClr val="bg1">
                    <a:lumMod val="65000"/>
                  </a:schemeClr>
                </a:solidFill>
              </a:rPr>
              <a:t>Absenteeism</a:t>
            </a:r>
          </a:p>
          <a:p>
            <a:pPr>
              <a:spcAft>
                <a:spcPts val="600"/>
              </a:spcAft>
            </a:pPr>
            <a:r>
              <a:rPr lang="en-US" sz="2400" dirty="0">
                <a:solidFill>
                  <a:schemeClr val="bg1">
                    <a:lumMod val="65000"/>
                  </a:schemeClr>
                </a:solidFill>
              </a:rPr>
              <a:t>Continuity		</a:t>
            </a:r>
          </a:p>
          <a:p>
            <a:pPr>
              <a:spcAft>
                <a:spcPts val="600"/>
              </a:spcAft>
            </a:pPr>
            <a:endParaRPr lang="en-US" sz="2400" dirty="0">
              <a:solidFill>
                <a:schemeClr val="bg1">
                  <a:lumMod val="65000"/>
                </a:schemeClr>
              </a:solidFill>
            </a:endParaRPr>
          </a:p>
          <a:p>
            <a:pPr>
              <a:spcAft>
                <a:spcPts val="600"/>
              </a:spcAft>
            </a:pPr>
            <a:r>
              <a:rPr lang="en-US" sz="2400" dirty="0">
                <a:solidFill>
                  <a:schemeClr val="bg1">
                    <a:lumMod val="65000"/>
                  </a:schemeClr>
                </a:solidFill>
              </a:rPr>
              <a:t>Office space</a:t>
            </a:r>
          </a:p>
          <a:p>
            <a:pPr>
              <a:spcAft>
                <a:spcPts val="600"/>
              </a:spcAft>
            </a:pPr>
            <a:r>
              <a:rPr lang="en-US" sz="2400" dirty="0"/>
              <a:t>	</a:t>
            </a:r>
          </a:p>
          <a:p>
            <a:pPr>
              <a:spcAft>
                <a:spcPts val="600"/>
              </a:spcAft>
            </a:pPr>
            <a:r>
              <a:rPr lang="en-US" sz="2400" dirty="0"/>
              <a:t>Turnover		</a:t>
            </a:r>
          </a:p>
          <a:p>
            <a:pPr>
              <a:lnSpc>
                <a:spcPct val="150000"/>
              </a:lnSpc>
              <a:spcAft>
                <a:spcPts val="600"/>
              </a:spcAft>
            </a:pPr>
            <a:endParaRPr lang="en-US" sz="2800" dirty="0">
              <a:solidFill>
                <a:schemeClr val="tx1">
                  <a:lumMod val="75000"/>
                  <a:lumOff val="25000"/>
                </a:schemeClr>
              </a:solidFill>
            </a:endParaRPr>
          </a:p>
        </p:txBody>
      </p:sp>
      <p:sp>
        <p:nvSpPr>
          <p:cNvPr id="2" name="TextBox 1">
            <a:extLst>
              <a:ext uri="{FF2B5EF4-FFF2-40B4-BE49-F238E27FC236}">
                <a16:creationId xmlns:a16="http://schemas.microsoft.com/office/drawing/2014/main" id="{6BB90F7D-415F-9445-A9A4-4D6CB08D779C}"/>
              </a:ext>
            </a:extLst>
          </p:cNvPr>
          <p:cNvSpPr txBox="1"/>
          <p:nvPr/>
        </p:nvSpPr>
        <p:spPr>
          <a:xfrm>
            <a:off x="6932125" y="3136612"/>
            <a:ext cx="548548" cy="584775"/>
          </a:xfrm>
          <a:prstGeom prst="rect">
            <a:avLst/>
          </a:prstGeom>
          <a:noFill/>
        </p:spPr>
        <p:txBody>
          <a:bodyPr wrap="none" rtlCol="0">
            <a:spAutoFit/>
          </a:bodyPr>
          <a:lstStyle/>
          <a:p>
            <a:r>
              <a:rPr lang="en-US" sz="3200" dirty="0">
                <a:solidFill>
                  <a:schemeClr val="bg1">
                    <a:lumMod val="65000"/>
                  </a:schemeClr>
                </a:solidFill>
              </a:rPr>
              <a:t>1)</a:t>
            </a:r>
          </a:p>
        </p:txBody>
      </p:sp>
      <p:sp>
        <p:nvSpPr>
          <p:cNvPr id="16" name="TextBox 15">
            <a:extLst>
              <a:ext uri="{FF2B5EF4-FFF2-40B4-BE49-F238E27FC236}">
                <a16:creationId xmlns:a16="http://schemas.microsoft.com/office/drawing/2014/main" id="{1A30162C-DBBE-6B4A-8E54-03EF6CBB0B69}"/>
              </a:ext>
            </a:extLst>
          </p:cNvPr>
          <p:cNvSpPr txBox="1"/>
          <p:nvPr/>
        </p:nvSpPr>
        <p:spPr>
          <a:xfrm>
            <a:off x="6927477" y="4412531"/>
            <a:ext cx="548548" cy="584775"/>
          </a:xfrm>
          <a:prstGeom prst="rect">
            <a:avLst/>
          </a:prstGeom>
          <a:noFill/>
        </p:spPr>
        <p:txBody>
          <a:bodyPr wrap="none" rtlCol="0">
            <a:spAutoFit/>
          </a:bodyPr>
          <a:lstStyle/>
          <a:p>
            <a:r>
              <a:rPr lang="en-US" sz="3200" dirty="0">
                <a:solidFill>
                  <a:schemeClr val="bg1">
                    <a:lumMod val="65000"/>
                  </a:schemeClr>
                </a:solidFill>
              </a:rPr>
              <a:t>2)</a:t>
            </a:r>
          </a:p>
        </p:txBody>
      </p:sp>
      <p:sp>
        <p:nvSpPr>
          <p:cNvPr id="19" name="TextBox 18">
            <a:extLst>
              <a:ext uri="{FF2B5EF4-FFF2-40B4-BE49-F238E27FC236}">
                <a16:creationId xmlns:a16="http://schemas.microsoft.com/office/drawing/2014/main" id="{C79FA67B-12C2-6541-9EDD-1C089DAB95C7}"/>
              </a:ext>
            </a:extLst>
          </p:cNvPr>
          <p:cNvSpPr txBox="1"/>
          <p:nvPr/>
        </p:nvSpPr>
        <p:spPr>
          <a:xfrm>
            <a:off x="6935924" y="5239933"/>
            <a:ext cx="548548" cy="584775"/>
          </a:xfrm>
          <a:prstGeom prst="rect">
            <a:avLst/>
          </a:prstGeom>
          <a:noFill/>
        </p:spPr>
        <p:txBody>
          <a:bodyPr wrap="none" rtlCol="0">
            <a:spAutoFit/>
          </a:bodyPr>
          <a:lstStyle/>
          <a:p>
            <a:r>
              <a:rPr lang="en-US" sz="3200" dirty="0"/>
              <a:t>3)</a:t>
            </a:r>
          </a:p>
        </p:txBody>
      </p:sp>
      <p:sp>
        <p:nvSpPr>
          <p:cNvPr id="3" name="Left Brace 2">
            <a:extLst>
              <a:ext uri="{FF2B5EF4-FFF2-40B4-BE49-F238E27FC236}">
                <a16:creationId xmlns:a16="http://schemas.microsoft.com/office/drawing/2014/main" id="{D8982570-E05B-1B47-896D-76868EE3ED20}"/>
              </a:ext>
            </a:extLst>
          </p:cNvPr>
          <p:cNvSpPr/>
          <p:nvPr/>
        </p:nvSpPr>
        <p:spPr>
          <a:xfrm>
            <a:off x="7476024" y="2870790"/>
            <a:ext cx="365021" cy="1134213"/>
          </a:xfrm>
          <a:prstGeom prst="leftBrace">
            <a:avLst/>
          </a:prstGeom>
          <a:ln w="412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ectangle 11">
            <a:extLst>
              <a:ext uri="{FF2B5EF4-FFF2-40B4-BE49-F238E27FC236}">
                <a16:creationId xmlns:a16="http://schemas.microsoft.com/office/drawing/2014/main" id="{E567D2C6-AF17-0F45-AF2D-4EB895E1E0DC}"/>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54399488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4CA152-B985-C54A-8575-8B9A2F68F061}"/>
              </a:ext>
            </a:extLst>
          </p:cNvPr>
          <p:cNvSpPr txBox="1"/>
          <p:nvPr/>
        </p:nvSpPr>
        <p:spPr>
          <a:xfrm>
            <a:off x="682442" y="1431938"/>
            <a:ext cx="5207611" cy="652043"/>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3600" dirty="0">
                <a:latin typeface="+mj-lt"/>
                <a:ea typeface="+mj-ea"/>
                <a:cs typeface="+mj-cs"/>
              </a:rPr>
              <a:t>Voluntary Turnover</a:t>
            </a:r>
          </a:p>
          <a:p>
            <a:pPr>
              <a:lnSpc>
                <a:spcPct val="90000"/>
              </a:lnSpc>
              <a:spcBef>
                <a:spcPct val="0"/>
              </a:spcBef>
              <a:spcAft>
                <a:spcPts val="600"/>
              </a:spcAft>
            </a:pPr>
            <a:r>
              <a:rPr lang="en-US" sz="2400" dirty="0">
                <a:latin typeface="+mj-lt"/>
                <a:ea typeface="+mj-ea"/>
                <a:cs typeface="+mj-cs"/>
              </a:rPr>
              <a:t>Per 100 Half-Time Teleworkers</a:t>
            </a:r>
          </a:p>
        </p:txBody>
      </p:sp>
      <p:sp>
        <p:nvSpPr>
          <p:cNvPr id="4" name="TextBox 3">
            <a:extLst>
              <a:ext uri="{FF2B5EF4-FFF2-40B4-BE49-F238E27FC236}">
                <a16:creationId xmlns:a16="http://schemas.microsoft.com/office/drawing/2014/main" id="{96FA5834-DAE2-B244-8A68-1087BC5FCC8E}"/>
              </a:ext>
            </a:extLst>
          </p:cNvPr>
          <p:cNvSpPr txBox="1"/>
          <p:nvPr/>
        </p:nvSpPr>
        <p:spPr>
          <a:xfrm>
            <a:off x="440773" y="2089194"/>
            <a:ext cx="5496055" cy="4524315"/>
          </a:xfrm>
          <a:prstGeom prst="rect">
            <a:avLst/>
          </a:prstGeom>
          <a:noFill/>
        </p:spPr>
        <p:txBody>
          <a:bodyPr wrap="none" rtlCol="0">
            <a:spAutoFit/>
          </a:bodyPr>
          <a:lstStyle/>
          <a:p>
            <a:pPr algn="ctr"/>
            <a:r>
              <a:rPr lang="en-US" sz="2400" dirty="0"/>
              <a:t>Average Quits Rate = 7%</a:t>
            </a:r>
          </a:p>
          <a:p>
            <a:pPr algn="ctr"/>
            <a:r>
              <a:rPr lang="en-US" sz="2400" dirty="0"/>
              <a:t>Cost of Turnover as % of Salary = 75%</a:t>
            </a:r>
          </a:p>
          <a:p>
            <a:pPr algn="ctr"/>
            <a:r>
              <a:rPr lang="en-US" sz="2400" dirty="0"/>
              <a:t>Reduction with Remote Work = 15%</a:t>
            </a:r>
          </a:p>
          <a:p>
            <a:pPr algn="ctr"/>
            <a:endParaRPr lang="en-US" sz="2400" dirty="0"/>
          </a:p>
          <a:p>
            <a:pPr algn="ctr"/>
            <a:r>
              <a:rPr lang="en-US" sz="2400" dirty="0">
                <a:solidFill>
                  <a:schemeClr val="tx1">
                    <a:lumMod val="50000"/>
                    <a:lumOff val="50000"/>
                  </a:schemeClr>
                </a:solidFill>
              </a:rPr>
              <a:t>$81,500 x 100</a:t>
            </a:r>
          </a:p>
          <a:p>
            <a:pPr algn="ctr"/>
            <a:r>
              <a:rPr lang="en-US" sz="2400" dirty="0">
                <a:solidFill>
                  <a:schemeClr val="tx1">
                    <a:lumMod val="50000"/>
                    <a:lumOff val="50000"/>
                  </a:schemeClr>
                </a:solidFill>
              </a:rPr>
              <a:t>= $8.2 million/year payroll</a:t>
            </a:r>
          </a:p>
          <a:p>
            <a:pPr algn="ctr"/>
            <a:r>
              <a:rPr lang="en-US" sz="2400" dirty="0">
                <a:solidFill>
                  <a:schemeClr val="tx1">
                    <a:lumMod val="50000"/>
                    <a:lumOff val="50000"/>
                  </a:schemeClr>
                </a:solidFill>
              </a:rPr>
              <a:t>x 7%</a:t>
            </a:r>
          </a:p>
          <a:p>
            <a:pPr algn="ctr"/>
            <a:r>
              <a:rPr lang="en-US" sz="2400" dirty="0">
                <a:solidFill>
                  <a:schemeClr val="tx1">
                    <a:lumMod val="50000"/>
                    <a:lumOff val="50000"/>
                  </a:schemeClr>
                </a:solidFill>
              </a:rPr>
              <a:t>= $570,500 </a:t>
            </a:r>
          </a:p>
          <a:p>
            <a:pPr algn="ctr"/>
            <a:r>
              <a:rPr lang="en-US" sz="2400" dirty="0">
                <a:solidFill>
                  <a:schemeClr val="tx1">
                    <a:lumMod val="50000"/>
                    <a:lumOff val="50000"/>
                  </a:schemeClr>
                </a:solidFill>
              </a:rPr>
              <a:t>x 75%</a:t>
            </a:r>
          </a:p>
          <a:p>
            <a:pPr algn="ctr"/>
            <a:r>
              <a:rPr lang="en-US" sz="2400" dirty="0">
                <a:solidFill>
                  <a:schemeClr val="tx1">
                    <a:lumMod val="50000"/>
                    <a:lumOff val="50000"/>
                  </a:schemeClr>
                </a:solidFill>
              </a:rPr>
              <a:t>= 427,875 cost of turnover/year</a:t>
            </a:r>
          </a:p>
          <a:p>
            <a:pPr algn="ctr"/>
            <a:r>
              <a:rPr lang="en-US" sz="2400" dirty="0">
                <a:solidFill>
                  <a:schemeClr val="tx1">
                    <a:lumMod val="50000"/>
                    <a:lumOff val="50000"/>
                  </a:schemeClr>
                </a:solidFill>
              </a:rPr>
              <a:t>x 15% reduction </a:t>
            </a:r>
          </a:p>
          <a:p>
            <a:pPr algn="ctr"/>
            <a:r>
              <a:rPr lang="en-US" sz="2400" dirty="0"/>
              <a:t>= $64,181/year</a:t>
            </a:r>
          </a:p>
        </p:txBody>
      </p:sp>
      <p:sp>
        <p:nvSpPr>
          <p:cNvPr id="5" name="Rectangle 4">
            <a:extLst>
              <a:ext uri="{FF2B5EF4-FFF2-40B4-BE49-F238E27FC236}">
                <a16:creationId xmlns:a16="http://schemas.microsoft.com/office/drawing/2014/main" id="{095EE696-7124-E942-A6E9-43668912C25E}"/>
              </a:ext>
            </a:extLst>
          </p:cNvPr>
          <p:cNvSpPr/>
          <p:nvPr/>
        </p:nvSpPr>
        <p:spPr>
          <a:xfrm>
            <a:off x="682443" y="818707"/>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029DA5B2-DB53-CE40-B35A-22C979EB4479}"/>
              </a:ext>
            </a:extLst>
          </p:cNvPr>
          <p:cNvCxnSpPr/>
          <p:nvPr/>
        </p:nvCxnSpPr>
        <p:spPr>
          <a:xfrm>
            <a:off x="6216819" y="329580"/>
            <a:ext cx="0" cy="619883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37F07A2-1E05-344D-8ADF-7B04FF076C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585" y="1431938"/>
            <a:ext cx="4965973" cy="4143483"/>
          </a:xfrm>
          <a:prstGeom prst="rect">
            <a:avLst/>
          </a:prstGeom>
        </p:spPr>
      </p:pic>
      <p:sp>
        <p:nvSpPr>
          <p:cNvPr id="10" name="Rectangle 9">
            <a:extLst>
              <a:ext uri="{FF2B5EF4-FFF2-40B4-BE49-F238E27FC236}">
                <a16:creationId xmlns:a16="http://schemas.microsoft.com/office/drawing/2014/main" id="{CD8E957B-3C16-AA4E-9613-675420DF9EBB}"/>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486770601"/>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A01C1C-984F-3E49-994C-5B356C46FA58}"/>
              </a:ext>
            </a:extLst>
          </p:cNvPr>
          <p:cNvSpPr/>
          <p:nvPr/>
        </p:nvSpPr>
        <p:spPr>
          <a:xfrm>
            <a:off x="0" y="-852"/>
            <a:ext cx="6096000" cy="68401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Box 4">
            <a:extLst>
              <a:ext uri="{FF2B5EF4-FFF2-40B4-BE49-F238E27FC236}">
                <a16:creationId xmlns:a16="http://schemas.microsoft.com/office/drawing/2014/main" id="{582B0D3C-CEE3-8440-A86A-9750E5CE9973}"/>
              </a:ext>
            </a:extLst>
          </p:cNvPr>
          <p:cNvSpPr txBox="1"/>
          <p:nvPr/>
        </p:nvSpPr>
        <p:spPr>
          <a:xfrm>
            <a:off x="533022" y="2519480"/>
            <a:ext cx="5206541" cy="830997"/>
          </a:xfrm>
          <a:prstGeom prst="rect">
            <a:avLst/>
          </a:prstGeom>
          <a:noFill/>
        </p:spPr>
        <p:txBody>
          <a:bodyPr wrap="square" rtlCol="0">
            <a:spAutoFit/>
          </a:bodyPr>
          <a:lstStyle/>
          <a:p>
            <a:r>
              <a:rPr lang="en-US" sz="2400" dirty="0">
                <a:solidFill>
                  <a:schemeClr val="bg1"/>
                </a:solidFill>
              </a:rPr>
              <a:t>Global Workplace Analytics </a:t>
            </a:r>
          </a:p>
          <a:p>
            <a:r>
              <a:rPr lang="en-US" sz="2400" dirty="0">
                <a:solidFill>
                  <a:schemeClr val="bg1"/>
                </a:solidFill>
              </a:rPr>
              <a:t>Remote Work Savings Calculator™</a:t>
            </a:r>
          </a:p>
        </p:txBody>
      </p:sp>
      <p:pic>
        <p:nvPicPr>
          <p:cNvPr id="6" name="Picture 5">
            <a:extLst>
              <a:ext uri="{FF2B5EF4-FFF2-40B4-BE49-F238E27FC236}">
                <a16:creationId xmlns:a16="http://schemas.microsoft.com/office/drawing/2014/main" id="{FBB18C4B-F94B-4B42-8C9A-AD76D902E2F5}"/>
              </a:ext>
            </a:extLst>
          </p:cNvPr>
          <p:cNvPicPr>
            <a:picLocks noChangeAspect="1"/>
          </p:cNvPicPr>
          <p:nvPr/>
        </p:nvPicPr>
        <p:blipFill>
          <a:blip r:embed="rId3"/>
          <a:stretch>
            <a:fillRect/>
          </a:stretch>
        </p:blipFill>
        <p:spPr>
          <a:xfrm>
            <a:off x="644731" y="1834336"/>
            <a:ext cx="1853920" cy="685144"/>
          </a:xfrm>
          <a:prstGeom prst="rect">
            <a:avLst/>
          </a:prstGeom>
        </p:spPr>
      </p:pic>
      <p:sp>
        <p:nvSpPr>
          <p:cNvPr id="11" name="TextBox 10">
            <a:extLst>
              <a:ext uri="{FF2B5EF4-FFF2-40B4-BE49-F238E27FC236}">
                <a16:creationId xmlns:a16="http://schemas.microsoft.com/office/drawing/2014/main" id="{CF06FBA0-31EA-2448-A10E-968992FB9109}"/>
              </a:ext>
            </a:extLst>
          </p:cNvPr>
          <p:cNvSpPr txBox="1"/>
          <p:nvPr/>
        </p:nvSpPr>
        <p:spPr>
          <a:xfrm>
            <a:off x="6411433" y="1074291"/>
            <a:ext cx="5596404" cy="1754326"/>
          </a:xfrm>
          <a:prstGeom prst="rect">
            <a:avLst/>
          </a:prstGeom>
          <a:noFill/>
        </p:spPr>
        <p:txBody>
          <a:bodyPr wrap="none" rtlCol="0">
            <a:spAutoFit/>
          </a:bodyPr>
          <a:lstStyle/>
          <a:p>
            <a:r>
              <a:rPr lang="en-US" sz="3600" dirty="0"/>
              <a:t>Annual Employer Savings </a:t>
            </a:r>
          </a:p>
          <a:p>
            <a:r>
              <a:rPr lang="en-US" sz="3600" dirty="0"/>
              <a:t>Half-Time Remote Work </a:t>
            </a:r>
          </a:p>
          <a:p>
            <a:r>
              <a:rPr lang="en-US" sz="3600" dirty="0"/>
              <a:t>Per 100 Employees</a:t>
            </a:r>
          </a:p>
        </p:txBody>
      </p:sp>
      <p:sp>
        <p:nvSpPr>
          <p:cNvPr id="12" name="TextBox 11">
            <a:extLst>
              <a:ext uri="{FF2B5EF4-FFF2-40B4-BE49-F238E27FC236}">
                <a16:creationId xmlns:a16="http://schemas.microsoft.com/office/drawing/2014/main" id="{280418A5-A73D-9D45-B6B3-D3756F236214}"/>
              </a:ext>
            </a:extLst>
          </p:cNvPr>
          <p:cNvSpPr txBox="1"/>
          <p:nvPr/>
        </p:nvSpPr>
        <p:spPr>
          <a:xfrm>
            <a:off x="6446032" y="3328855"/>
            <a:ext cx="5561805" cy="2677656"/>
          </a:xfrm>
          <a:prstGeom prst="rect">
            <a:avLst/>
          </a:prstGeom>
          <a:noFill/>
        </p:spPr>
        <p:txBody>
          <a:bodyPr wrap="square" rtlCol="0">
            <a:spAutoFit/>
          </a:bodyPr>
          <a:lstStyle/>
          <a:p>
            <a:r>
              <a:rPr lang="en-US" sz="2400" dirty="0"/>
              <a:t>Productivity			$611,000</a:t>
            </a:r>
          </a:p>
          <a:p>
            <a:r>
              <a:rPr lang="en-US" sz="2400" dirty="0"/>
              <a:t>Real Estate			$250,000</a:t>
            </a:r>
          </a:p>
          <a:p>
            <a:r>
              <a:rPr lang="en-US" sz="2400" dirty="0"/>
              <a:t>Absenteeism		 	  $98,000</a:t>
            </a:r>
          </a:p>
          <a:p>
            <a:r>
              <a:rPr lang="en-US" sz="2400" dirty="0"/>
              <a:t>Retention		   	  $65,000</a:t>
            </a:r>
          </a:p>
          <a:p>
            <a:r>
              <a:rPr lang="en-US" sz="2400" dirty="0"/>
              <a:t>Continuity of Operations	  $33,000</a:t>
            </a:r>
          </a:p>
          <a:p>
            <a:endParaRPr lang="en-US" sz="2400" dirty="0"/>
          </a:p>
          <a:p>
            <a:r>
              <a:rPr lang="en-US" sz="2400" dirty="0"/>
              <a:t>    		      </a:t>
            </a:r>
            <a:r>
              <a:rPr lang="en-US" sz="2400" b="1" dirty="0"/>
              <a:t>Total     $1,057,000</a:t>
            </a:r>
          </a:p>
        </p:txBody>
      </p:sp>
      <p:sp>
        <p:nvSpPr>
          <p:cNvPr id="13" name="TextBox 12">
            <a:extLst>
              <a:ext uri="{FF2B5EF4-FFF2-40B4-BE49-F238E27FC236}">
                <a16:creationId xmlns:a16="http://schemas.microsoft.com/office/drawing/2014/main" id="{94489CAD-6272-054B-A0AD-407D0C2804F7}"/>
              </a:ext>
            </a:extLst>
          </p:cNvPr>
          <p:cNvSpPr txBox="1"/>
          <p:nvPr/>
        </p:nvSpPr>
        <p:spPr>
          <a:xfrm>
            <a:off x="449134" y="5565755"/>
            <a:ext cx="4920308" cy="1015663"/>
          </a:xfrm>
          <a:prstGeom prst="rect">
            <a:avLst/>
          </a:prstGeom>
          <a:noFill/>
        </p:spPr>
        <p:txBody>
          <a:bodyPr wrap="square" rtlCol="0">
            <a:spAutoFit/>
          </a:bodyPr>
          <a:lstStyle/>
          <a:p>
            <a:r>
              <a:rPr lang="en-US" sz="2000" dirty="0">
                <a:solidFill>
                  <a:schemeClr val="bg1"/>
                </a:solidFill>
              </a:rPr>
              <a:t>Calculate your own company savings:</a:t>
            </a:r>
          </a:p>
          <a:p>
            <a:r>
              <a:rPr lang="en-US" sz="2000" dirty="0">
                <a:solidFill>
                  <a:schemeClr val="bg1"/>
                </a:solidFill>
                <a:hlinkClick r:id="rId4">
                  <a:extLst>
                    <a:ext uri="{A12FA001-AC4F-418D-AE19-62706E023703}">
                      <ahyp:hlinkClr xmlns:ahyp="http://schemas.microsoft.com/office/drawing/2018/hyperlinkcolor" val="tx"/>
                    </a:ext>
                  </a:extLst>
                </a:hlinkClick>
              </a:rPr>
              <a:t>https://globalworkplaceanalytics.com/roi</a:t>
            </a:r>
            <a:endParaRPr lang="en-US" sz="2000" dirty="0">
              <a:solidFill>
                <a:schemeClr val="bg1"/>
              </a:solidFill>
            </a:endParaRPr>
          </a:p>
          <a:p>
            <a:endParaRPr lang="en-US" sz="2000" dirty="0">
              <a:solidFill>
                <a:schemeClr val="bg1"/>
              </a:solidFill>
            </a:endParaRPr>
          </a:p>
        </p:txBody>
      </p:sp>
      <p:sp>
        <p:nvSpPr>
          <p:cNvPr id="14" name="Rectangle 13">
            <a:extLst>
              <a:ext uri="{FF2B5EF4-FFF2-40B4-BE49-F238E27FC236}">
                <a16:creationId xmlns:a16="http://schemas.microsoft.com/office/drawing/2014/main" id="{4339A30D-C6AA-C94B-B4D7-D4CEDE6688F9}"/>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391391366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pic>
        <p:nvPicPr>
          <p:cNvPr id="7" name="Picture 6" descr="A close up of a piece of paper&#10;&#10;Description automatically generated">
            <a:extLst>
              <a:ext uri="{FF2B5EF4-FFF2-40B4-BE49-F238E27FC236}">
                <a16:creationId xmlns:a16="http://schemas.microsoft.com/office/drawing/2014/main" id="{C7F86920-A7EF-5B4A-AEC5-15B9F6A90B26}"/>
              </a:ext>
            </a:extLst>
          </p:cNvPr>
          <p:cNvPicPr>
            <a:picLocks noChangeAspect="1"/>
          </p:cNvPicPr>
          <p:nvPr/>
        </p:nvPicPr>
        <p:blipFill rotWithShape="1">
          <a:blip r:embed="rId3">
            <a:alphaModFix amt="20000"/>
            <a:extLst>
              <a:ext uri="{837473B0-CC2E-450A-ABE3-18F120FF3D39}">
                <a1611:picAttrSrcUrl xmlns:a1611="http://schemas.microsoft.com/office/drawing/2016/11/main" r:id="rId4"/>
              </a:ext>
            </a:extLst>
          </a:blip>
          <a:srcRect r="1652" b="13768"/>
          <a:stretch/>
        </p:blipFill>
        <p:spPr>
          <a:xfrm>
            <a:off x="0" y="1"/>
            <a:ext cx="12188952" cy="6852390"/>
          </a:xfrm>
          <a:prstGeom prst="rect">
            <a:avLst/>
          </a:prstGeom>
        </p:spPr>
      </p:pic>
      <p:sp>
        <p:nvSpPr>
          <p:cNvPr id="12" name="Rectangle 11">
            <a:extLst>
              <a:ext uri="{FF2B5EF4-FFF2-40B4-BE49-F238E27FC236}">
                <a16:creationId xmlns:a16="http://schemas.microsoft.com/office/drawing/2014/main" id="{597E890E-56F7-474B-B8DA-D83DDDEF4816}"/>
              </a:ext>
            </a:extLst>
          </p:cNvPr>
          <p:cNvSpPr/>
          <p:nvPr/>
        </p:nvSpPr>
        <p:spPr>
          <a:xfrm>
            <a:off x="216578" y="978351"/>
            <a:ext cx="3898222" cy="5060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Box 1">
            <a:extLst>
              <a:ext uri="{FF2B5EF4-FFF2-40B4-BE49-F238E27FC236}">
                <a16:creationId xmlns:a16="http://schemas.microsoft.com/office/drawing/2014/main" id="{5D3B33A5-4584-4145-AAD5-F3EF5B6CB363}"/>
              </a:ext>
            </a:extLst>
          </p:cNvPr>
          <p:cNvGraphicFramePr/>
          <p:nvPr>
            <p:extLst>
              <p:ext uri="{D42A27DB-BD31-4B8C-83A1-F6EECF244321}">
                <p14:modId xmlns:p14="http://schemas.microsoft.com/office/powerpoint/2010/main" val="2392244461"/>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Rectangle 9">
            <a:extLst>
              <a:ext uri="{FF2B5EF4-FFF2-40B4-BE49-F238E27FC236}">
                <a16:creationId xmlns:a16="http://schemas.microsoft.com/office/drawing/2014/main" id="{A27F3293-C825-C444-B16C-DF4FEBEB3625}"/>
              </a:ext>
            </a:extLst>
          </p:cNvPr>
          <p:cNvSpPr/>
          <p:nvPr/>
        </p:nvSpPr>
        <p:spPr>
          <a:xfrm>
            <a:off x="8886092" y="6621559"/>
            <a:ext cx="3493477" cy="230832"/>
          </a:xfrm>
          <a:prstGeom prst="rect">
            <a:avLst/>
          </a:prstGeom>
        </p:spPr>
        <p:txBody>
          <a:bodyPr wrap="square">
            <a:spAutoFit/>
          </a:bodyPr>
          <a:lstStyle/>
          <a:p>
            <a:pPr lvl="0">
              <a:defRPr/>
            </a:pPr>
            <a:r>
              <a:rPr lang="en-US" sz="900" dirty="0">
                <a:solidFill>
                  <a:schemeClr val="tx1">
                    <a:lumMod val="50000"/>
                    <a:lumOff val="50000"/>
                  </a:schemeClr>
                </a:solidFill>
              </a:rPr>
              <a:t>This Photo by Unknown Author is licensed under CC BY-ND</a:t>
            </a:r>
          </a:p>
        </p:txBody>
      </p:sp>
      <p:sp>
        <p:nvSpPr>
          <p:cNvPr id="3" name="TextBox 2">
            <a:extLst>
              <a:ext uri="{FF2B5EF4-FFF2-40B4-BE49-F238E27FC236}">
                <a16:creationId xmlns:a16="http://schemas.microsoft.com/office/drawing/2014/main" id="{D38B20C9-4575-7B49-B9F0-C0CABF5D69EE}"/>
              </a:ext>
            </a:extLst>
          </p:cNvPr>
          <p:cNvSpPr txBox="1"/>
          <p:nvPr/>
        </p:nvSpPr>
        <p:spPr>
          <a:xfrm>
            <a:off x="504967" y="675564"/>
            <a:ext cx="3609833" cy="520408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kern="1200" dirty="0">
                <a:solidFill>
                  <a:schemeClr val="tx1"/>
                </a:solidFill>
                <a:latin typeface="+mj-lt"/>
                <a:ea typeface="+mj-ea"/>
                <a:cs typeface="+mj-cs"/>
              </a:rPr>
              <a:t>Use this methodology for making a wide range of investment decisions</a:t>
            </a:r>
            <a:endParaRPr lang="en-US" sz="4400" kern="1200" dirty="0">
              <a:solidFill>
                <a:schemeClr val="tx1"/>
              </a:solidFill>
              <a:latin typeface="+mj-lt"/>
              <a:ea typeface="+mj-ea"/>
              <a:cs typeface="+mj-cs"/>
            </a:endParaRPr>
          </a:p>
        </p:txBody>
      </p:sp>
      <p:sp>
        <p:nvSpPr>
          <p:cNvPr id="18" name="Rectangle 17">
            <a:extLst>
              <a:ext uri="{FF2B5EF4-FFF2-40B4-BE49-F238E27FC236}">
                <a16:creationId xmlns:a16="http://schemas.microsoft.com/office/drawing/2014/main" id="{444BE171-945E-A44B-A40A-2218666C1F5C}"/>
              </a:ext>
            </a:extLst>
          </p:cNvPr>
          <p:cNvSpPr/>
          <p:nvPr/>
        </p:nvSpPr>
        <p:spPr>
          <a:xfrm>
            <a:off x="216578" y="662122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13508249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AFD62B-F798-B046-9ED8-23DC0F1BFDEA}"/>
              </a:ext>
            </a:extLst>
          </p:cNvPr>
          <p:cNvSpPr txBox="1"/>
          <p:nvPr/>
        </p:nvSpPr>
        <p:spPr>
          <a:xfrm>
            <a:off x="714756" y="4498848"/>
            <a:ext cx="10762488" cy="120700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000" kern="1200" dirty="0">
                <a:solidFill>
                  <a:schemeClr val="tx1"/>
                </a:solidFill>
                <a:latin typeface="+mj-lt"/>
                <a:ea typeface="+mj-ea"/>
                <a:cs typeface="+mj-cs"/>
              </a:rPr>
              <a:t>No Brainer ROI / Breakeven</a:t>
            </a:r>
          </a:p>
        </p:txBody>
      </p:sp>
      <p:pic>
        <p:nvPicPr>
          <p:cNvPr id="12" name="Picture 2" descr="ell P2217H MDS14A Monitor ">
            <a:extLst>
              <a:ext uri="{FF2B5EF4-FFF2-40B4-BE49-F238E27FC236}">
                <a16:creationId xmlns:a16="http://schemas.microsoft.com/office/drawing/2014/main" id="{4E56CE24-4D76-6E48-894B-E5CC3FEC8D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1139" b="1"/>
          <a:stretch/>
        </p:blipFill>
        <p:spPr bwMode="auto">
          <a:xfrm>
            <a:off x="609599" y="320749"/>
            <a:ext cx="5486391" cy="3856948"/>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Connector 25">
            <a:extLst>
              <a:ext uri="{FF2B5EF4-FFF2-40B4-BE49-F238E27FC236}">
                <a16:creationId xmlns:a16="http://schemas.microsoft.com/office/drawing/2014/main" id="{B6375111-306C-49EA-9DD1-79A2ED78FA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251845"/>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3CEE048-1DD4-3B44-8881-9507F308F1C8}"/>
              </a:ext>
            </a:extLst>
          </p:cNvPr>
          <p:cNvPicPr>
            <a:picLocks noChangeAspect="1"/>
          </p:cNvPicPr>
          <p:nvPr/>
        </p:nvPicPr>
        <p:blipFill rotWithShape="1">
          <a:blip r:embed="rId4"/>
          <a:srcRect l="5447" r="2674" b="-2"/>
          <a:stretch/>
        </p:blipFill>
        <p:spPr>
          <a:xfrm>
            <a:off x="6370320" y="320109"/>
            <a:ext cx="5212080" cy="3857568"/>
          </a:xfrm>
          <a:prstGeom prst="rect">
            <a:avLst/>
          </a:prstGeom>
        </p:spPr>
      </p:pic>
      <p:sp>
        <p:nvSpPr>
          <p:cNvPr id="15" name="Rectangle 14">
            <a:extLst>
              <a:ext uri="{FF2B5EF4-FFF2-40B4-BE49-F238E27FC236}">
                <a16:creationId xmlns:a16="http://schemas.microsoft.com/office/drawing/2014/main" id="{B49EC5BB-E59A-B248-A6F2-E3FC7CBE80F6}"/>
              </a:ext>
            </a:extLst>
          </p:cNvPr>
          <p:cNvSpPr/>
          <p:nvPr/>
        </p:nvSpPr>
        <p:spPr>
          <a:xfrm>
            <a:off x="9946841" y="6603356"/>
            <a:ext cx="2245159" cy="230832"/>
          </a:xfrm>
          <a:prstGeom prst="rect">
            <a:avLst/>
          </a:prstGeom>
        </p:spPr>
        <p:txBody>
          <a:bodyPr wrap="square">
            <a:spAutoFit/>
          </a:bodyPr>
          <a:lstStyle/>
          <a:p>
            <a:pPr>
              <a:spcAft>
                <a:spcPts val="600"/>
              </a:spcAft>
            </a:pPr>
            <a:r>
              <a:rPr lang="en-US" sz="900" dirty="0">
                <a:solidFill>
                  <a:schemeClr val="tx1">
                    <a:lumMod val="50000"/>
                    <a:lumOff val="50000"/>
                  </a:schemeClr>
                </a:solidFill>
                <a:latin typeface="Arial" panose="020B0604020202020204" pitchFamily="34" charset="0"/>
              </a:rPr>
              <a:t>© 2020 Global Workplace Analytics </a:t>
            </a:r>
          </a:p>
        </p:txBody>
      </p:sp>
      <p:sp>
        <p:nvSpPr>
          <p:cNvPr id="3" name="TextBox 2">
            <a:extLst>
              <a:ext uri="{FF2B5EF4-FFF2-40B4-BE49-F238E27FC236}">
                <a16:creationId xmlns:a16="http://schemas.microsoft.com/office/drawing/2014/main" id="{F8A59558-12A9-8A40-8E58-590BE5AF9D08}"/>
              </a:ext>
            </a:extLst>
          </p:cNvPr>
          <p:cNvSpPr txBox="1"/>
          <p:nvPr/>
        </p:nvSpPr>
        <p:spPr>
          <a:xfrm>
            <a:off x="4774018" y="5785274"/>
            <a:ext cx="2965877" cy="369332"/>
          </a:xfrm>
          <a:prstGeom prst="rect">
            <a:avLst/>
          </a:prstGeom>
          <a:noFill/>
        </p:spPr>
        <p:txBody>
          <a:bodyPr wrap="none" rtlCol="0">
            <a:spAutoFit/>
          </a:bodyPr>
          <a:lstStyle/>
          <a:p>
            <a:r>
              <a:rPr lang="en-US" dirty="0"/>
              <a:t>Benefit x Useful Life ÷ Cost</a:t>
            </a:r>
          </a:p>
        </p:txBody>
      </p:sp>
    </p:spTree>
    <p:extLst>
      <p:ext uri="{BB962C8B-B14F-4D97-AF65-F5344CB8AC3E}">
        <p14:creationId xmlns:p14="http://schemas.microsoft.com/office/powerpoint/2010/main" val="23702076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63B5E5-73BD-1E47-A8DB-79668180120D}"/>
              </a:ext>
            </a:extLst>
          </p:cNvPr>
          <p:cNvSpPr/>
          <p:nvPr/>
        </p:nvSpPr>
        <p:spPr>
          <a:xfrm>
            <a:off x="0" y="-852"/>
            <a:ext cx="6096000" cy="68401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Research: Up to 50% increase in productivity</a:t>
            </a:r>
          </a:p>
        </p:txBody>
      </p:sp>
      <p:pic>
        <p:nvPicPr>
          <p:cNvPr id="2" name="Picture 2" descr="ell P2217H MDS14A Monitor ">
            <a:extLst>
              <a:ext uri="{FF2B5EF4-FFF2-40B4-BE49-F238E27FC236}">
                <a16:creationId xmlns:a16="http://schemas.microsoft.com/office/drawing/2014/main" id="{83CEE845-3D7F-D04E-9853-CF99E71F7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1139" b="1"/>
          <a:stretch/>
        </p:blipFill>
        <p:spPr bwMode="auto">
          <a:xfrm>
            <a:off x="346155" y="1239819"/>
            <a:ext cx="5486391" cy="38569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FA99453-BF34-B344-AE36-E27E5C4D286B}"/>
              </a:ext>
            </a:extLst>
          </p:cNvPr>
          <p:cNvSpPr txBox="1"/>
          <p:nvPr/>
        </p:nvSpPr>
        <p:spPr>
          <a:xfrm>
            <a:off x="6698632" y="2109722"/>
            <a:ext cx="3820277" cy="1846659"/>
          </a:xfrm>
          <a:prstGeom prst="rect">
            <a:avLst/>
          </a:prstGeom>
          <a:noFill/>
        </p:spPr>
        <p:txBody>
          <a:bodyPr wrap="none" rtlCol="0">
            <a:spAutoFit/>
          </a:bodyPr>
          <a:lstStyle/>
          <a:p>
            <a:r>
              <a:rPr lang="en-US" sz="2400" dirty="0"/>
              <a:t>Assumptions:</a:t>
            </a:r>
          </a:p>
          <a:p>
            <a:r>
              <a:rPr lang="en-US" sz="2400" dirty="0"/>
              <a:t>Second Monitor = $200</a:t>
            </a:r>
          </a:p>
          <a:p>
            <a:r>
              <a:rPr lang="en-US" sz="2400" dirty="0"/>
              <a:t>Productivity / Minute = 70¢</a:t>
            </a:r>
          </a:p>
          <a:p>
            <a:r>
              <a:rPr lang="en-US" sz="2400" dirty="0"/>
              <a:t>Useful Life = 3 years</a:t>
            </a:r>
          </a:p>
          <a:p>
            <a:endParaRPr lang="en-US" dirty="0"/>
          </a:p>
        </p:txBody>
      </p:sp>
      <p:sp>
        <p:nvSpPr>
          <p:cNvPr id="4" name="TextBox 3">
            <a:extLst>
              <a:ext uri="{FF2B5EF4-FFF2-40B4-BE49-F238E27FC236}">
                <a16:creationId xmlns:a16="http://schemas.microsoft.com/office/drawing/2014/main" id="{F11AA1E4-363A-FA4B-9B2B-AC53A99D314E}"/>
              </a:ext>
            </a:extLst>
          </p:cNvPr>
          <p:cNvSpPr txBox="1"/>
          <p:nvPr/>
        </p:nvSpPr>
        <p:spPr>
          <a:xfrm>
            <a:off x="6708638" y="4329844"/>
            <a:ext cx="4834978" cy="2215991"/>
          </a:xfrm>
          <a:prstGeom prst="rect">
            <a:avLst/>
          </a:prstGeom>
          <a:noFill/>
        </p:spPr>
        <p:txBody>
          <a:bodyPr wrap="none" rtlCol="0">
            <a:spAutoFit/>
          </a:bodyPr>
          <a:lstStyle/>
          <a:p>
            <a:pPr algn="ctr"/>
            <a:r>
              <a:rPr lang="en-US" sz="2400" dirty="0"/>
              <a:t>$200 / 3 = $67</a:t>
            </a:r>
          </a:p>
          <a:p>
            <a:pPr algn="ctr"/>
            <a:r>
              <a:rPr lang="en-US" sz="2400" dirty="0"/>
              <a:t>÷ 70¢ = 95 minutes/year</a:t>
            </a:r>
          </a:p>
          <a:p>
            <a:pPr algn="ctr"/>
            <a:r>
              <a:rPr lang="en-US" sz="2400" dirty="0"/>
              <a:t>÷ 250 days/year</a:t>
            </a:r>
          </a:p>
          <a:p>
            <a:pPr algn="ctr"/>
            <a:r>
              <a:rPr lang="en-US" sz="2400" dirty="0"/>
              <a:t>Breakeven = 23 seconds/day </a:t>
            </a:r>
          </a:p>
          <a:p>
            <a:pPr algn="ctr"/>
            <a:endParaRPr lang="en-US" sz="2400" dirty="0"/>
          </a:p>
          <a:p>
            <a:endParaRPr lang="en-US" dirty="0"/>
          </a:p>
        </p:txBody>
      </p:sp>
      <p:sp>
        <p:nvSpPr>
          <p:cNvPr id="6" name="TextBox 5">
            <a:extLst>
              <a:ext uri="{FF2B5EF4-FFF2-40B4-BE49-F238E27FC236}">
                <a16:creationId xmlns:a16="http://schemas.microsoft.com/office/drawing/2014/main" id="{F53E8E08-9C57-9449-9ED5-FE38DD14C7CA}"/>
              </a:ext>
            </a:extLst>
          </p:cNvPr>
          <p:cNvSpPr txBox="1"/>
          <p:nvPr/>
        </p:nvSpPr>
        <p:spPr>
          <a:xfrm>
            <a:off x="6698632" y="909393"/>
            <a:ext cx="4211602" cy="1200329"/>
          </a:xfrm>
          <a:prstGeom prst="rect">
            <a:avLst/>
          </a:prstGeom>
          <a:noFill/>
        </p:spPr>
        <p:txBody>
          <a:bodyPr wrap="none" rtlCol="0">
            <a:spAutoFit/>
          </a:bodyPr>
          <a:lstStyle/>
          <a:p>
            <a:r>
              <a:rPr lang="en-US" sz="3600" dirty="0"/>
              <a:t>Breakeven Analysis</a:t>
            </a:r>
          </a:p>
          <a:p>
            <a:r>
              <a:rPr lang="en-US" sz="3600" dirty="0"/>
              <a:t>Dual Monitors</a:t>
            </a:r>
          </a:p>
        </p:txBody>
      </p:sp>
      <p:sp>
        <p:nvSpPr>
          <p:cNvPr id="7" name="Rectangle 6">
            <a:extLst>
              <a:ext uri="{FF2B5EF4-FFF2-40B4-BE49-F238E27FC236}">
                <a16:creationId xmlns:a16="http://schemas.microsoft.com/office/drawing/2014/main" id="{B12707CC-711B-7842-8234-17A52A678AAC}"/>
              </a:ext>
            </a:extLst>
          </p:cNvPr>
          <p:cNvSpPr/>
          <p:nvPr/>
        </p:nvSpPr>
        <p:spPr>
          <a:xfrm>
            <a:off x="6765975" y="549216"/>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FF6C6B7-6133-D841-8C78-12ED053D690A}"/>
              </a:ext>
            </a:extLst>
          </p:cNvPr>
          <p:cNvSpPr/>
          <p:nvPr/>
        </p:nvSpPr>
        <p:spPr>
          <a:xfrm>
            <a:off x="1263038" y="4509608"/>
            <a:ext cx="3672800" cy="369332"/>
          </a:xfrm>
          <a:prstGeom prst="rect">
            <a:avLst/>
          </a:prstGeom>
        </p:spPr>
        <p:txBody>
          <a:bodyPr wrap="none">
            <a:spAutoFit/>
          </a:bodyPr>
          <a:lstStyle/>
          <a:p>
            <a:pPr algn="ctr"/>
            <a:r>
              <a:rPr lang="en-US" dirty="0"/>
              <a:t>Up to 50% increase in productivity</a:t>
            </a:r>
          </a:p>
        </p:txBody>
      </p:sp>
      <p:sp>
        <p:nvSpPr>
          <p:cNvPr id="9" name="Rectangle 8">
            <a:extLst>
              <a:ext uri="{FF2B5EF4-FFF2-40B4-BE49-F238E27FC236}">
                <a16:creationId xmlns:a16="http://schemas.microsoft.com/office/drawing/2014/main" id="{D5F5BCAB-6825-D54F-9904-E3F27C8AA1B4}"/>
              </a:ext>
            </a:extLst>
          </p:cNvPr>
          <p:cNvSpPr/>
          <p:nvPr/>
        </p:nvSpPr>
        <p:spPr>
          <a:xfrm>
            <a:off x="9946841" y="6603356"/>
            <a:ext cx="2245159" cy="230832"/>
          </a:xfrm>
          <a:prstGeom prst="rect">
            <a:avLst/>
          </a:prstGeom>
        </p:spPr>
        <p:txBody>
          <a:bodyPr wrap="square">
            <a:spAutoFit/>
          </a:bodyPr>
          <a:lstStyle/>
          <a:p>
            <a:pPr>
              <a:spcAft>
                <a:spcPts val="600"/>
              </a:spcAft>
            </a:pPr>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22914518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FF11B5-D9C5-8844-A4DB-27D8F5EB3614}"/>
              </a:ext>
            </a:extLst>
          </p:cNvPr>
          <p:cNvSpPr/>
          <p:nvPr/>
        </p:nvSpPr>
        <p:spPr>
          <a:xfrm>
            <a:off x="0" y="7254"/>
            <a:ext cx="6096000" cy="68401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34F3DED9-4396-8E42-B721-7E86C810929F}"/>
              </a:ext>
            </a:extLst>
          </p:cNvPr>
          <p:cNvPicPr>
            <a:picLocks noChangeAspect="1"/>
          </p:cNvPicPr>
          <p:nvPr/>
        </p:nvPicPr>
        <p:blipFill rotWithShape="1">
          <a:blip r:embed="rId3"/>
          <a:srcRect l="5447" r="2674" b="-2"/>
          <a:stretch/>
        </p:blipFill>
        <p:spPr>
          <a:xfrm>
            <a:off x="412543" y="1289982"/>
            <a:ext cx="5212080" cy="3857568"/>
          </a:xfrm>
          <a:prstGeom prst="rect">
            <a:avLst/>
          </a:prstGeom>
        </p:spPr>
      </p:pic>
      <p:sp>
        <p:nvSpPr>
          <p:cNvPr id="6" name="TextBox 5">
            <a:extLst>
              <a:ext uri="{FF2B5EF4-FFF2-40B4-BE49-F238E27FC236}">
                <a16:creationId xmlns:a16="http://schemas.microsoft.com/office/drawing/2014/main" id="{ED499513-31FE-384F-87B4-825DCEC2B7BE}"/>
              </a:ext>
            </a:extLst>
          </p:cNvPr>
          <p:cNvSpPr txBox="1"/>
          <p:nvPr/>
        </p:nvSpPr>
        <p:spPr>
          <a:xfrm>
            <a:off x="6540933" y="2290477"/>
            <a:ext cx="5334217" cy="1846659"/>
          </a:xfrm>
          <a:prstGeom prst="rect">
            <a:avLst/>
          </a:prstGeom>
          <a:noFill/>
        </p:spPr>
        <p:txBody>
          <a:bodyPr wrap="none" rtlCol="0">
            <a:spAutoFit/>
          </a:bodyPr>
          <a:lstStyle/>
          <a:p>
            <a:r>
              <a:rPr lang="en-US" sz="2400" dirty="0"/>
              <a:t>Assumptions:</a:t>
            </a:r>
          </a:p>
          <a:p>
            <a:r>
              <a:rPr lang="en-US" sz="2400" dirty="0"/>
              <a:t>Chair = $1,000</a:t>
            </a:r>
          </a:p>
          <a:p>
            <a:r>
              <a:rPr lang="en-US" sz="2400" dirty="0"/>
              <a:t>Workers Comp Average Claim = $28k</a:t>
            </a:r>
          </a:p>
          <a:p>
            <a:r>
              <a:rPr lang="en-US" sz="2400" dirty="0"/>
              <a:t>Useful Life = 5 years</a:t>
            </a:r>
          </a:p>
          <a:p>
            <a:endParaRPr lang="en-US" dirty="0"/>
          </a:p>
        </p:txBody>
      </p:sp>
      <p:sp>
        <p:nvSpPr>
          <p:cNvPr id="7" name="TextBox 6">
            <a:extLst>
              <a:ext uri="{FF2B5EF4-FFF2-40B4-BE49-F238E27FC236}">
                <a16:creationId xmlns:a16="http://schemas.microsoft.com/office/drawing/2014/main" id="{FCFEB6FB-8244-9548-BA8C-E79FA55806EF}"/>
              </a:ext>
            </a:extLst>
          </p:cNvPr>
          <p:cNvSpPr txBox="1"/>
          <p:nvPr/>
        </p:nvSpPr>
        <p:spPr>
          <a:xfrm>
            <a:off x="7525563" y="4510599"/>
            <a:ext cx="2885726" cy="1846659"/>
          </a:xfrm>
          <a:prstGeom prst="rect">
            <a:avLst/>
          </a:prstGeom>
          <a:noFill/>
        </p:spPr>
        <p:txBody>
          <a:bodyPr wrap="none" rtlCol="0">
            <a:spAutoFit/>
          </a:bodyPr>
          <a:lstStyle/>
          <a:p>
            <a:pPr algn="ctr"/>
            <a:r>
              <a:rPr lang="en-US" sz="2400" dirty="0"/>
              <a:t>$1,000 ÷ 5 = $200</a:t>
            </a:r>
          </a:p>
          <a:p>
            <a:pPr algn="ctr"/>
            <a:r>
              <a:rPr lang="en-US" sz="2400" dirty="0"/>
              <a:t>$28,000 ÷ $1,000 </a:t>
            </a:r>
          </a:p>
          <a:p>
            <a:pPr algn="ctr"/>
            <a:r>
              <a:rPr lang="en-US" sz="2400" dirty="0"/>
              <a:t>= 28 x 5</a:t>
            </a:r>
          </a:p>
          <a:p>
            <a:pPr algn="ctr"/>
            <a:r>
              <a:rPr lang="en-US" sz="2400" dirty="0"/>
              <a:t>= 140 chairs</a:t>
            </a:r>
          </a:p>
          <a:p>
            <a:endParaRPr lang="en-US" dirty="0"/>
          </a:p>
        </p:txBody>
      </p:sp>
      <p:sp>
        <p:nvSpPr>
          <p:cNvPr id="8" name="Rectangle 7">
            <a:extLst>
              <a:ext uri="{FF2B5EF4-FFF2-40B4-BE49-F238E27FC236}">
                <a16:creationId xmlns:a16="http://schemas.microsoft.com/office/drawing/2014/main" id="{6F678987-0A3D-2B4C-A847-AFDEDCCEFD1C}"/>
              </a:ext>
            </a:extLst>
          </p:cNvPr>
          <p:cNvSpPr/>
          <p:nvPr/>
        </p:nvSpPr>
        <p:spPr>
          <a:xfrm>
            <a:off x="6608276" y="729971"/>
            <a:ext cx="1029398" cy="2445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E33052-CFBF-B84C-81A4-DF785607D4AE}"/>
              </a:ext>
            </a:extLst>
          </p:cNvPr>
          <p:cNvSpPr txBox="1"/>
          <p:nvPr/>
        </p:nvSpPr>
        <p:spPr>
          <a:xfrm>
            <a:off x="6550939" y="974519"/>
            <a:ext cx="4211602" cy="1200329"/>
          </a:xfrm>
          <a:prstGeom prst="rect">
            <a:avLst/>
          </a:prstGeom>
          <a:noFill/>
        </p:spPr>
        <p:txBody>
          <a:bodyPr wrap="none" rtlCol="0">
            <a:spAutoFit/>
          </a:bodyPr>
          <a:lstStyle/>
          <a:p>
            <a:r>
              <a:rPr lang="en-US" sz="3600" dirty="0"/>
              <a:t>Breakeven Analysis</a:t>
            </a:r>
          </a:p>
          <a:p>
            <a:r>
              <a:rPr lang="en-US" sz="3600" dirty="0"/>
              <a:t>Ergonomic Chair</a:t>
            </a:r>
          </a:p>
        </p:txBody>
      </p:sp>
      <p:sp>
        <p:nvSpPr>
          <p:cNvPr id="10" name="Rectangle 9">
            <a:extLst>
              <a:ext uri="{FF2B5EF4-FFF2-40B4-BE49-F238E27FC236}">
                <a16:creationId xmlns:a16="http://schemas.microsoft.com/office/drawing/2014/main" id="{D1345F0A-A008-4E41-9F5B-C928F5155BFE}"/>
              </a:ext>
            </a:extLst>
          </p:cNvPr>
          <p:cNvSpPr/>
          <p:nvPr/>
        </p:nvSpPr>
        <p:spPr>
          <a:xfrm>
            <a:off x="9946841" y="6603356"/>
            <a:ext cx="2245159" cy="230832"/>
          </a:xfrm>
          <a:prstGeom prst="rect">
            <a:avLst/>
          </a:prstGeom>
        </p:spPr>
        <p:txBody>
          <a:bodyPr wrap="square">
            <a:spAutoFit/>
          </a:bodyPr>
          <a:lstStyle/>
          <a:p>
            <a:pPr>
              <a:spcAft>
                <a:spcPts val="600"/>
              </a:spcAft>
            </a:pPr>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15024673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1C15EBA-2C55-4A4B-B84C-141358994868}"/>
              </a:ext>
            </a:extLst>
          </p:cNvPr>
          <p:cNvPicPr>
            <a:picLocks noChangeAspect="1"/>
          </p:cNvPicPr>
          <p:nvPr/>
        </p:nvPicPr>
        <p:blipFill rotWithShape="1">
          <a:blip r:embed="rId3"/>
          <a:srcRect t="17201" b="17201"/>
          <a:stretch/>
        </p:blipFill>
        <p:spPr>
          <a:xfrm>
            <a:off x="20" y="10"/>
            <a:ext cx="12191980" cy="6857990"/>
          </a:xfrm>
          <a:prstGeom prst="rect">
            <a:avLst/>
          </a:prstGeom>
        </p:spPr>
      </p:pic>
      <p:sp>
        <p:nvSpPr>
          <p:cNvPr id="37"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extBox 1">
            <a:extLst>
              <a:ext uri="{FF2B5EF4-FFF2-40B4-BE49-F238E27FC236}">
                <a16:creationId xmlns:a16="http://schemas.microsoft.com/office/drawing/2014/main" id="{4BED9333-7FEC-8246-A719-1B6D37F367A3}"/>
              </a:ext>
            </a:extLst>
          </p:cNvPr>
          <p:cNvSpPr txBox="1"/>
          <p:nvPr/>
        </p:nvSpPr>
        <p:spPr>
          <a:xfrm>
            <a:off x="8022021" y="3231931"/>
            <a:ext cx="3852041"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a:latin typeface="+mj-lt"/>
                <a:ea typeface="+mj-ea"/>
                <a:cs typeface="+mj-cs"/>
              </a:rPr>
              <a:t>People</a:t>
            </a:r>
          </a:p>
        </p:txBody>
      </p:sp>
      <p:cxnSp>
        <p:nvCxnSpPr>
          <p:cNvPr id="39" name="Straight Connector 38">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40560"/>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2111B97A-2FB0-4625-8C2E-CDCB1AF68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B83D307E-DF68-43F8-97CE-0AAE950A71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71255" y="-1"/>
            <a:ext cx="7649490" cy="5728133"/>
            <a:chOff x="329184" y="1"/>
            <a:chExt cx="524256" cy="5728133"/>
          </a:xfrm>
        </p:grpSpPr>
        <p:cxnSp>
          <p:nvCxnSpPr>
            <p:cNvPr id="62" name="Straight Connector 61">
              <a:extLst>
                <a:ext uri="{FF2B5EF4-FFF2-40B4-BE49-F238E27FC236}">
                  <a16:creationId xmlns:a16="http://schemas.microsoft.com/office/drawing/2014/main" id="{5546E3D2-37BF-4528-9851-2B2F628234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28134"/>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752A0C69-DC4E-4FC0-843C-BAA27B3A56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5" name="Rectangle 64">
            <a:extLst>
              <a:ext uri="{FF2B5EF4-FFF2-40B4-BE49-F238E27FC236}">
                <a16:creationId xmlns:a16="http://schemas.microsoft.com/office/drawing/2014/main" id="{8ED94938-268E-4C0A-A08A-B3980C78B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318045"/>
            <a:ext cx="10999072" cy="532513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1060232" y="3801738"/>
            <a:ext cx="10071536" cy="929750"/>
          </a:xfrm>
        </p:spPr>
        <p:txBody>
          <a:bodyPr vert="horz" lIns="91440" tIns="45720" rIns="91440" bIns="45720" rtlCol="0" anchor="b">
            <a:normAutofit/>
          </a:bodyPr>
          <a:lstStyle/>
          <a:p>
            <a:pPr algn="ctr"/>
            <a:r>
              <a:rPr lang="en-US" sz="5200" b="0">
                <a:solidFill>
                  <a:schemeClr val="tx1"/>
                </a:solidFill>
              </a:rPr>
              <a:t>Employee Impact</a:t>
            </a:r>
          </a:p>
        </p:txBody>
      </p:sp>
      <p:pic>
        <p:nvPicPr>
          <p:cNvPr id="8" name="Graphic 7" descr="Money">
            <a:extLst>
              <a:ext uri="{FF2B5EF4-FFF2-40B4-BE49-F238E27FC236}">
                <a16:creationId xmlns:a16="http://schemas.microsoft.com/office/drawing/2014/main" id="{0311B83B-BAB2-0347-9567-79A17DF90C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7537" y="899516"/>
            <a:ext cx="2743200" cy="2743200"/>
          </a:xfrm>
          <a:prstGeom prst="rect">
            <a:avLst/>
          </a:prstGeom>
        </p:spPr>
      </p:pic>
      <p:pic>
        <p:nvPicPr>
          <p:cNvPr id="10" name="Graphic 9" descr="Heart with pulse">
            <a:extLst>
              <a:ext uri="{FF2B5EF4-FFF2-40B4-BE49-F238E27FC236}">
                <a16:creationId xmlns:a16="http://schemas.microsoft.com/office/drawing/2014/main" id="{6263B636-14D4-C447-8FCF-F633E2989F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20452" y="1129867"/>
            <a:ext cx="2743200" cy="2743200"/>
          </a:xfrm>
          <a:prstGeom prst="rect">
            <a:avLst/>
          </a:prstGeom>
        </p:spPr>
      </p:pic>
      <p:pic>
        <p:nvPicPr>
          <p:cNvPr id="4" name="Graphic 3" descr="Watch">
            <a:extLst>
              <a:ext uri="{FF2B5EF4-FFF2-40B4-BE49-F238E27FC236}">
                <a16:creationId xmlns:a16="http://schemas.microsoft.com/office/drawing/2014/main" id="{B1097489-DAC2-9E43-844C-60745890FE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4622" y="1016064"/>
            <a:ext cx="2743200" cy="2743200"/>
          </a:xfrm>
          <a:prstGeom prst="rect">
            <a:avLst/>
          </a:prstGeom>
        </p:spPr>
      </p:pic>
    </p:spTree>
    <p:extLst>
      <p:ext uri="{BB962C8B-B14F-4D97-AF65-F5344CB8AC3E}">
        <p14:creationId xmlns:p14="http://schemas.microsoft.com/office/powerpoint/2010/main" val="4110607287"/>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a:extLst>
              <a:ext uri="{FF2B5EF4-FFF2-40B4-BE49-F238E27FC236}">
                <a16:creationId xmlns:a16="http://schemas.microsoft.com/office/drawing/2014/main" id="{DC0B496F-DF21-4D28-9762-25153C40F96D}"/>
              </a:ext>
            </a:extLst>
          </p:cNvPr>
          <p:cNvGrpSpPr/>
          <p:nvPr/>
        </p:nvGrpSpPr>
        <p:grpSpPr>
          <a:xfrm rot="16200000" flipH="1">
            <a:off x="2636888" y="-2671796"/>
            <a:ext cx="6892882" cy="12166643"/>
            <a:chOff x="0" y="-1"/>
            <a:chExt cx="27575269" cy="6858001"/>
          </a:xfrm>
        </p:grpSpPr>
        <p:sp>
          <p:nvSpPr>
            <p:cNvPr id="62" name="Rectangle 61">
              <a:extLst>
                <a:ext uri="{FF2B5EF4-FFF2-40B4-BE49-F238E27FC236}">
                  <a16:creationId xmlns:a16="http://schemas.microsoft.com/office/drawing/2014/main" id="{A9DE9B28-B599-4D70-BBDE-76F9DE96ECED}"/>
                </a:ext>
              </a:extLst>
            </p:cNvPr>
            <p:cNvSpPr/>
            <p:nvPr/>
          </p:nvSpPr>
          <p:spPr>
            <a:xfrm>
              <a:off x="0" y="-1"/>
              <a:ext cx="3791035"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63" name="Rectangle 62">
              <a:extLst>
                <a:ext uri="{FF2B5EF4-FFF2-40B4-BE49-F238E27FC236}">
                  <a16:creationId xmlns:a16="http://schemas.microsoft.com/office/drawing/2014/main" id="{BD80AAFA-4B77-4F8A-8F04-9243F44F5371}"/>
                </a:ext>
              </a:extLst>
            </p:cNvPr>
            <p:cNvSpPr/>
            <p:nvPr/>
          </p:nvSpPr>
          <p:spPr>
            <a:xfrm>
              <a:off x="27282405" y="0"/>
              <a:ext cx="292864"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30204" pitchFamily="34" charset="0"/>
              </a:endParaRPr>
            </a:p>
          </p:txBody>
        </p:sp>
      </p:grpSp>
      <p:sp>
        <p:nvSpPr>
          <p:cNvPr id="2" name="Title 1"/>
          <p:cNvSpPr>
            <a:spLocks noGrp="1"/>
          </p:cNvSpPr>
          <p:nvPr>
            <p:ph type="title" idx="4294967295"/>
          </p:nvPr>
        </p:nvSpPr>
        <p:spPr>
          <a:xfrm>
            <a:off x="405207" y="130556"/>
            <a:ext cx="8824913" cy="646112"/>
          </a:xfrm>
        </p:spPr>
        <p:txBody>
          <a:bodyPr>
            <a:normAutofit fontScale="90000"/>
          </a:bodyPr>
          <a:lstStyle/>
          <a:p>
            <a:r>
              <a:rPr lang="en-US" dirty="0">
                <a:solidFill>
                  <a:schemeClr val="bg1"/>
                </a:solidFill>
                <a:cs typeface="Arial" panose="020B0604020202020204" pitchFamily="34" charset="0"/>
              </a:rPr>
              <a:t>Certification Tracks in Strategic HR</a:t>
            </a:r>
          </a:p>
        </p:txBody>
      </p:sp>
      <p:sp>
        <p:nvSpPr>
          <p:cNvPr id="9" name="TextBox 8"/>
          <p:cNvSpPr txBox="1"/>
          <p:nvPr/>
        </p:nvSpPr>
        <p:spPr>
          <a:xfrm>
            <a:off x="573505" y="1564830"/>
            <a:ext cx="695399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Comprehensive certification for strategic HR Professionals in client partnering roles</a:t>
            </a:r>
          </a:p>
        </p:txBody>
      </p:sp>
      <p:sp>
        <p:nvSpPr>
          <p:cNvPr id="10" name="TextBox 9"/>
          <p:cNvSpPr txBox="1"/>
          <p:nvPr/>
        </p:nvSpPr>
        <p:spPr>
          <a:xfrm>
            <a:off x="487669" y="2993307"/>
            <a:ext cx="781706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Specializations for designers and implementer of talent management systems</a:t>
            </a:r>
          </a:p>
        </p:txBody>
      </p:sp>
      <p:sp>
        <p:nvSpPr>
          <p:cNvPr id="16" name="TextBox 15"/>
          <p:cNvSpPr txBox="1"/>
          <p:nvPr/>
        </p:nvSpPr>
        <p:spPr>
          <a:xfrm>
            <a:off x="511303" y="4143818"/>
            <a:ext cx="53098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Focused certifications on specific talent management practices</a:t>
            </a:r>
          </a:p>
        </p:txBody>
      </p:sp>
      <p:grpSp>
        <p:nvGrpSpPr>
          <p:cNvPr id="5" name="Group 4"/>
          <p:cNvGrpSpPr/>
          <p:nvPr/>
        </p:nvGrpSpPr>
        <p:grpSpPr>
          <a:xfrm>
            <a:off x="754975" y="1950200"/>
            <a:ext cx="1538359" cy="985217"/>
            <a:chOff x="2266639" y="2474073"/>
            <a:chExt cx="1234440" cy="822960"/>
          </a:xfrm>
        </p:grpSpPr>
        <p:sp>
          <p:nvSpPr>
            <p:cNvPr id="3" name="Rectangle 2">
              <a:hlinkClick r:id="rId3"/>
            </p:cNvPr>
            <p:cNvSpPr/>
            <p:nvPr/>
          </p:nvSpPr>
          <p:spPr>
            <a:xfrm>
              <a:off x="2266639" y="2474073"/>
              <a:ext cx="1234440" cy="822960"/>
            </a:xfrm>
            <a:prstGeom prst="rect">
              <a:avLst/>
            </a:prstGeom>
            <a:solidFill>
              <a:srgbClr val="0E2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TextBox 3">
              <a:hlinkClick r:id="rId3"/>
            </p:cNvPr>
            <p:cNvSpPr txBox="1"/>
            <p:nvPr/>
          </p:nvSpPr>
          <p:spPr>
            <a:xfrm>
              <a:off x="2266639" y="2592024"/>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Talent Management Practitioner (CTMP)</a:t>
              </a:r>
            </a:p>
          </p:txBody>
        </p:sp>
      </p:grpSp>
      <p:grpSp>
        <p:nvGrpSpPr>
          <p:cNvPr id="6" name="Group 5"/>
          <p:cNvGrpSpPr/>
          <p:nvPr/>
        </p:nvGrpSpPr>
        <p:grpSpPr>
          <a:xfrm>
            <a:off x="2422100" y="1950201"/>
            <a:ext cx="1538359" cy="985216"/>
            <a:chOff x="3652093" y="2474073"/>
            <a:chExt cx="1234440" cy="822960"/>
          </a:xfrm>
        </p:grpSpPr>
        <p:sp>
          <p:nvSpPr>
            <p:cNvPr id="20" name="Rectangle 19">
              <a:hlinkClick r:id="rId4"/>
            </p:cNvPr>
            <p:cNvSpPr/>
            <p:nvPr/>
          </p:nvSpPr>
          <p:spPr>
            <a:xfrm>
              <a:off x="3652093" y="2474073"/>
              <a:ext cx="1234440" cy="822960"/>
            </a:xfrm>
            <a:prstGeom prst="rect">
              <a:avLst/>
            </a:prstGeom>
            <a:solidFill>
              <a:srgbClr val="699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TextBox 20">
              <a:hlinkClick r:id="rId4"/>
            </p:cNvPr>
            <p:cNvSpPr txBox="1"/>
            <p:nvPr/>
          </p:nvSpPr>
          <p:spPr>
            <a:xfrm>
              <a:off x="3652093" y="2578204"/>
              <a:ext cx="1234440" cy="6941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Talent Management Specialist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(CTMS)</a:t>
              </a:r>
            </a:p>
          </p:txBody>
        </p:sp>
      </p:grpSp>
      <p:grpSp>
        <p:nvGrpSpPr>
          <p:cNvPr id="7" name="Group 6"/>
          <p:cNvGrpSpPr/>
          <p:nvPr/>
        </p:nvGrpSpPr>
        <p:grpSpPr>
          <a:xfrm>
            <a:off x="754975" y="3344875"/>
            <a:ext cx="1538359" cy="985217"/>
            <a:chOff x="2266639" y="3682872"/>
            <a:chExt cx="1234440" cy="822960"/>
          </a:xfrm>
        </p:grpSpPr>
        <p:sp>
          <p:nvSpPr>
            <p:cNvPr id="26" name="Rectangle 25"/>
            <p:cNvSpPr/>
            <p:nvPr/>
          </p:nvSpPr>
          <p:spPr>
            <a:xfrm>
              <a:off x="2266639" y="3682872"/>
              <a:ext cx="1234440" cy="822960"/>
            </a:xfrm>
            <a:prstGeom prst="rect">
              <a:avLst/>
            </a:prstGeom>
            <a:solidFill>
              <a:srgbClr val="56AE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7" name="TextBox 26">
              <a:hlinkClick r:id="rId5"/>
            </p:cNvPr>
            <p:cNvSpPr txBox="1"/>
            <p:nvPr/>
          </p:nvSpPr>
          <p:spPr>
            <a:xfrm>
              <a:off x="2266639" y="3812225"/>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Workforce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Staffing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(CWS)</a:t>
              </a:r>
            </a:p>
          </p:txBody>
        </p:sp>
      </p:grpSp>
      <p:grpSp>
        <p:nvGrpSpPr>
          <p:cNvPr id="8" name="Group 7"/>
          <p:cNvGrpSpPr/>
          <p:nvPr/>
        </p:nvGrpSpPr>
        <p:grpSpPr>
          <a:xfrm>
            <a:off x="2422100" y="3344875"/>
            <a:ext cx="1538359" cy="985217"/>
            <a:chOff x="3652093" y="3682872"/>
            <a:chExt cx="1234440" cy="822960"/>
          </a:xfrm>
        </p:grpSpPr>
        <p:sp>
          <p:nvSpPr>
            <p:cNvPr id="28" name="Rectangle 27"/>
            <p:cNvSpPr/>
            <p:nvPr/>
          </p:nvSpPr>
          <p:spPr>
            <a:xfrm>
              <a:off x="3652093" y="3682872"/>
              <a:ext cx="1234440" cy="822960"/>
            </a:xfrm>
            <a:prstGeom prst="rect">
              <a:avLst/>
            </a:prstGeom>
            <a:solidFill>
              <a:srgbClr val="E45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TextBox 29">
              <a:hlinkClick r:id="rId6"/>
            </p:cNvPr>
            <p:cNvSpPr txBox="1"/>
            <p:nvPr/>
          </p:nvSpPr>
          <p:spPr>
            <a:xfrm>
              <a:off x="3652093" y="3812225"/>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Workforce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Development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(CWD)</a:t>
              </a:r>
            </a:p>
          </p:txBody>
        </p:sp>
      </p:grpSp>
      <p:grpSp>
        <p:nvGrpSpPr>
          <p:cNvPr id="11" name="Group 10"/>
          <p:cNvGrpSpPr/>
          <p:nvPr/>
        </p:nvGrpSpPr>
        <p:grpSpPr>
          <a:xfrm>
            <a:off x="4084140" y="3344875"/>
            <a:ext cx="1538359" cy="985217"/>
            <a:chOff x="5018071" y="3682872"/>
            <a:chExt cx="1234440" cy="822960"/>
          </a:xfrm>
        </p:grpSpPr>
        <p:sp>
          <p:nvSpPr>
            <p:cNvPr id="22" name="Rectangle 21"/>
            <p:cNvSpPr/>
            <p:nvPr/>
          </p:nvSpPr>
          <p:spPr>
            <a:xfrm>
              <a:off x="5018071" y="3682872"/>
              <a:ext cx="1234440" cy="822960"/>
            </a:xfrm>
            <a:prstGeom prst="rect">
              <a:avLst/>
            </a:prstGeom>
            <a:solidFill>
              <a:srgbClr val="F08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1" name="TextBox 30">
              <a:hlinkClick r:id="rId7"/>
            </p:cNvPr>
            <p:cNvSpPr txBox="1"/>
            <p:nvPr/>
          </p:nvSpPr>
          <p:spPr>
            <a:xfrm>
              <a:off x="5018071" y="3812225"/>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Workforce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(CWM)</a:t>
              </a:r>
            </a:p>
          </p:txBody>
        </p:sp>
      </p:grpSp>
      <p:grpSp>
        <p:nvGrpSpPr>
          <p:cNvPr id="12" name="Group 11"/>
          <p:cNvGrpSpPr/>
          <p:nvPr/>
        </p:nvGrpSpPr>
        <p:grpSpPr>
          <a:xfrm>
            <a:off x="5696328" y="3344875"/>
            <a:ext cx="1538359" cy="985854"/>
            <a:chOff x="6403525" y="3682872"/>
            <a:chExt cx="1234440" cy="823492"/>
          </a:xfrm>
        </p:grpSpPr>
        <p:sp>
          <p:nvSpPr>
            <p:cNvPr id="24" name="Rectangle 23"/>
            <p:cNvSpPr/>
            <p:nvPr/>
          </p:nvSpPr>
          <p:spPr>
            <a:xfrm>
              <a:off x="6403525" y="3682872"/>
              <a:ext cx="1234440" cy="822960"/>
            </a:xfrm>
            <a:prstGeom prst="rect">
              <a:avLst/>
            </a:prstGeom>
            <a:solidFill>
              <a:srgbClr val="A0C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2" name="TextBox 31">
              <a:hlinkClick r:id="rId8"/>
            </p:cNvPr>
            <p:cNvSpPr txBox="1"/>
            <p:nvPr/>
          </p:nvSpPr>
          <p:spPr>
            <a:xfrm>
              <a:off x="6403525" y="3812225"/>
              <a:ext cx="1234440" cy="6941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Organizational Effectiveness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(COE)</a:t>
              </a:r>
            </a:p>
          </p:txBody>
        </p:sp>
      </p:grpSp>
      <p:grpSp>
        <p:nvGrpSpPr>
          <p:cNvPr id="13" name="Group 12"/>
          <p:cNvGrpSpPr/>
          <p:nvPr/>
        </p:nvGrpSpPr>
        <p:grpSpPr>
          <a:xfrm>
            <a:off x="754975" y="4744466"/>
            <a:ext cx="1538359" cy="985217"/>
            <a:chOff x="2308203" y="4882734"/>
            <a:chExt cx="1234440" cy="822960"/>
          </a:xfrm>
        </p:grpSpPr>
        <p:sp>
          <p:nvSpPr>
            <p:cNvPr id="35" name="Rectangle 34">
              <a:hlinkClick r:id="rId9"/>
            </p:cNvPr>
            <p:cNvSpPr/>
            <p:nvPr/>
          </p:nvSpPr>
          <p:spPr>
            <a:xfrm>
              <a:off x="2308203" y="4882734"/>
              <a:ext cx="1234440" cy="822960"/>
            </a:xfrm>
            <a:prstGeom prst="rect">
              <a:avLst/>
            </a:prstGeom>
            <a:solidFill>
              <a:srgbClr val="626E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6" name="TextBox 35">
              <a:hlinkClick r:id="rId9"/>
            </p:cNvPr>
            <p:cNvSpPr txBox="1"/>
            <p:nvPr/>
          </p:nvSpPr>
          <p:spPr>
            <a:xfrm>
              <a:off x="2308203" y="5012087"/>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Talent Acquisition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(CTA)</a:t>
              </a:r>
            </a:p>
          </p:txBody>
        </p:sp>
      </p:grpSp>
      <p:grpSp>
        <p:nvGrpSpPr>
          <p:cNvPr id="14" name="Group 13"/>
          <p:cNvGrpSpPr/>
          <p:nvPr/>
        </p:nvGrpSpPr>
        <p:grpSpPr>
          <a:xfrm>
            <a:off x="2422100" y="4744466"/>
            <a:ext cx="1538359" cy="985217"/>
            <a:chOff x="3652093" y="4882734"/>
            <a:chExt cx="1234440" cy="822960"/>
          </a:xfrm>
        </p:grpSpPr>
        <p:sp>
          <p:nvSpPr>
            <p:cNvPr id="37" name="Rectangle 36"/>
            <p:cNvSpPr/>
            <p:nvPr/>
          </p:nvSpPr>
          <p:spPr>
            <a:xfrm>
              <a:off x="3652093" y="4882734"/>
              <a:ext cx="1234440" cy="8229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8" name="TextBox 37">
              <a:hlinkClick r:id="rId10"/>
            </p:cNvPr>
            <p:cNvSpPr txBox="1"/>
            <p:nvPr/>
          </p:nvSpPr>
          <p:spPr>
            <a:xfrm>
              <a:off x="3652093" y="5012087"/>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Leadership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Development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(CLD)</a:t>
              </a:r>
            </a:p>
          </p:txBody>
        </p:sp>
      </p:grpSp>
      <p:grpSp>
        <p:nvGrpSpPr>
          <p:cNvPr id="15" name="Group 14"/>
          <p:cNvGrpSpPr/>
          <p:nvPr/>
        </p:nvGrpSpPr>
        <p:grpSpPr>
          <a:xfrm>
            <a:off x="4084140" y="4744466"/>
            <a:ext cx="1538359" cy="985217"/>
            <a:chOff x="5018071" y="4882734"/>
            <a:chExt cx="1234440" cy="822960"/>
          </a:xfrm>
        </p:grpSpPr>
        <p:sp>
          <p:nvSpPr>
            <p:cNvPr id="33" name="Rectangle 32"/>
            <p:cNvSpPr/>
            <p:nvPr/>
          </p:nvSpPr>
          <p:spPr>
            <a:xfrm>
              <a:off x="5018071" y="4882734"/>
              <a:ext cx="1234440" cy="822960"/>
            </a:xfrm>
            <a:prstGeom prst="rect">
              <a:avLst/>
            </a:prstGeom>
            <a:solidFill>
              <a:srgbClr val="F500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9" name="TextBox 38">
              <a:hlinkClick r:id="rId11"/>
            </p:cNvPr>
            <p:cNvSpPr txBox="1"/>
            <p:nvPr/>
          </p:nvSpPr>
          <p:spPr>
            <a:xfrm>
              <a:off x="5018071" y="5012087"/>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Workforce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Analytics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(CWA)</a:t>
              </a:r>
            </a:p>
          </p:txBody>
        </p:sp>
      </p:grpSp>
      <p:grpSp>
        <p:nvGrpSpPr>
          <p:cNvPr id="17" name="Group 16"/>
          <p:cNvGrpSpPr/>
          <p:nvPr/>
        </p:nvGrpSpPr>
        <p:grpSpPr>
          <a:xfrm>
            <a:off x="5696328" y="4744466"/>
            <a:ext cx="1538359" cy="985217"/>
            <a:chOff x="6403525" y="4882734"/>
            <a:chExt cx="1234440" cy="822960"/>
          </a:xfrm>
        </p:grpSpPr>
        <p:sp>
          <p:nvSpPr>
            <p:cNvPr id="34" name="Rectangle 33"/>
            <p:cNvSpPr/>
            <p:nvPr/>
          </p:nvSpPr>
          <p:spPr>
            <a:xfrm>
              <a:off x="6403525" y="4882734"/>
              <a:ext cx="1234440" cy="822960"/>
            </a:xfrm>
            <a:prstGeom prst="rect">
              <a:avLst/>
            </a:prstGeom>
            <a:solidFill>
              <a:srgbClr val="F0C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1" name="TextBox 40">
              <a:hlinkClick r:id="rId12"/>
            </p:cNvPr>
            <p:cNvSpPr txBox="1"/>
            <p:nvPr/>
          </p:nvSpPr>
          <p:spPr>
            <a:xfrm>
              <a:off x="6403525" y="5012087"/>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Workforce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Planning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(CWP)</a:t>
              </a:r>
            </a:p>
          </p:txBody>
        </p:sp>
      </p:grpSp>
      <p:grpSp>
        <p:nvGrpSpPr>
          <p:cNvPr id="18" name="Group 17"/>
          <p:cNvGrpSpPr/>
          <p:nvPr/>
        </p:nvGrpSpPr>
        <p:grpSpPr>
          <a:xfrm>
            <a:off x="7308516" y="4744466"/>
            <a:ext cx="1538359" cy="985217"/>
            <a:chOff x="7791591" y="4882734"/>
            <a:chExt cx="1234440" cy="822960"/>
          </a:xfrm>
        </p:grpSpPr>
        <p:sp>
          <p:nvSpPr>
            <p:cNvPr id="42" name="Rectangle 41"/>
            <p:cNvSpPr/>
            <p:nvPr/>
          </p:nvSpPr>
          <p:spPr>
            <a:xfrm>
              <a:off x="7791591" y="4882734"/>
              <a:ext cx="1234440" cy="822960"/>
            </a:xfrm>
            <a:prstGeom prst="rect">
              <a:avLst/>
            </a:prstGeom>
            <a:solidFill>
              <a:srgbClr val="007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4" name="TextBox 43">
              <a:hlinkClick r:id="rId13"/>
            </p:cNvPr>
            <p:cNvSpPr txBox="1"/>
            <p:nvPr/>
          </p:nvSpPr>
          <p:spPr>
            <a:xfrm>
              <a:off x="7791591" y="5012087"/>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Change 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(CCM)</a:t>
              </a:r>
            </a:p>
          </p:txBody>
        </p:sp>
      </p:grpSp>
      <p:grpSp>
        <p:nvGrpSpPr>
          <p:cNvPr id="19" name="Group 18"/>
          <p:cNvGrpSpPr/>
          <p:nvPr/>
        </p:nvGrpSpPr>
        <p:grpSpPr>
          <a:xfrm>
            <a:off x="8927395" y="4744466"/>
            <a:ext cx="1562630" cy="985217"/>
            <a:chOff x="9157569" y="4882734"/>
            <a:chExt cx="1253916" cy="822960"/>
          </a:xfrm>
        </p:grpSpPr>
        <p:sp>
          <p:nvSpPr>
            <p:cNvPr id="43" name="Rectangle 42"/>
            <p:cNvSpPr/>
            <p:nvPr/>
          </p:nvSpPr>
          <p:spPr>
            <a:xfrm>
              <a:off x="9177045" y="4882734"/>
              <a:ext cx="1234440" cy="822960"/>
            </a:xfrm>
            <a:prstGeom prst="rect">
              <a:avLst/>
            </a:prstGeom>
            <a:solidFill>
              <a:srgbClr val="2FA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5" name="TextBox 44">
              <a:hlinkClick r:id="rId14"/>
            </p:cNvPr>
            <p:cNvSpPr txBox="1"/>
            <p:nvPr/>
          </p:nvSpPr>
          <p:spPr>
            <a:xfrm>
              <a:off x="9157569" y="5012087"/>
              <a:ext cx="1234440" cy="539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Employee Engagement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(CEE)</a:t>
              </a:r>
            </a:p>
          </p:txBody>
        </p:sp>
      </p:grpSp>
      <p:sp>
        <p:nvSpPr>
          <p:cNvPr id="46" name="TextBox 45"/>
          <p:cNvSpPr txBox="1"/>
          <p:nvPr/>
        </p:nvSpPr>
        <p:spPr>
          <a:xfrm>
            <a:off x="573505" y="5884540"/>
            <a:ext cx="6808489"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Curriculum design and certification informed by our </a:t>
            </a:r>
            <a:r>
              <a:rPr kumimoji="0" lang="en-US" sz="13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5"/>
              </a:rPr>
              <a:t>expert panel </a:t>
            </a:r>
            <a:endParaRPr kumimoji="0" lang="en-US" sz="13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9" name="Group 48">
            <a:extLst>
              <a:ext uri="{FF2B5EF4-FFF2-40B4-BE49-F238E27FC236}">
                <a16:creationId xmlns:a16="http://schemas.microsoft.com/office/drawing/2014/main" id="{6F2D5C30-812D-4C5E-9769-F46E477D629A}"/>
              </a:ext>
            </a:extLst>
          </p:cNvPr>
          <p:cNvGrpSpPr/>
          <p:nvPr/>
        </p:nvGrpSpPr>
        <p:grpSpPr>
          <a:xfrm>
            <a:off x="9188669" y="3001723"/>
            <a:ext cx="1841641" cy="1200328"/>
            <a:chOff x="11001374" y="2878430"/>
            <a:chExt cx="946989" cy="617220"/>
          </a:xfrm>
        </p:grpSpPr>
        <p:sp>
          <p:nvSpPr>
            <p:cNvPr id="50" name="Rectangle 49">
              <a:extLst>
                <a:ext uri="{FF2B5EF4-FFF2-40B4-BE49-F238E27FC236}">
                  <a16:creationId xmlns:a16="http://schemas.microsoft.com/office/drawing/2014/main" id="{ADAEABF9-ABD3-4152-8FD0-BB2E13C79366}"/>
                </a:ext>
              </a:extLst>
            </p:cNvPr>
            <p:cNvSpPr/>
            <p:nvPr/>
          </p:nvSpPr>
          <p:spPr>
            <a:xfrm>
              <a:off x="11001374" y="2878430"/>
              <a:ext cx="925830" cy="61722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TextBox 50">
              <a:hlinkClick r:id="rId14"/>
              <a:extLst>
                <a:ext uri="{FF2B5EF4-FFF2-40B4-BE49-F238E27FC236}">
                  <a16:creationId xmlns:a16="http://schemas.microsoft.com/office/drawing/2014/main" id="{010B4A7D-7E53-4152-8B0C-C927AC86A8EE}"/>
                </a:ext>
              </a:extLst>
            </p:cNvPr>
            <p:cNvSpPr txBox="1"/>
            <p:nvPr/>
          </p:nvSpPr>
          <p:spPr>
            <a:xfrm>
              <a:off x="11022533" y="2959747"/>
              <a:ext cx="925830" cy="4431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Certified in Data Science for HR </a:t>
              </a:r>
              <a:r>
                <a:rPr kumimoji="0" lang="en-US" sz="1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i</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(CDS-</a:t>
              </a:r>
              <a:r>
                <a:rPr kumimoji="0" lang="en-US" sz="1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HRi</a:t>
              </a: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sp>
        <p:nvSpPr>
          <p:cNvPr id="52" name="TextBox 51">
            <a:extLst>
              <a:ext uri="{FF2B5EF4-FFF2-40B4-BE49-F238E27FC236}">
                <a16:creationId xmlns:a16="http://schemas.microsoft.com/office/drawing/2014/main" id="{542FADB2-A513-4189-8F16-F1E3E39AB0CF}"/>
              </a:ext>
            </a:extLst>
          </p:cNvPr>
          <p:cNvSpPr txBox="1"/>
          <p:nvPr/>
        </p:nvSpPr>
        <p:spPr>
          <a:xfrm>
            <a:off x="9140078" y="1815454"/>
            <a:ext cx="205845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Earn a Certification in Data Science for HR I (CDS-</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HRi</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3" name="Straight Connector 52">
            <a:extLst>
              <a:ext uri="{FF2B5EF4-FFF2-40B4-BE49-F238E27FC236}">
                <a16:creationId xmlns:a16="http://schemas.microsoft.com/office/drawing/2014/main" id="{B64B1D65-65C5-4E5F-B6A6-15DE2554FAB3}"/>
              </a:ext>
            </a:extLst>
          </p:cNvPr>
          <p:cNvCxnSpPr>
            <a:cxnSpLocks/>
          </p:cNvCxnSpPr>
          <p:nvPr/>
        </p:nvCxnSpPr>
        <p:spPr>
          <a:xfrm>
            <a:off x="8746700" y="1822207"/>
            <a:ext cx="0" cy="2379844"/>
          </a:xfrm>
          <a:prstGeom prst="line">
            <a:avLst/>
          </a:prstGeom>
        </p:spPr>
        <p:style>
          <a:lnRef idx="1">
            <a:schemeClr val="accent1"/>
          </a:lnRef>
          <a:fillRef idx="0">
            <a:schemeClr val="accent1"/>
          </a:fillRef>
          <a:effectRef idx="0">
            <a:schemeClr val="accent1"/>
          </a:effectRef>
          <a:fontRef idx="minor">
            <a:schemeClr val="tx1"/>
          </a:fontRef>
        </p:style>
      </p:cxnSp>
      <p:sp>
        <p:nvSpPr>
          <p:cNvPr id="54" name="Slide Number Placeholder 3">
            <a:extLst>
              <a:ext uri="{FF2B5EF4-FFF2-40B4-BE49-F238E27FC236}">
                <a16:creationId xmlns:a16="http://schemas.microsoft.com/office/drawing/2014/main" id="{D279457D-1274-4284-8B64-13DC6F661A0C}"/>
              </a:ext>
            </a:extLst>
          </p:cNvPr>
          <p:cNvSpPr txBox="1">
            <a:spLocks/>
          </p:cNvSpPr>
          <p:nvPr/>
        </p:nvSpPr>
        <p:spPr>
          <a:xfrm>
            <a:off x="926667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745D2F46-AC3D-4DC9-B410-D219DFE4AF54}" type="slidenum">
              <a:rPr kumimoji="0" lang="en-US" sz="1050" b="1" i="0" u="none" strike="noStrike" kern="1200" cap="none" spc="0" normalizeH="0" baseline="0" noProof="0" smtClean="0">
                <a:ln>
                  <a:noFill/>
                </a:ln>
                <a:solidFill>
                  <a:prstClr val="black"/>
                </a:solidFill>
                <a:effectLst/>
                <a:uLnTx/>
                <a:uFillTx/>
                <a:latin typeface="Calibri Light" panose="020F0302020204030204"/>
                <a:ea typeface="+mn-ea"/>
                <a:cs typeface="Arial" charset="0"/>
              </a:rPr>
              <a:pPr marL="0" marR="0" lvl="0" indent="0" algn="r" defTabSz="342900" rtl="0" eaLnBrk="1" fontAlgn="auto" latinLnBrk="0" hangingPunct="1">
                <a:lnSpc>
                  <a:spcPct val="100000"/>
                </a:lnSpc>
                <a:spcBef>
                  <a:spcPts val="0"/>
                </a:spcBef>
                <a:spcAft>
                  <a:spcPts val="0"/>
                </a:spcAft>
                <a:buClrTx/>
                <a:buSzTx/>
                <a:buFontTx/>
                <a:buNone/>
                <a:tabLst/>
                <a:defRPr/>
              </a:pPr>
              <a:t>5</a:t>
            </a:fld>
            <a:endParaRPr kumimoji="0" lang="en-US" sz="1050" b="1" i="0" u="none" strike="noStrike" kern="1200" cap="none" spc="0" normalizeH="0" baseline="0" noProof="0" dirty="0">
              <a:ln>
                <a:noFill/>
              </a:ln>
              <a:solidFill>
                <a:prstClr val="black"/>
              </a:solidFill>
              <a:effectLst/>
              <a:uLnTx/>
              <a:uFillTx/>
              <a:latin typeface="Calibri Light" panose="020F0302020204030204"/>
              <a:ea typeface="+mn-ea"/>
              <a:cs typeface="Arial" charset="0"/>
            </a:endParaRPr>
          </a:p>
        </p:txBody>
      </p:sp>
      <p:sp>
        <p:nvSpPr>
          <p:cNvPr id="23" name="Footer Placeholder 8">
            <a:extLst>
              <a:ext uri="{FF2B5EF4-FFF2-40B4-BE49-F238E27FC236}">
                <a16:creationId xmlns:a16="http://schemas.microsoft.com/office/drawing/2014/main" id="{906A97F5-0DFB-4877-B36F-DF151C153E42}"/>
              </a:ext>
            </a:extLst>
          </p:cNvPr>
          <p:cNvSpPr txBox="1">
            <a:spLocks/>
          </p:cNvSpPr>
          <p:nvPr/>
        </p:nvSpPr>
        <p:spPr>
          <a:xfrm rot="16200000">
            <a:off x="10394427" y="3235045"/>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tx1">
                    <a:lumMod val="65000"/>
                    <a:lumOff val="35000"/>
                  </a:schemeClr>
                </a:solidFill>
                <a:latin typeface="Franklin Gothic Medium" panose="020B0603020102020204" pitchFamily="34" charset="0"/>
              </a:rPr>
              <a:t>© 2020. Copyright Human Capital Growth. All Rights Reserved.</a:t>
            </a:r>
          </a:p>
        </p:txBody>
      </p:sp>
      <p:pic>
        <p:nvPicPr>
          <p:cNvPr id="25" name="Picture 24">
            <a:extLst>
              <a:ext uri="{FF2B5EF4-FFF2-40B4-BE49-F238E27FC236}">
                <a16:creationId xmlns:a16="http://schemas.microsoft.com/office/drawing/2014/main" id="{D224E570-B3E7-4001-9B53-AAD0CFB4F560}"/>
              </a:ext>
            </a:extLst>
          </p:cNvPr>
          <p:cNvPicPr/>
          <p:nvPr/>
        </p:nvPicPr>
        <p:blipFill>
          <a:blip r:embed="rId16">
            <a:extLst>
              <a:ext uri="{28A0092B-C50C-407E-A947-70E740481C1C}">
                <a14:useLocalDpi xmlns:a14="http://schemas.microsoft.com/office/drawing/2010/main" val="0"/>
              </a:ext>
            </a:extLst>
          </a:blip>
          <a:srcRect/>
          <a:stretch/>
        </p:blipFill>
        <p:spPr>
          <a:xfrm>
            <a:off x="10021454" y="6357624"/>
            <a:ext cx="1584791" cy="333573"/>
          </a:xfrm>
          <a:prstGeom prst="rect">
            <a:avLst/>
          </a:prstGeom>
        </p:spPr>
      </p:pic>
    </p:spTree>
    <p:extLst>
      <p:ext uri="{BB962C8B-B14F-4D97-AF65-F5344CB8AC3E}">
        <p14:creationId xmlns:p14="http://schemas.microsoft.com/office/powerpoint/2010/main" val="14327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8DE7072F-EF97-4D53-BE65-77A3CFCB573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180" r="15960" b="1"/>
          <a:stretch/>
        </p:blipFill>
        <p:spPr>
          <a:xfrm>
            <a:off x="733507" y="666728"/>
            <a:ext cx="5536001" cy="5465791"/>
          </a:xfrm>
          <a:prstGeom prst="rect">
            <a:avLst/>
          </a:prstGeom>
        </p:spPr>
      </p:pic>
      <p:sp>
        <p:nvSpPr>
          <p:cNvPr id="2" name="TextBox 1">
            <a:extLst>
              <a:ext uri="{FF2B5EF4-FFF2-40B4-BE49-F238E27FC236}">
                <a16:creationId xmlns:a16="http://schemas.microsoft.com/office/drawing/2014/main" id="{1176DF8E-26FE-4F43-B391-87A11A411818}"/>
              </a:ext>
            </a:extLst>
          </p:cNvPr>
          <p:cNvSpPr txBox="1"/>
          <p:nvPr/>
        </p:nvSpPr>
        <p:spPr>
          <a:xfrm>
            <a:off x="6742873" y="546077"/>
            <a:ext cx="4715620" cy="29546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3600" dirty="0">
                <a:solidFill>
                  <a:prstClr val="black"/>
                </a:solidFill>
              </a:rPr>
              <a:t>Employee Benefits</a:t>
            </a:r>
          </a:p>
          <a:p>
            <a:pPr marL="0" marR="0" lvl="0" indent="0" algn="l" defTabSz="914400" rtl="0" eaLnBrk="1" fontAlgn="auto" latinLnBrk="0" hangingPunct="1">
              <a:lnSpc>
                <a:spcPct val="50000"/>
              </a:lnSpc>
              <a:spcBef>
                <a:spcPts val="0"/>
              </a:spcBef>
              <a:buClrTx/>
              <a:buSzTx/>
              <a:buFontTx/>
              <a:buNone/>
              <a:tabLst/>
              <a:defRPr/>
            </a:pPr>
            <a:endParaRPr kumimoji="0" lang="en-US" sz="3600" b="0" i="0" u="none" strike="noStrike" kern="1200" cap="none" spc="0" normalizeH="0" baseline="0" noProof="0" dirty="0">
              <a:ln>
                <a:noFill/>
              </a:ln>
              <a:solidFill>
                <a:prstClr val="black"/>
              </a:solidFill>
              <a:effectLst/>
              <a:uLnTx/>
              <a:uFillTx/>
              <a:ea typeface="+mn-ea"/>
              <a:cs typeface="+mn-cs"/>
            </a:endParaRP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ea typeface="+mn-ea"/>
                <a:cs typeface="+mn-cs"/>
              </a:rPr>
              <a:t>Flexibility	77%</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ea typeface="+mn-ea"/>
                <a:cs typeface="+mn-cs"/>
              </a:rPr>
              <a:t>Well-Being	69%</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ea typeface="+mn-ea"/>
                <a:cs typeface="+mn-cs"/>
              </a:rPr>
              <a:t>Food		54%</a:t>
            </a:r>
          </a:p>
          <a:p>
            <a:pPr marL="457200" marR="0" lvl="0" indent="-4572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ea typeface="+mn-ea"/>
                <a:cs typeface="+mn-cs"/>
              </a:rPr>
              <a:t>Exercise		48%</a:t>
            </a:r>
          </a:p>
        </p:txBody>
      </p:sp>
      <p:sp>
        <p:nvSpPr>
          <p:cNvPr id="6" name="TextBox 5">
            <a:extLst>
              <a:ext uri="{FF2B5EF4-FFF2-40B4-BE49-F238E27FC236}">
                <a16:creationId xmlns:a16="http://schemas.microsoft.com/office/drawing/2014/main" id="{78235F01-B14E-462D-9E32-0B421D3C1E1A}"/>
              </a:ext>
            </a:extLst>
          </p:cNvPr>
          <p:cNvSpPr txBox="1"/>
          <p:nvPr/>
        </p:nvSpPr>
        <p:spPr>
          <a:xfrm>
            <a:off x="3810181" y="5932464"/>
            <a:ext cx="2459327" cy="20005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700" b="0" i="0" u="none" strike="noStrike" kern="1200" cap="none" spc="0" normalizeH="0" baseline="0" noProof="0" dirty="0">
                <a:ln>
                  <a:noFill/>
                </a:ln>
                <a:solidFill>
                  <a:schemeClr val="accent3"/>
                </a:solidFill>
                <a:effectLst/>
                <a:uLnTx/>
                <a:uFillTx/>
                <a:latin typeface="Calibri" panose="020F0502020204030204"/>
                <a:ea typeface="+mn-ea"/>
                <a:cs typeface="+mn-cs"/>
                <a:hlinkClick r:id="rId4" tooltip="http://flickr.com/photos/citrixonline/5446645129">
                  <a:extLst>
                    <a:ext uri="{A12FA001-AC4F-418D-AE19-62706E023703}">
                      <ahyp:hlinkClr xmlns:ahyp="http://schemas.microsoft.com/office/drawing/2018/hyperlinkcolor" val="tx"/>
                    </a:ext>
                  </a:extLst>
                </a:hlinkClick>
              </a:rPr>
              <a:t>This Photo</a:t>
            </a:r>
            <a:r>
              <a:rPr kumimoji="0" lang="en-US" sz="700" b="0" i="0" u="none" strike="noStrike" kern="1200" cap="none" spc="0" normalizeH="0" baseline="0" noProof="0" dirty="0">
                <a:ln>
                  <a:noFill/>
                </a:ln>
                <a:solidFill>
                  <a:schemeClr val="accent3"/>
                </a:solidFill>
                <a:effectLst/>
                <a:uLnTx/>
                <a:uFillTx/>
                <a:latin typeface="Calibri" panose="020F0502020204030204"/>
                <a:ea typeface="+mn-ea"/>
                <a:cs typeface="+mn-cs"/>
              </a:rPr>
              <a:t> by Unknown Author is licensed under </a:t>
            </a:r>
            <a:r>
              <a:rPr kumimoji="0" lang="en-US" sz="700" b="0" i="0" u="none" strike="noStrike" kern="1200" cap="none" spc="0" normalizeH="0" baseline="0" noProof="0" dirty="0">
                <a:ln>
                  <a:noFill/>
                </a:ln>
                <a:solidFill>
                  <a:schemeClr val="accent3"/>
                </a:solidFill>
                <a:effectLst/>
                <a:uLnTx/>
                <a:uFillTx/>
                <a:latin typeface="Calibri" panose="020F0502020204030204"/>
                <a:ea typeface="+mn-ea"/>
                <a:cs typeface="+mn-cs"/>
                <a:hlinkClick r:id="rId5" tooltip="https://creativecommons.org/licenses/by-nc-nd/3.0/">
                  <a:extLst>
                    <a:ext uri="{A12FA001-AC4F-418D-AE19-62706E023703}">
                      <ahyp:hlinkClr xmlns:ahyp="http://schemas.microsoft.com/office/drawing/2018/hyperlinkcolor" val="tx"/>
                    </a:ext>
                  </a:extLst>
                </a:hlinkClick>
              </a:rPr>
              <a:t>CC BY-NC-ND</a:t>
            </a:r>
            <a:endParaRPr kumimoji="0" lang="en-US" sz="700" b="0" i="0" u="none" strike="noStrike" kern="1200" cap="none" spc="0" normalizeH="0" baseline="0" noProof="0" dirty="0">
              <a:ln>
                <a:noFill/>
              </a:ln>
              <a:solidFill>
                <a:schemeClr val="accent3"/>
              </a:solidFill>
              <a:effectLst/>
              <a:uLnTx/>
              <a:uFillTx/>
              <a:latin typeface="Calibri" panose="020F0502020204030204"/>
              <a:ea typeface="+mn-ea"/>
              <a:cs typeface="+mn-cs"/>
            </a:endParaRPr>
          </a:p>
        </p:txBody>
      </p:sp>
      <p:sp>
        <p:nvSpPr>
          <p:cNvPr id="7" name="Speech Bubble: Rectangle 6">
            <a:extLst>
              <a:ext uri="{FF2B5EF4-FFF2-40B4-BE49-F238E27FC236}">
                <a16:creationId xmlns:a16="http://schemas.microsoft.com/office/drawing/2014/main" id="{4830FBE2-1FE9-42EC-B779-64A3C2D8C81C}"/>
              </a:ext>
            </a:extLst>
          </p:cNvPr>
          <p:cNvSpPr/>
          <p:nvPr/>
        </p:nvSpPr>
        <p:spPr>
          <a:xfrm>
            <a:off x="7579635" y="4578018"/>
            <a:ext cx="4305300" cy="1779565"/>
          </a:xfrm>
          <a:prstGeom prst="wedgeRectCallout">
            <a:avLst>
              <a:gd name="adj1" fmla="val -21401"/>
              <a:gd name="adj2" fmla="val -65961"/>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916EBF76-D860-45EF-B2FB-5DB20AD7E19A}"/>
              </a:ext>
            </a:extLst>
          </p:cNvPr>
          <p:cNvSpPr txBox="1"/>
          <p:nvPr/>
        </p:nvSpPr>
        <p:spPr>
          <a:xfrm>
            <a:off x="7755233" y="4736686"/>
            <a:ext cx="3901102" cy="1620895"/>
          </a:xfrm>
          <a:prstGeom prst="rect">
            <a:avLst/>
          </a:prstGeom>
        </p:spPr>
        <p:txBody>
          <a:bodyPr vert="horz" lIns="91440" tIns="45720" rIns="91440" bIns="45720" rtlCol="0" anchor="b">
            <a:normAutofit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prstClr val="black"/>
                </a:solidFill>
                <a:effectLst/>
                <a:uLnTx/>
                <a:uFillTx/>
                <a:ea typeface="+mn-ea"/>
                <a:cs typeface="+mn-cs"/>
              </a:rPr>
              <a:t>Life/Work Conflict vs.</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prstClr val="black"/>
                </a:solidFill>
                <a:effectLst/>
                <a:uLnTx/>
                <a:uFillTx/>
                <a:ea typeface="+mn-ea"/>
                <a:cs typeface="+mn-cs"/>
              </a:rPr>
              <a:t>Work/Life Conflict</a:t>
            </a:r>
          </a:p>
        </p:txBody>
      </p:sp>
      <p:sp>
        <p:nvSpPr>
          <p:cNvPr id="8" name="Footer Placeholder 13">
            <a:extLst>
              <a:ext uri="{FF2B5EF4-FFF2-40B4-BE49-F238E27FC236}">
                <a16:creationId xmlns:a16="http://schemas.microsoft.com/office/drawing/2014/main" id="{F8C45D4F-A40E-6946-A193-F3E127573D25}"/>
              </a:ext>
            </a:extLst>
          </p:cNvPr>
          <p:cNvSpPr>
            <a:spLocks noGrp="1"/>
          </p:cNvSpPr>
          <p:nvPr>
            <p:ph type="ftr" sz="quarter" idx="11"/>
          </p:nvPr>
        </p:nvSpPr>
        <p:spPr>
          <a:xfrm>
            <a:off x="7949418" y="6491303"/>
            <a:ext cx="4114800" cy="365125"/>
          </a:xfrm>
          <a:prstGeom prst="rect">
            <a:avLst/>
          </a:prstGeom>
        </p:spPr>
        <p:txBody>
          <a:bodyPr vert="horz" lIns="91440" tIns="45720" rIns="91440" bIns="45720" rtlCol="0" anchor="b">
            <a:normAutofit/>
          </a:bodyPr>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90000"/>
              </a:lnSpc>
              <a:spcAft>
                <a:spcPts val="600"/>
              </a:spcAft>
            </a:pPr>
            <a:r>
              <a:rPr lang="en-US" dirty="0"/>
              <a:t>Copyright © 2020 </a:t>
            </a:r>
            <a:r>
              <a:rPr lang="en-US" dirty="0" err="1"/>
              <a:t>Iometrics</a:t>
            </a:r>
            <a:r>
              <a:rPr lang="en-US" dirty="0"/>
              <a:t>, Inc. and Global Workplace Analytics. All rights reserved. </a:t>
            </a:r>
            <a:endParaRPr lang="en-US" kern="1200" dirty="0">
              <a:solidFill>
                <a:schemeClr val="tx1">
                  <a:lumMod val="50000"/>
                  <a:lumOff val="50000"/>
                </a:schemeClr>
              </a:solidFill>
              <a:latin typeface="+mn-lt"/>
              <a:ea typeface="+mn-ea"/>
              <a:cs typeface="+mn-cs"/>
            </a:endParaRPr>
          </a:p>
        </p:txBody>
      </p:sp>
      <p:sp>
        <p:nvSpPr>
          <p:cNvPr id="9" name="TextBox 8">
            <a:extLst>
              <a:ext uri="{FF2B5EF4-FFF2-40B4-BE49-F238E27FC236}">
                <a16:creationId xmlns:a16="http://schemas.microsoft.com/office/drawing/2014/main" id="{941120B5-8A93-CE41-B845-779CDFC0E23E}"/>
              </a:ext>
            </a:extLst>
          </p:cNvPr>
          <p:cNvSpPr txBox="1"/>
          <p:nvPr/>
        </p:nvSpPr>
        <p:spPr>
          <a:xfrm>
            <a:off x="304800" y="6605815"/>
            <a:ext cx="4227439" cy="215444"/>
          </a:xfrm>
          <a:prstGeom prst="rect">
            <a:avLst/>
          </a:prstGeom>
          <a:noFill/>
        </p:spPr>
        <p:txBody>
          <a:bodyPr wrap="none" rtlCol="0">
            <a:spAutoFit/>
          </a:bodyPr>
          <a:lstStyle/>
          <a:p>
            <a:r>
              <a:rPr lang="en-US" sz="800" dirty="0">
                <a:solidFill>
                  <a:schemeClr val="bg1">
                    <a:lumMod val="50000"/>
                  </a:schemeClr>
                </a:solidFill>
              </a:rPr>
              <a:t>Source: </a:t>
            </a:r>
            <a:r>
              <a:rPr lang="en-US" sz="800" dirty="0" err="1">
                <a:solidFill>
                  <a:schemeClr val="bg1">
                    <a:lumMod val="50000"/>
                  </a:schemeClr>
                </a:solidFill>
              </a:rPr>
              <a:t>Iometrics</a:t>
            </a:r>
            <a:r>
              <a:rPr lang="en-US" sz="800" dirty="0">
                <a:solidFill>
                  <a:schemeClr val="bg1">
                    <a:lumMod val="50000"/>
                  </a:schemeClr>
                </a:solidFill>
              </a:rPr>
              <a:t>/Global Workplace Analytics Global Work-from-Home Experience Survey (2020)</a:t>
            </a:r>
          </a:p>
        </p:txBody>
      </p:sp>
    </p:spTree>
    <p:extLst>
      <p:ext uri="{BB962C8B-B14F-4D97-AF65-F5344CB8AC3E}">
        <p14:creationId xmlns:p14="http://schemas.microsoft.com/office/powerpoint/2010/main" val="2202933141"/>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539024-573F-3046-B35F-977FDDB25C2D}"/>
              </a:ext>
            </a:extLst>
          </p:cNvPr>
          <p:cNvPicPr>
            <a:picLocks noChangeAspect="1"/>
          </p:cNvPicPr>
          <p:nvPr/>
        </p:nvPicPr>
        <p:blipFill rotWithShape="1">
          <a:blip r:embed="rId3"/>
          <a:srcRect t="18135" r="-2" b="27021"/>
          <a:stretch/>
        </p:blipFill>
        <p:spPr>
          <a:xfrm>
            <a:off x="20" y="10"/>
            <a:ext cx="12191980" cy="6857990"/>
          </a:xfrm>
          <a:prstGeom prst="rect">
            <a:avLst/>
          </a:prstGeom>
        </p:spPr>
      </p:pic>
      <p:sp>
        <p:nvSpPr>
          <p:cNvPr id="43"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extBox 1">
            <a:extLst>
              <a:ext uri="{FF2B5EF4-FFF2-40B4-BE49-F238E27FC236}">
                <a16:creationId xmlns:a16="http://schemas.microsoft.com/office/drawing/2014/main" id="{4BED9333-7FEC-8246-A719-1B6D37F367A3}"/>
              </a:ext>
            </a:extLst>
          </p:cNvPr>
          <p:cNvSpPr txBox="1"/>
          <p:nvPr/>
        </p:nvSpPr>
        <p:spPr>
          <a:xfrm>
            <a:off x="8022021" y="3231931"/>
            <a:ext cx="3852041" cy="183405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a:latin typeface="+mj-lt"/>
                <a:ea typeface="+mj-ea"/>
                <a:cs typeface="+mj-cs"/>
              </a:rPr>
              <a:t>Profit</a:t>
            </a:r>
          </a:p>
        </p:txBody>
      </p:sp>
      <p:cxnSp>
        <p:nvCxnSpPr>
          <p:cNvPr id="45" name="Straight Connector 44">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0870986"/>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4">
            <a:extLst>
              <a:ext uri="{FF2B5EF4-FFF2-40B4-BE49-F238E27FC236}">
                <a16:creationId xmlns:a16="http://schemas.microsoft.com/office/drawing/2014/main" id="{AA3CC463-F933-4AC4-86E1-5AC14B0C3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6">
            <a:extLst>
              <a:ext uri="{FF2B5EF4-FFF2-40B4-BE49-F238E27FC236}">
                <a16:creationId xmlns:a16="http://schemas.microsoft.com/office/drawing/2014/main" id="{6025D2DB-A12A-44DB-B00E-F4D622329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4180332" cy="2788074"/>
          </a:xfrm>
          <a:prstGeom prst="rect">
            <a:avLst/>
          </a:prstGeom>
          <a:solidFill>
            <a:srgbClr val="FFFFFF"/>
          </a:solidFill>
          <a:ln w="19050">
            <a:solidFill>
              <a:srgbClr val="979A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0A715B7-531F-0E43-995C-65FB7A82743B}"/>
              </a:ext>
            </a:extLst>
          </p:cNvPr>
          <p:cNvPicPr>
            <a:picLocks noChangeAspect="1"/>
          </p:cNvPicPr>
          <p:nvPr/>
        </p:nvPicPr>
        <p:blipFill rotWithShape="1">
          <a:blip r:embed="rId3"/>
          <a:srcRect l="12400" t="31588" r="8727" b="7716"/>
          <a:stretch/>
        </p:blipFill>
        <p:spPr>
          <a:xfrm>
            <a:off x="698613" y="652416"/>
            <a:ext cx="3702817" cy="2443362"/>
          </a:xfrm>
          <a:prstGeom prst="rect">
            <a:avLst/>
          </a:prstGeom>
        </p:spPr>
      </p:pic>
      <p:sp>
        <p:nvSpPr>
          <p:cNvPr id="19" name="Rectangle 18">
            <a:extLst>
              <a:ext uri="{FF2B5EF4-FFF2-40B4-BE49-F238E27FC236}">
                <a16:creationId xmlns:a16="http://schemas.microsoft.com/office/drawing/2014/main" id="{CE7E7877-F64E-4EEA-B778-138031EFF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4180332" cy="2788074"/>
          </a:xfrm>
          <a:prstGeom prst="rect">
            <a:avLst/>
          </a:prstGeom>
          <a:solidFill>
            <a:srgbClr val="FFFFFF"/>
          </a:solidFill>
          <a:ln w="19050">
            <a:solidFill>
              <a:srgbClr val="979A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0AD9092-137C-5B42-83B3-4628EA737BB6}"/>
              </a:ext>
            </a:extLst>
          </p:cNvPr>
          <p:cNvPicPr>
            <a:picLocks noChangeAspect="1"/>
          </p:cNvPicPr>
          <p:nvPr/>
        </p:nvPicPr>
        <p:blipFill>
          <a:blip r:embed="rId4"/>
          <a:stretch>
            <a:fillRect/>
          </a:stretch>
        </p:blipFill>
        <p:spPr>
          <a:xfrm>
            <a:off x="698613" y="3748194"/>
            <a:ext cx="3702817" cy="2471631"/>
          </a:xfrm>
          <a:prstGeom prst="rect">
            <a:avLst/>
          </a:prstGeom>
        </p:spPr>
      </p:pic>
      <p:sp>
        <p:nvSpPr>
          <p:cNvPr id="21" name="Rectangle 20">
            <a:extLst>
              <a:ext uri="{FF2B5EF4-FFF2-40B4-BE49-F238E27FC236}">
                <a16:creationId xmlns:a16="http://schemas.microsoft.com/office/drawing/2014/main" id="{7DD6C4F3-70FD-4F13-919C-702EE4886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0596" y="487090"/>
            <a:ext cx="6741849" cy="5897880"/>
          </a:xfrm>
          <a:prstGeom prst="rect">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ABE6385-1AF4-F54C-AC52-9D496722BA8F}"/>
              </a:ext>
            </a:extLst>
          </p:cNvPr>
          <p:cNvPicPr>
            <a:picLocks noChangeAspect="1"/>
          </p:cNvPicPr>
          <p:nvPr/>
        </p:nvPicPr>
        <p:blipFill rotWithShape="1">
          <a:blip r:embed="rId5"/>
          <a:srcRect l="8631" t="11592" r="5241" b="15611"/>
          <a:stretch/>
        </p:blipFill>
        <p:spPr>
          <a:xfrm>
            <a:off x="5446643" y="1012479"/>
            <a:ext cx="5665305" cy="4911243"/>
          </a:xfrm>
          <a:prstGeom prst="rect">
            <a:avLst/>
          </a:prstGeom>
        </p:spPr>
      </p:pic>
      <p:sp>
        <p:nvSpPr>
          <p:cNvPr id="12" name="Rectangle 11">
            <a:extLst>
              <a:ext uri="{FF2B5EF4-FFF2-40B4-BE49-F238E27FC236}">
                <a16:creationId xmlns:a16="http://schemas.microsoft.com/office/drawing/2014/main" id="{166A5E54-6667-1045-B340-C241CAB34D52}"/>
              </a:ext>
            </a:extLst>
          </p:cNvPr>
          <p:cNvSpPr/>
          <p:nvPr/>
        </p:nvSpPr>
        <p:spPr>
          <a:xfrm>
            <a:off x="9946841" y="6603356"/>
            <a:ext cx="2245159" cy="230832"/>
          </a:xfrm>
          <a:prstGeom prst="rect">
            <a:avLst/>
          </a:prstGeom>
        </p:spPr>
        <p:txBody>
          <a:bodyPr wrap="square">
            <a:spAutoFit/>
          </a:bodyPr>
          <a:lstStyle/>
          <a:p>
            <a:r>
              <a:rPr lang="en-US" sz="900" dirty="0">
                <a:solidFill>
                  <a:schemeClr val="bg1">
                    <a:lumMod val="85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079058121"/>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flower&#10;&#10;Description automatically generated">
            <a:extLst>
              <a:ext uri="{FF2B5EF4-FFF2-40B4-BE49-F238E27FC236}">
                <a16:creationId xmlns:a16="http://schemas.microsoft.com/office/drawing/2014/main" id="{2DF7FA69-24E4-3744-98C1-5B8B13159F0B}"/>
              </a:ext>
            </a:extLst>
          </p:cNvPr>
          <p:cNvPicPr>
            <a:picLocks noChangeAspect="1"/>
          </p:cNvPicPr>
          <p:nvPr/>
        </p:nvPicPr>
        <p:blipFill rotWithShape="1">
          <a:blip r:embed="rId3">
            <a:extLst>
              <a:ext uri="{28A0092B-C50C-407E-A947-70E740481C1C}">
                <a14:useLocalDpi xmlns:a14="http://schemas.microsoft.com/office/drawing/2010/main" val="0"/>
              </a:ext>
            </a:extLst>
          </a:blip>
          <a:srcRect l="6302" r="3710"/>
          <a:stretch/>
        </p:blipFill>
        <p:spPr>
          <a:xfrm>
            <a:off x="838200" y="754148"/>
            <a:ext cx="10515600" cy="4995575"/>
          </a:xfrm>
          <a:prstGeom prst="rect">
            <a:avLst/>
          </a:prstGeom>
        </p:spPr>
      </p:pic>
      <p:cxnSp>
        <p:nvCxnSpPr>
          <p:cNvPr id="20" name="Straight Connector 19">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Footer Placeholder 2">
            <a:extLst>
              <a:ext uri="{FF2B5EF4-FFF2-40B4-BE49-F238E27FC236}">
                <a16:creationId xmlns:a16="http://schemas.microsoft.com/office/drawing/2014/main" id="{B919F00B-E8BF-1D4D-A230-C50E1D35FBCD}"/>
              </a:ext>
            </a:extLst>
          </p:cNvPr>
          <p:cNvSpPr>
            <a:spLocks noGrp="1"/>
          </p:cNvSpPr>
          <p:nvPr>
            <p:ph type="ftr" sz="quarter" idx="11"/>
          </p:nvPr>
        </p:nvSpPr>
        <p:spPr>
          <a:xfrm>
            <a:off x="4038600" y="6492875"/>
            <a:ext cx="4114800" cy="365125"/>
          </a:xfrm>
          <a:prstGeom prst="rect">
            <a:avLst/>
          </a:prstGeom>
        </p:spPr>
        <p:txBody>
          <a:bodyPr vert="horz" lIns="91440" tIns="45720" rIns="91440" bIns="45720" rtlCol="0">
            <a:normAutofit/>
          </a:bodyPr>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r>
              <a:rPr lang="en-US" dirty="0"/>
              <a:t>© 2020 Global Workplace Analytics. All rights reserved. </a:t>
            </a:r>
            <a:endParaRPr lang="en-US" kern="1200" dirty="0">
              <a:latin typeface="Calibri" panose="020F0502020204030204"/>
              <a:ea typeface="+mn-ea"/>
              <a:cs typeface="+mn-cs"/>
            </a:endParaRPr>
          </a:p>
        </p:txBody>
      </p:sp>
    </p:spTree>
    <p:extLst>
      <p:ext uri="{BB962C8B-B14F-4D97-AF65-F5344CB8AC3E}">
        <p14:creationId xmlns:p14="http://schemas.microsoft.com/office/powerpoint/2010/main" val="168205518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9CD210-2F61-1445-9873-0BAB512C1F2E}"/>
              </a:ext>
            </a:extLst>
          </p:cNvPr>
          <p:cNvSpPr>
            <a:spLocks noGrp="1"/>
          </p:cNvSpPr>
          <p:nvPr>
            <p:ph type="title"/>
          </p:nvPr>
        </p:nvSpPr>
        <p:spPr>
          <a:xfrm>
            <a:off x="648929" y="557190"/>
            <a:ext cx="5181510" cy="1671569"/>
          </a:xfrm>
        </p:spPr>
        <p:txBody>
          <a:bodyPr vert="horz" lIns="91440" tIns="45720" rIns="91440" bIns="45720" rtlCol="0" anchor="ctr">
            <a:normAutofit/>
          </a:bodyPr>
          <a:lstStyle/>
          <a:p>
            <a:r>
              <a:rPr lang="en-US" sz="4000">
                <a:solidFill>
                  <a:schemeClr val="tx1"/>
                </a:solidFill>
              </a:rPr>
              <a:t>Maximizing Outcomes</a:t>
            </a:r>
          </a:p>
        </p:txBody>
      </p:sp>
      <p:pic>
        <p:nvPicPr>
          <p:cNvPr id="12" name="Picture 11" descr="A group of people playing football on a field&#10;&#10;Description automatically generated">
            <a:extLst>
              <a:ext uri="{FF2B5EF4-FFF2-40B4-BE49-F238E27FC236}">
                <a16:creationId xmlns:a16="http://schemas.microsoft.com/office/drawing/2014/main" id="{D1B73B90-4ABC-944D-8694-6A3F17A2473C}"/>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8168" r="23404" b="-1"/>
          <a:stretch/>
        </p:blipFill>
        <p:spPr>
          <a:xfrm>
            <a:off x="6189155" y="10"/>
            <a:ext cx="6002844" cy="6857990"/>
          </a:xfrm>
          <a:prstGeom prst="rect">
            <a:avLst/>
          </a:prstGeom>
          <a:effectLst/>
        </p:spPr>
      </p:pic>
      <p:sp>
        <p:nvSpPr>
          <p:cNvPr id="9" name="Rectangle 8">
            <a:extLst>
              <a:ext uri="{FF2B5EF4-FFF2-40B4-BE49-F238E27FC236}">
                <a16:creationId xmlns:a16="http://schemas.microsoft.com/office/drawing/2014/main" id="{B400A286-7E85-4B4C-A45D-166E84C54072}"/>
              </a:ext>
            </a:extLst>
          </p:cNvPr>
          <p:cNvSpPr/>
          <p:nvPr/>
        </p:nvSpPr>
        <p:spPr>
          <a:xfrm>
            <a:off x="9946841" y="6603356"/>
            <a:ext cx="2245159" cy="230832"/>
          </a:xfrm>
          <a:prstGeom prst="rect">
            <a:avLst/>
          </a:prstGeom>
        </p:spPr>
        <p:txBody>
          <a:bodyPr wrap="square">
            <a:spAutoFit/>
          </a:bodyPr>
          <a:lstStyle/>
          <a:p>
            <a:pPr>
              <a:spcAft>
                <a:spcPts val="600"/>
              </a:spcAft>
            </a:pPr>
            <a:r>
              <a:rPr lang="en-US" sz="900" dirty="0">
                <a:solidFill>
                  <a:schemeClr val="tx1">
                    <a:lumMod val="50000"/>
                    <a:lumOff val="50000"/>
                  </a:schemeClr>
                </a:solidFill>
                <a:latin typeface="Arial" panose="020B0604020202020204" pitchFamily="34" charset="0"/>
              </a:rPr>
              <a:t>© 2020 Global Workplace Analytics </a:t>
            </a:r>
            <a:endParaRPr lang="en-US" sz="900">
              <a:solidFill>
                <a:schemeClr val="tx1">
                  <a:lumMod val="50000"/>
                  <a:lumOff val="50000"/>
                </a:schemeClr>
              </a:solidFill>
              <a:latin typeface="Arial" panose="020B0604020202020204" pitchFamily="34" charset="0"/>
            </a:endParaRPr>
          </a:p>
        </p:txBody>
      </p:sp>
      <p:graphicFrame>
        <p:nvGraphicFramePr>
          <p:cNvPr id="6" name="TextBox 3">
            <a:extLst>
              <a:ext uri="{FF2B5EF4-FFF2-40B4-BE49-F238E27FC236}">
                <a16:creationId xmlns:a16="http://schemas.microsoft.com/office/drawing/2014/main" id="{DAC257F4-25FB-484B-842B-A1CD896A6C4C}"/>
              </a:ext>
            </a:extLst>
          </p:cNvPr>
          <p:cNvGraphicFramePr/>
          <p:nvPr>
            <p:extLst>
              <p:ext uri="{D42A27DB-BD31-4B8C-83A1-F6EECF244321}">
                <p14:modId xmlns:p14="http://schemas.microsoft.com/office/powerpoint/2010/main" val="49418734"/>
              </p:ext>
            </p:extLst>
          </p:nvPr>
        </p:nvGraphicFramePr>
        <p:xfrm>
          <a:off x="648930" y="2406650"/>
          <a:ext cx="5181508" cy="37224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TextBox 12">
            <a:extLst>
              <a:ext uri="{FF2B5EF4-FFF2-40B4-BE49-F238E27FC236}">
                <a16:creationId xmlns:a16="http://schemas.microsoft.com/office/drawing/2014/main" id="{D0F0492F-3D65-C348-A9DB-2AD8FA6EF178}"/>
              </a:ext>
            </a:extLst>
          </p:cNvPr>
          <p:cNvSpPr txBox="1"/>
          <p:nvPr/>
        </p:nvSpPr>
        <p:spPr>
          <a:xfrm>
            <a:off x="9468176" y="6657945"/>
            <a:ext cx="2723823" cy="200055"/>
          </a:xfrm>
          <a:prstGeom prst="rect">
            <a:avLst/>
          </a:prstGeom>
          <a:noFill/>
        </p:spPr>
        <p:txBody>
          <a:bodyPr wrap="none" rtlCol="0">
            <a:spAutoFit/>
          </a:bodyPr>
          <a:lstStyle/>
          <a:p>
            <a:pPr algn="r">
              <a:spcAft>
                <a:spcPts val="600"/>
              </a:spcAft>
            </a:pPr>
            <a:r>
              <a:rPr lang="en-US" sz="700" dirty="0">
                <a:solidFill>
                  <a:schemeClr val="bg1"/>
                </a:solidFill>
              </a:rPr>
              <a:t>This Photo by Unknown Author is licensed under CC BY-SA-NC</a:t>
            </a:r>
          </a:p>
        </p:txBody>
      </p:sp>
      <p:sp>
        <p:nvSpPr>
          <p:cNvPr id="22" name="Footer Placeholder 2">
            <a:extLst>
              <a:ext uri="{FF2B5EF4-FFF2-40B4-BE49-F238E27FC236}">
                <a16:creationId xmlns:a16="http://schemas.microsoft.com/office/drawing/2014/main" id="{97DD7E06-1768-B845-89D8-ED656A245F40}"/>
              </a:ext>
            </a:extLst>
          </p:cNvPr>
          <p:cNvSpPr txBox="1">
            <a:spLocks/>
          </p:cNvSpPr>
          <p:nvPr/>
        </p:nvSpPr>
        <p:spPr>
          <a:xfrm>
            <a:off x="-448994" y="6603356"/>
            <a:ext cx="4114800" cy="365125"/>
          </a:xfrm>
          <a:prstGeom prst="rect">
            <a:avLst/>
          </a:prstGeom>
        </p:spPr>
        <p:txBody>
          <a:bodyPr vert="horz" lIns="91440" tIns="45720" rIns="91440" bIns="45720" rtlCol="0">
            <a:normAutofit/>
          </a:bodyPr>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r>
              <a:rPr lang="en-US"/>
              <a:t>© 2020 Global Workplace Analytics. All rights reserved. </a:t>
            </a:r>
            <a:endParaRPr lang="en-US" dirty="0">
              <a:latin typeface="Calibri" panose="020F0502020204030204"/>
            </a:endParaRPr>
          </a:p>
        </p:txBody>
      </p:sp>
    </p:spTree>
    <p:extLst>
      <p:ext uri="{BB962C8B-B14F-4D97-AF65-F5344CB8AC3E}">
        <p14:creationId xmlns:p14="http://schemas.microsoft.com/office/powerpoint/2010/main" val="360498014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logo&#10;&#10;Description automatically generated">
            <a:extLst>
              <a:ext uri="{FF2B5EF4-FFF2-40B4-BE49-F238E27FC236}">
                <a16:creationId xmlns:a16="http://schemas.microsoft.com/office/drawing/2014/main" id="{C2AB2711-40F1-784E-BFA2-D5D6B5848DA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029201" y="1123527"/>
            <a:ext cx="6133593" cy="4604800"/>
          </a:xfrm>
          <a:prstGeom prst="rect">
            <a:avLst/>
          </a:prstGeom>
        </p:spPr>
      </p:pic>
      <p:sp>
        <p:nvSpPr>
          <p:cNvPr id="4" name="TextBox 3">
            <a:extLst>
              <a:ext uri="{FF2B5EF4-FFF2-40B4-BE49-F238E27FC236}">
                <a16:creationId xmlns:a16="http://schemas.microsoft.com/office/drawing/2014/main" id="{699B6547-EC02-9D44-8DE7-2B995CA0D1B4}"/>
              </a:ext>
            </a:extLst>
          </p:cNvPr>
          <p:cNvSpPr txBox="1"/>
          <p:nvPr/>
        </p:nvSpPr>
        <p:spPr>
          <a:xfrm>
            <a:off x="8824710" y="6008331"/>
            <a:ext cx="2723823" cy="200055"/>
          </a:xfrm>
          <a:prstGeom prst="rect">
            <a:avLst/>
          </a:prstGeom>
          <a:noFill/>
        </p:spPr>
        <p:txBody>
          <a:bodyPr wrap="none" rtlCol="0">
            <a:spAutoFit/>
          </a:bodyPr>
          <a:lstStyle/>
          <a:p>
            <a:pPr algn="r">
              <a:spcAft>
                <a:spcPts val="600"/>
              </a:spcAft>
            </a:pPr>
            <a:r>
              <a:rPr lang="en-US" sz="700" dirty="0">
                <a:solidFill>
                  <a:schemeClr val="bg1">
                    <a:lumMod val="50000"/>
                  </a:schemeClr>
                </a:solidFill>
              </a:rPr>
              <a:t>This Photo by Unknown Author is licensed under CC BY-SA-NC</a:t>
            </a:r>
          </a:p>
        </p:txBody>
      </p:sp>
      <p:sp>
        <p:nvSpPr>
          <p:cNvPr id="10" name="Footer Placeholder 2">
            <a:extLst>
              <a:ext uri="{FF2B5EF4-FFF2-40B4-BE49-F238E27FC236}">
                <a16:creationId xmlns:a16="http://schemas.microsoft.com/office/drawing/2014/main" id="{14908EDD-80AF-C542-ACF0-35C7DF5E11FD}"/>
              </a:ext>
            </a:extLst>
          </p:cNvPr>
          <p:cNvSpPr txBox="1">
            <a:spLocks/>
          </p:cNvSpPr>
          <p:nvPr/>
        </p:nvSpPr>
        <p:spPr>
          <a:xfrm>
            <a:off x="4038600" y="6492875"/>
            <a:ext cx="4114800" cy="365125"/>
          </a:xfrm>
          <a:prstGeom prst="rect">
            <a:avLst/>
          </a:prstGeom>
        </p:spPr>
        <p:txBody>
          <a:bodyPr vert="horz" lIns="91440" tIns="45720" rIns="91440" bIns="45720" rtlCol="0">
            <a:normAutofit/>
          </a:bodyPr>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r>
              <a:rPr lang="en-US">
                <a:solidFill>
                  <a:schemeClr val="bg1"/>
                </a:solidFill>
              </a:rPr>
              <a:t>© 2020 Global Workplace Analytics. All rights reserved. </a:t>
            </a:r>
            <a:endParaRPr lang="en-US" dirty="0">
              <a:solidFill>
                <a:schemeClr val="bg1"/>
              </a:solidFill>
              <a:latin typeface="Calibri" panose="020F0502020204030204"/>
            </a:endParaRPr>
          </a:p>
        </p:txBody>
      </p:sp>
    </p:spTree>
    <p:extLst>
      <p:ext uri="{BB962C8B-B14F-4D97-AF65-F5344CB8AC3E}">
        <p14:creationId xmlns:p14="http://schemas.microsoft.com/office/powerpoint/2010/main" val="197470354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5105D8-52AB-CF48-BA0E-005564235595}"/>
              </a:ext>
            </a:extLst>
          </p:cNvPr>
          <p:cNvPicPr>
            <a:picLocks noChangeAspect="1"/>
          </p:cNvPicPr>
          <p:nvPr/>
        </p:nvPicPr>
        <p:blipFill>
          <a:blip r:embed="rId3"/>
          <a:stretch>
            <a:fillRect/>
          </a:stretch>
        </p:blipFill>
        <p:spPr>
          <a:xfrm>
            <a:off x="484632" y="1667367"/>
            <a:ext cx="3517119" cy="3517119"/>
          </a:xfrm>
          <a:prstGeom prst="rect">
            <a:avLst/>
          </a:prstGeom>
        </p:spPr>
      </p:pic>
      <p:cxnSp>
        <p:nvCxnSpPr>
          <p:cNvPr id="9" name="Straight Connector 8">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D99F9B1-1704-C54A-AA33-D69A96A6DEA9}"/>
              </a:ext>
            </a:extLst>
          </p:cNvPr>
          <p:cNvPicPr>
            <a:picLocks noChangeAspect="1"/>
          </p:cNvPicPr>
          <p:nvPr/>
        </p:nvPicPr>
        <p:blipFill>
          <a:blip r:embed="rId4"/>
          <a:stretch>
            <a:fillRect/>
          </a:stretch>
        </p:blipFill>
        <p:spPr>
          <a:xfrm>
            <a:off x="4310676" y="2718458"/>
            <a:ext cx="3537345" cy="1414938"/>
          </a:xfrm>
          <a:prstGeom prst="rect">
            <a:avLst/>
          </a:prstGeom>
        </p:spPr>
      </p:pic>
      <p:cxnSp>
        <p:nvCxnSpPr>
          <p:cNvPr id="11" name="Straight Connector 10">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216FE03-CF10-5648-BDCF-0A867D8CD17F}"/>
              </a:ext>
            </a:extLst>
          </p:cNvPr>
          <p:cNvPicPr>
            <a:picLocks noChangeAspect="1"/>
          </p:cNvPicPr>
          <p:nvPr/>
        </p:nvPicPr>
        <p:blipFill>
          <a:blip r:embed="rId5"/>
          <a:stretch>
            <a:fillRect/>
          </a:stretch>
        </p:blipFill>
        <p:spPr>
          <a:xfrm>
            <a:off x="8162336" y="2436738"/>
            <a:ext cx="3517120" cy="1978380"/>
          </a:xfrm>
          <a:prstGeom prst="rect">
            <a:avLst/>
          </a:prstGeom>
        </p:spPr>
      </p:pic>
      <p:sp>
        <p:nvSpPr>
          <p:cNvPr id="7" name="Rectangle 6">
            <a:extLst>
              <a:ext uri="{FF2B5EF4-FFF2-40B4-BE49-F238E27FC236}">
                <a16:creationId xmlns:a16="http://schemas.microsoft.com/office/drawing/2014/main" id="{23553357-13E8-A148-9314-838CA2D0FC24}"/>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816338319"/>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36C7D64-C839-6344-82A9-5152DF1D972B}"/>
              </a:ext>
            </a:extLst>
          </p:cNvPr>
          <p:cNvSpPr txBox="1"/>
          <p:nvPr/>
        </p:nvSpPr>
        <p:spPr>
          <a:xfrm>
            <a:off x="742950" y="742951"/>
            <a:ext cx="3476625" cy="49625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U.S. GSA</a:t>
            </a:r>
          </a:p>
          <a:p>
            <a:pPr algn="ctr">
              <a:lnSpc>
                <a:spcPct val="90000"/>
              </a:lnSpc>
              <a:spcBef>
                <a:spcPct val="0"/>
              </a:spcBef>
              <a:spcAft>
                <a:spcPts val="600"/>
              </a:spcAft>
            </a:pPr>
            <a:r>
              <a:rPr lang="en-US" sz="4800" kern="1200" dirty="0">
                <a:solidFill>
                  <a:srgbClr val="FFFFFF"/>
                </a:solidFill>
                <a:latin typeface="+mj-lt"/>
                <a:ea typeface="+mj-ea"/>
                <a:cs typeface="+mj-cs"/>
              </a:rPr>
              <a:t>Results</a:t>
            </a:r>
          </a:p>
          <a:p>
            <a:pPr algn="ctr">
              <a:lnSpc>
                <a:spcPct val="90000"/>
              </a:lnSpc>
              <a:spcBef>
                <a:spcPct val="0"/>
              </a:spcBef>
              <a:spcAft>
                <a:spcPts val="600"/>
              </a:spcAft>
            </a:pPr>
            <a:endParaRPr lang="en-US" sz="3200" kern="1200" dirty="0">
              <a:solidFill>
                <a:srgbClr val="FFFFFF"/>
              </a:solidFill>
              <a:latin typeface="+mj-lt"/>
              <a:ea typeface="+mj-ea"/>
              <a:cs typeface="+mj-cs"/>
            </a:endParaRPr>
          </a:p>
        </p:txBody>
      </p:sp>
      <p:cxnSp>
        <p:nvCxnSpPr>
          <p:cNvPr id="9" name="Straight Connector 8">
            <a:extLst>
              <a:ext uri="{FF2B5EF4-FFF2-40B4-BE49-F238E27FC236}">
                <a16:creationId xmlns:a16="http://schemas.microsoft.com/office/drawing/2014/main" id="{D999E3EB-A9DD-674A-ADF1-452AF2C8A23D}"/>
              </a:ext>
            </a:extLst>
          </p:cNvPr>
          <p:cNvCxnSpPr/>
          <p:nvPr/>
        </p:nvCxnSpPr>
        <p:spPr>
          <a:xfrm>
            <a:off x="1663577" y="2927839"/>
            <a:ext cx="15298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98F5ED3-931E-1F40-8639-0DC0AEA19F82}"/>
              </a:ext>
            </a:extLst>
          </p:cNvPr>
          <p:cNvPicPr>
            <a:picLocks noChangeAspect="1"/>
          </p:cNvPicPr>
          <p:nvPr/>
        </p:nvPicPr>
        <p:blipFill>
          <a:blip r:embed="rId3"/>
          <a:stretch>
            <a:fillRect/>
          </a:stretch>
        </p:blipFill>
        <p:spPr>
          <a:xfrm>
            <a:off x="1865328" y="622173"/>
            <a:ext cx="1126358" cy="1127925"/>
          </a:xfrm>
          <a:prstGeom prst="rect">
            <a:avLst/>
          </a:prstGeom>
        </p:spPr>
      </p:pic>
      <p:pic>
        <p:nvPicPr>
          <p:cNvPr id="10" name="Picture 9">
            <a:extLst>
              <a:ext uri="{FF2B5EF4-FFF2-40B4-BE49-F238E27FC236}">
                <a16:creationId xmlns:a16="http://schemas.microsoft.com/office/drawing/2014/main" id="{4F2C2D4F-C3EE-9C4C-AE4A-A82FD47D6CFC}"/>
              </a:ext>
            </a:extLst>
          </p:cNvPr>
          <p:cNvPicPr>
            <a:picLocks noChangeAspect="1"/>
          </p:cNvPicPr>
          <p:nvPr/>
        </p:nvPicPr>
        <p:blipFill>
          <a:blip r:embed="rId4"/>
          <a:stretch>
            <a:fillRect/>
          </a:stretch>
        </p:blipFill>
        <p:spPr>
          <a:xfrm>
            <a:off x="4894663" y="260649"/>
            <a:ext cx="7009869" cy="3943051"/>
          </a:xfrm>
          <a:prstGeom prst="rect">
            <a:avLst/>
          </a:prstGeom>
          <a:effectLst>
            <a:outerShdw blurRad="139700" dist="76200" dir="2700000" algn="tl" rotWithShape="0">
              <a:prstClr val="black">
                <a:alpha val="40000"/>
              </a:prstClr>
            </a:outerShdw>
          </a:effectLst>
        </p:spPr>
      </p:pic>
      <p:sp>
        <p:nvSpPr>
          <p:cNvPr id="11" name="TextBox 10">
            <a:extLst>
              <a:ext uri="{FF2B5EF4-FFF2-40B4-BE49-F238E27FC236}">
                <a16:creationId xmlns:a16="http://schemas.microsoft.com/office/drawing/2014/main" id="{2C1DC435-28BF-4047-9E56-C553B36A6B1C}"/>
              </a:ext>
            </a:extLst>
          </p:cNvPr>
          <p:cNvSpPr txBox="1"/>
          <p:nvPr/>
        </p:nvSpPr>
        <p:spPr>
          <a:xfrm>
            <a:off x="6851326" y="4428898"/>
            <a:ext cx="2916183" cy="1815882"/>
          </a:xfrm>
          <a:prstGeom prst="rect">
            <a:avLst/>
          </a:prstGeom>
          <a:noFill/>
        </p:spPr>
        <p:txBody>
          <a:bodyPr wrap="none" rtlCol="0">
            <a:spAutoFit/>
          </a:bodyPr>
          <a:lstStyle/>
          <a:p>
            <a:r>
              <a:rPr lang="en-US" sz="2800" dirty="0">
                <a:solidFill>
                  <a:schemeClr val="tx1">
                    <a:lumMod val="75000"/>
                    <a:lumOff val="25000"/>
                  </a:schemeClr>
                </a:solidFill>
              </a:rPr>
              <a:t>2:1 desk ratio</a:t>
            </a:r>
          </a:p>
          <a:p>
            <a:r>
              <a:rPr lang="en-US" sz="2800" dirty="0">
                <a:solidFill>
                  <a:schemeClr val="tx1">
                    <a:lumMod val="75000"/>
                    <a:lumOff val="25000"/>
                  </a:schemeClr>
                </a:solidFill>
              </a:rPr>
              <a:t>$30+ million/year</a:t>
            </a:r>
          </a:p>
          <a:p>
            <a:r>
              <a:rPr lang="en-US" sz="2800" dirty="0">
                <a:solidFill>
                  <a:schemeClr val="tx1">
                    <a:lumMod val="75000"/>
                    <a:lumOff val="25000"/>
                  </a:schemeClr>
                </a:solidFill>
              </a:rPr>
              <a:t>Energy 50%</a:t>
            </a:r>
          </a:p>
          <a:p>
            <a:r>
              <a:rPr lang="en-US" sz="2800" dirty="0">
                <a:solidFill>
                  <a:schemeClr val="tx1">
                    <a:lumMod val="75000"/>
                    <a:lumOff val="25000"/>
                  </a:schemeClr>
                </a:solidFill>
              </a:rPr>
              <a:t>Paper reduction</a:t>
            </a:r>
          </a:p>
        </p:txBody>
      </p:sp>
      <p:sp>
        <p:nvSpPr>
          <p:cNvPr id="14" name="Rectangle 13">
            <a:extLst>
              <a:ext uri="{FF2B5EF4-FFF2-40B4-BE49-F238E27FC236}">
                <a16:creationId xmlns:a16="http://schemas.microsoft.com/office/drawing/2014/main" id="{08B65A14-2B3A-8B4F-93CD-DDE6CFB90AB3}"/>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
        <p:nvSpPr>
          <p:cNvPr id="13" name="TextBox 12">
            <a:extLst>
              <a:ext uri="{FF2B5EF4-FFF2-40B4-BE49-F238E27FC236}">
                <a16:creationId xmlns:a16="http://schemas.microsoft.com/office/drawing/2014/main" id="{F5ED2235-9D6B-6444-BFDD-0FB29996F47A}"/>
              </a:ext>
            </a:extLst>
          </p:cNvPr>
          <p:cNvSpPr txBox="1"/>
          <p:nvPr/>
        </p:nvSpPr>
        <p:spPr>
          <a:xfrm>
            <a:off x="6855956" y="6244780"/>
            <a:ext cx="2637260" cy="246221"/>
          </a:xfrm>
          <a:prstGeom prst="rect">
            <a:avLst/>
          </a:prstGeom>
          <a:noFill/>
        </p:spPr>
        <p:txBody>
          <a:bodyPr wrap="none" rtlCol="0">
            <a:spAutoFit/>
          </a:bodyPr>
          <a:lstStyle/>
          <a:p>
            <a:r>
              <a:rPr lang="en-US" sz="1000" dirty="0">
                <a:solidFill>
                  <a:schemeClr val="tx1">
                    <a:lumMod val="75000"/>
                    <a:lumOff val="25000"/>
                  </a:schemeClr>
                </a:solidFill>
              </a:rPr>
              <a:t>Source: 2017 Telework Report to Congress</a:t>
            </a:r>
          </a:p>
        </p:txBody>
      </p:sp>
    </p:spTree>
    <p:extLst>
      <p:ext uri="{BB962C8B-B14F-4D97-AF65-F5344CB8AC3E}">
        <p14:creationId xmlns:p14="http://schemas.microsoft.com/office/powerpoint/2010/main" val="321927474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36C7D64-C839-6344-82A9-5152DF1D972B}"/>
              </a:ext>
            </a:extLst>
          </p:cNvPr>
          <p:cNvSpPr txBox="1"/>
          <p:nvPr/>
        </p:nvSpPr>
        <p:spPr>
          <a:xfrm>
            <a:off x="742950" y="742951"/>
            <a:ext cx="3476625" cy="49625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U.S. GSA</a:t>
            </a:r>
          </a:p>
          <a:p>
            <a:pPr algn="ctr">
              <a:lnSpc>
                <a:spcPct val="90000"/>
              </a:lnSpc>
              <a:spcBef>
                <a:spcPct val="0"/>
              </a:spcBef>
              <a:spcAft>
                <a:spcPts val="600"/>
              </a:spcAft>
            </a:pPr>
            <a:r>
              <a:rPr lang="en-US" sz="4800" kern="1200" dirty="0">
                <a:solidFill>
                  <a:srgbClr val="FFFFFF"/>
                </a:solidFill>
                <a:latin typeface="+mj-lt"/>
                <a:ea typeface="+mj-ea"/>
                <a:cs typeface="+mj-cs"/>
              </a:rPr>
              <a:t>Results</a:t>
            </a:r>
          </a:p>
          <a:p>
            <a:pPr algn="ctr">
              <a:lnSpc>
                <a:spcPct val="90000"/>
              </a:lnSpc>
              <a:spcBef>
                <a:spcPct val="0"/>
              </a:spcBef>
              <a:spcAft>
                <a:spcPts val="600"/>
              </a:spcAft>
            </a:pPr>
            <a:endParaRPr lang="en-US" sz="3200" kern="1200" dirty="0">
              <a:solidFill>
                <a:srgbClr val="FFFFFF"/>
              </a:solidFill>
              <a:latin typeface="+mj-lt"/>
              <a:ea typeface="+mj-ea"/>
              <a:cs typeface="+mj-cs"/>
            </a:endParaRPr>
          </a:p>
        </p:txBody>
      </p:sp>
      <p:cxnSp>
        <p:nvCxnSpPr>
          <p:cNvPr id="9" name="Straight Connector 8">
            <a:extLst>
              <a:ext uri="{FF2B5EF4-FFF2-40B4-BE49-F238E27FC236}">
                <a16:creationId xmlns:a16="http://schemas.microsoft.com/office/drawing/2014/main" id="{D999E3EB-A9DD-674A-ADF1-452AF2C8A23D}"/>
              </a:ext>
            </a:extLst>
          </p:cNvPr>
          <p:cNvCxnSpPr/>
          <p:nvPr/>
        </p:nvCxnSpPr>
        <p:spPr>
          <a:xfrm>
            <a:off x="1663577" y="2927839"/>
            <a:ext cx="15298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98F5ED3-931E-1F40-8639-0DC0AEA19F82}"/>
              </a:ext>
            </a:extLst>
          </p:cNvPr>
          <p:cNvPicPr>
            <a:picLocks noChangeAspect="1"/>
          </p:cNvPicPr>
          <p:nvPr/>
        </p:nvPicPr>
        <p:blipFill>
          <a:blip r:embed="rId3"/>
          <a:stretch>
            <a:fillRect/>
          </a:stretch>
        </p:blipFill>
        <p:spPr>
          <a:xfrm>
            <a:off x="1865328" y="622173"/>
            <a:ext cx="1126358" cy="1127925"/>
          </a:xfrm>
          <a:prstGeom prst="rect">
            <a:avLst/>
          </a:prstGeom>
        </p:spPr>
      </p:pic>
      <p:pic>
        <p:nvPicPr>
          <p:cNvPr id="10" name="Picture 9">
            <a:extLst>
              <a:ext uri="{FF2B5EF4-FFF2-40B4-BE49-F238E27FC236}">
                <a16:creationId xmlns:a16="http://schemas.microsoft.com/office/drawing/2014/main" id="{4F2C2D4F-C3EE-9C4C-AE4A-A82FD47D6CFC}"/>
              </a:ext>
            </a:extLst>
          </p:cNvPr>
          <p:cNvPicPr>
            <a:picLocks noChangeAspect="1"/>
          </p:cNvPicPr>
          <p:nvPr/>
        </p:nvPicPr>
        <p:blipFill>
          <a:blip r:embed="rId4"/>
          <a:stretch>
            <a:fillRect/>
          </a:stretch>
        </p:blipFill>
        <p:spPr>
          <a:xfrm>
            <a:off x="4894663" y="260649"/>
            <a:ext cx="7009869" cy="3943051"/>
          </a:xfrm>
          <a:prstGeom prst="rect">
            <a:avLst/>
          </a:prstGeom>
          <a:effectLst>
            <a:outerShdw blurRad="139700" dist="76200" dir="2700000" algn="tl" rotWithShape="0">
              <a:prstClr val="black">
                <a:alpha val="40000"/>
              </a:prstClr>
            </a:outerShdw>
          </a:effectLst>
        </p:spPr>
      </p:pic>
      <p:sp>
        <p:nvSpPr>
          <p:cNvPr id="11" name="TextBox 10">
            <a:extLst>
              <a:ext uri="{FF2B5EF4-FFF2-40B4-BE49-F238E27FC236}">
                <a16:creationId xmlns:a16="http://schemas.microsoft.com/office/drawing/2014/main" id="{2C1DC435-28BF-4047-9E56-C553B36A6B1C}"/>
              </a:ext>
            </a:extLst>
          </p:cNvPr>
          <p:cNvSpPr txBox="1"/>
          <p:nvPr/>
        </p:nvSpPr>
        <p:spPr>
          <a:xfrm>
            <a:off x="6851326" y="4428898"/>
            <a:ext cx="2916183" cy="1815882"/>
          </a:xfrm>
          <a:prstGeom prst="rect">
            <a:avLst/>
          </a:prstGeom>
          <a:noFill/>
        </p:spPr>
        <p:txBody>
          <a:bodyPr wrap="none" rtlCol="0">
            <a:spAutoFit/>
          </a:bodyPr>
          <a:lstStyle/>
          <a:p>
            <a:r>
              <a:rPr lang="en-US" sz="2800" dirty="0">
                <a:solidFill>
                  <a:schemeClr val="tx1">
                    <a:lumMod val="75000"/>
                    <a:lumOff val="25000"/>
                  </a:schemeClr>
                </a:solidFill>
              </a:rPr>
              <a:t>2:1 desk ratio</a:t>
            </a:r>
          </a:p>
          <a:p>
            <a:r>
              <a:rPr lang="en-US" sz="2800" dirty="0">
                <a:solidFill>
                  <a:schemeClr val="tx1">
                    <a:lumMod val="75000"/>
                    <a:lumOff val="25000"/>
                  </a:schemeClr>
                </a:solidFill>
              </a:rPr>
              <a:t>$30+ million/year</a:t>
            </a:r>
          </a:p>
          <a:p>
            <a:r>
              <a:rPr lang="en-US" sz="2800" dirty="0">
                <a:solidFill>
                  <a:schemeClr val="tx1">
                    <a:lumMod val="75000"/>
                    <a:lumOff val="25000"/>
                  </a:schemeClr>
                </a:solidFill>
              </a:rPr>
              <a:t>Energy 50%</a:t>
            </a:r>
          </a:p>
          <a:p>
            <a:r>
              <a:rPr lang="en-US" sz="2800" dirty="0">
                <a:solidFill>
                  <a:schemeClr val="tx1">
                    <a:lumMod val="75000"/>
                    <a:lumOff val="25000"/>
                  </a:schemeClr>
                </a:solidFill>
              </a:rPr>
              <a:t>Paper reduction</a:t>
            </a:r>
          </a:p>
        </p:txBody>
      </p:sp>
      <p:sp>
        <p:nvSpPr>
          <p:cNvPr id="14" name="Rectangle 13">
            <a:extLst>
              <a:ext uri="{FF2B5EF4-FFF2-40B4-BE49-F238E27FC236}">
                <a16:creationId xmlns:a16="http://schemas.microsoft.com/office/drawing/2014/main" id="{08B65A14-2B3A-8B4F-93CD-DDE6CFB90AB3}"/>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
        <p:nvSpPr>
          <p:cNvPr id="13" name="TextBox 12">
            <a:extLst>
              <a:ext uri="{FF2B5EF4-FFF2-40B4-BE49-F238E27FC236}">
                <a16:creationId xmlns:a16="http://schemas.microsoft.com/office/drawing/2014/main" id="{F5ED2235-9D6B-6444-BFDD-0FB29996F47A}"/>
              </a:ext>
            </a:extLst>
          </p:cNvPr>
          <p:cNvSpPr txBox="1"/>
          <p:nvPr/>
        </p:nvSpPr>
        <p:spPr>
          <a:xfrm>
            <a:off x="6855956" y="6244780"/>
            <a:ext cx="2637260" cy="246221"/>
          </a:xfrm>
          <a:prstGeom prst="rect">
            <a:avLst/>
          </a:prstGeom>
          <a:noFill/>
        </p:spPr>
        <p:txBody>
          <a:bodyPr wrap="none" rtlCol="0">
            <a:spAutoFit/>
          </a:bodyPr>
          <a:lstStyle/>
          <a:p>
            <a:r>
              <a:rPr lang="en-US" sz="1000" dirty="0">
                <a:solidFill>
                  <a:schemeClr val="tx1">
                    <a:lumMod val="75000"/>
                    <a:lumOff val="25000"/>
                  </a:schemeClr>
                </a:solidFill>
              </a:rPr>
              <a:t>Source: 2017 Telework Report to Congress</a:t>
            </a:r>
          </a:p>
        </p:txBody>
      </p:sp>
    </p:spTree>
    <p:extLst>
      <p:ext uri="{BB962C8B-B14F-4D97-AF65-F5344CB8AC3E}">
        <p14:creationId xmlns:p14="http://schemas.microsoft.com/office/powerpoint/2010/main" val="54543604"/>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36C7D64-C839-6344-82A9-5152DF1D972B}"/>
              </a:ext>
            </a:extLst>
          </p:cNvPr>
          <p:cNvSpPr txBox="1"/>
          <p:nvPr/>
        </p:nvSpPr>
        <p:spPr>
          <a:xfrm>
            <a:off x="742950" y="742951"/>
            <a:ext cx="3476625" cy="49625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Sharp Healthcare</a:t>
            </a:r>
          </a:p>
          <a:p>
            <a:pPr algn="ctr">
              <a:lnSpc>
                <a:spcPct val="90000"/>
              </a:lnSpc>
              <a:spcBef>
                <a:spcPct val="0"/>
              </a:spcBef>
              <a:spcAft>
                <a:spcPts val="600"/>
              </a:spcAft>
            </a:pPr>
            <a:r>
              <a:rPr lang="en-US" sz="4800" kern="1200" dirty="0">
                <a:solidFill>
                  <a:srgbClr val="FFFFFF"/>
                </a:solidFill>
                <a:latin typeface="+mj-lt"/>
                <a:ea typeface="+mj-ea"/>
                <a:cs typeface="+mj-cs"/>
              </a:rPr>
              <a:t>Results</a:t>
            </a:r>
          </a:p>
          <a:p>
            <a:pPr algn="ctr">
              <a:lnSpc>
                <a:spcPct val="90000"/>
              </a:lnSpc>
              <a:spcBef>
                <a:spcPct val="0"/>
              </a:spcBef>
              <a:spcAft>
                <a:spcPts val="600"/>
              </a:spcAft>
            </a:pPr>
            <a:endParaRPr lang="en-US" sz="32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92374AEB-B7B1-B34D-ABF4-1DAE64C0A7D0}"/>
              </a:ext>
            </a:extLst>
          </p:cNvPr>
          <p:cNvSpPr txBox="1"/>
          <p:nvPr/>
        </p:nvSpPr>
        <p:spPr>
          <a:xfrm>
            <a:off x="5507668" y="2962538"/>
            <a:ext cx="2944460" cy="1384995"/>
          </a:xfrm>
          <a:prstGeom prst="rect">
            <a:avLst/>
          </a:prstGeom>
          <a:noFill/>
        </p:spPr>
        <p:txBody>
          <a:bodyPr wrap="none" rtlCol="0">
            <a:spAutoFit/>
          </a:bodyPr>
          <a:lstStyle/>
          <a:p>
            <a:r>
              <a:rPr lang="en-US" sz="2800" dirty="0">
                <a:solidFill>
                  <a:schemeClr val="tx1">
                    <a:lumMod val="75000"/>
                    <a:lumOff val="25000"/>
                  </a:schemeClr>
                </a:solidFill>
              </a:rPr>
              <a:t>Commuter Travel</a:t>
            </a:r>
          </a:p>
          <a:p>
            <a:r>
              <a:rPr lang="en-US" sz="2800" dirty="0">
                <a:solidFill>
                  <a:schemeClr val="tx1">
                    <a:lumMod val="75000"/>
                    <a:lumOff val="25000"/>
                  </a:schemeClr>
                </a:solidFill>
              </a:rPr>
              <a:t>Office space</a:t>
            </a:r>
          </a:p>
          <a:p>
            <a:r>
              <a:rPr lang="en-US" sz="2800" dirty="0">
                <a:solidFill>
                  <a:schemeClr val="tx1">
                    <a:lumMod val="75000"/>
                    <a:lumOff val="25000"/>
                  </a:schemeClr>
                </a:solidFill>
              </a:rPr>
              <a:t>Morale</a:t>
            </a:r>
          </a:p>
        </p:txBody>
      </p:sp>
      <p:cxnSp>
        <p:nvCxnSpPr>
          <p:cNvPr id="9" name="Straight Connector 8">
            <a:extLst>
              <a:ext uri="{FF2B5EF4-FFF2-40B4-BE49-F238E27FC236}">
                <a16:creationId xmlns:a16="http://schemas.microsoft.com/office/drawing/2014/main" id="{D999E3EB-A9DD-674A-ADF1-452AF2C8A23D}"/>
              </a:ext>
            </a:extLst>
          </p:cNvPr>
          <p:cNvCxnSpPr/>
          <p:nvPr/>
        </p:nvCxnSpPr>
        <p:spPr>
          <a:xfrm>
            <a:off x="1681162" y="3305909"/>
            <a:ext cx="15298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FFFE08C-DC4D-8448-A70B-A2144F09DF66}"/>
              </a:ext>
            </a:extLst>
          </p:cNvPr>
          <p:cNvPicPr>
            <a:picLocks noChangeAspect="1"/>
          </p:cNvPicPr>
          <p:nvPr/>
        </p:nvPicPr>
        <p:blipFill rotWithShape="1">
          <a:blip r:embed="rId3"/>
          <a:srcRect t="39359" b="14359"/>
          <a:stretch/>
        </p:blipFill>
        <p:spPr>
          <a:xfrm>
            <a:off x="5213418" y="311449"/>
            <a:ext cx="6477420" cy="1960685"/>
          </a:xfrm>
          <a:prstGeom prst="rect">
            <a:avLst/>
          </a:prstGeom>
        </p:spPr>
      </p:pic>
      <p:sp>
        <p:nvSpPr>
          <p:cNvPr id="2" name="Rectangle 1">
            <a:extLst>
              <a:ext uri="{FF2B5EF4-FFF2-40B4-BE49-F238E27FC236}">
                <a16:creationId xmlns:a16="http://schemas.microsoft.com/office/drawing/2014/main" id="{5B3372BF-0D0D-6445-956A-2A3779063332}"/>
              </a:ext>
            </a:extLst>
          </p:cNvPr>
          <p:cNvSpPr/>
          <p:nvPr/>
        </p:nvSpPr>
        <p:spPr>
          <a:xfrm>
            <a:off x="8452128" y="2953276"/>
            <a:ext cx="3185745" cy="1384995"/>
          </a:xfrm>
          <a:prstGeom prst="rect">
            <a:avLst/>
          </a:prstGeom>
        </p:spPr>
        <p:txBody>
          <a:bodyPr wrap="square">
            <a:spAutoFit/>
          </a:bodyPr>
          <a:lstStyle/>
          <a:p>
            <a:r>
              <a:rPr lang="en-US" sz="2800" dirty="0">
                <a:solidFill>
                  <a:schemeClr val="tx1">
                    <a:lumMod val="75000"/>
                    <a:lumOff val="25000"/>
                  </a:schemeClr>
                </a:solidFill>
              </a:rPr>
              <a:t>- 20% reduction </a:t>
            </a:r>
          </a:p>
          <a:p>
            <a:r>
              <a:rPr lang="en-US" sz="2800" dirty="0">
                <a:solidFill>
                  <a:schemeClr val="tx1">
                    <a:lumMod val="75000"/>
                    <a:lumOff val="25000"/>
                  </a:schemeClr>
                </a:solidFill>
              </a:rPr>
              <a:t>- 26,000 </a:t>
            </a:r>
            <a:r>
              <a:rPr lang="en-US" sz="2800" dirty="0" err="1">
                <a:solidFill>
                  <a:schemeClr val="tx1">
                    <a:lumMod val="75000"/>
                    <a:lumOff val="25000"/>
                  </a:schemeClr>
                </a:solidFill>
              </a:rPr>
              <a:t>s.f.</a:t>
            </a:r>
            <a:endParaRPr lang="en-US" sz="2800" dirty="0">
              <a:solidFill>
                <a:schemeClr val="tx1">
                  <a:lumMod val="75000"/>
                  <a:lumOff val="25000"/>
                </a:schemeClr>
              </a:solidFill>
            </a:endParaRPr>
          </a:p>
          <a:p>
            <a:r>
              <a:rPr lang="en-US" sz="2800" dirty="0">
                <a:solidFill>
                  <a:schemeClr val="tx1">
                    <a:lumMod val="75000"/>
                    <a:lumOff val="25000"/>
                  </a:schemeClr>
                </a:solidFill>
              </a:rPr>
              <a:t>+++</a:t>
            </a:r>
          </a:p>
        </p:txBody>
      </p:sp>
      <p:sp>
        <p:nvSpPr>
          <p:cNvPr id="10" name="Rectangle 9">
            <a:extLst>
              <a:ext uri="{FF2B5EF4-FFF2-40B4-BE49-F238E27FC236}">
                <a16:creationId xmlns:a16="http://schemas.microsoft.com/office/drawing/2014/main" id="{C88F2AD6-F6B7-FD46-AE54-FB3B68F1614E}"/>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168561579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EE13F4EB-20E4-4847-9C47-FE2CB41E65E3}"/>
              </a:ext>
            </a:extLst>
          </p:cNvPr>
          <p:cNvGrpSpPr/>
          <p:nvPr/>
        </p:nvGrpSpPr>
        <p:grpSpPr>
          <a:xfrm rot="16200000" flipH="1">
            <a:off x="5725066" y="429297"/>
            <a:ext cx="738227" cy="12188358"/>
            <a:chOff x="15125656" y="-6"/>
            <a:chExt cx="1804115" cy="6870241"/>
          </a:xfrm>
        </p:grpSpPr>
        <p:sp>
          <p:nvSpPr>
            <p:cNvPr id="48" name="Rectangle 47">
              <a:extLst>
                <a:ext uri="{FF2B5EF4-FFF2-40B4-BE49-F238E27FC236}">
                  <a16:creationId xmlns:a16="http://schemas.microsoft.com/office/drawing/2014/main" id="{DADE2C36-6F9E-48C8-ABB1-EB9BD27CF580}"/>
                </a:ext>
              </a:extLst>
            </p:cNvPr>
            <p:cNvSpPr/>
            <p:nvPr/>
          </p:nvSpPr>
          <p:spPr>
            <a:xfrm flipH="1">
              <a:off x="15125656" y="-1"/>
              <a:ext cx="1483689"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anose="020B0604020202030204" pitchFamily="34" charset="0"/>
              </a:endParaRPr>
            </a:p>
          </p:txBody>
        </p:sp>
        <p:sp>
          <p:nvSpPr>
            <p:cNvPr id="49" name="Rectangle 48">
              <a:extLst>
                <a:ext uri="{FF2B5EF4-FFF2-40B4-BE49-F238E27FC236}">
                  <a16:creationId xmlns:a16="http://schemas.microsoft.com/office/drawing/2014/main" id="{2C04E488-43CD-4665-A745-37AD2D58015E}"/>
                </a:ext>
              </a:extLst>
            </p:cNvPr>
            <p:cNvSpPr/>
            <p:nvPr/>
          </p:nvSpPr>
          <p:spPr>
            <a:xfrm>
              <a:off x="16609353" y="-6"/>
              <a:ext cx="320418" cy="687024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30204" pitchFamily="34" charset="0"/>
              </a:endParaRPr>
            </a:p>
          </p:txBody>
        </p:sp>
      </p:grpSp>
      <p:grpSp>
        <p:nvGrpSpPr>
          <p:cNvPr id="3" name="Group 2">
            <a:extLst>
              <a:ext uri="{FF2B5EF4-FFF2-40B4-BE49-F238E27FC236}">
                <a16:creationId xmlns:a16="http://schemas.microsoft.com/office/drawing/2014/main" id="{089A1204-E55A-4DA4-A3AE-18C51976D5C2}"/>
              </a:ext>
            </a:extLst>
          </p:cNvPr>
          <p:cNvGrpSpPr/>
          <p:nvPr/>
        </p:nvGrpSpPr>
        <p:grpSpPr>
          <a:xfrm>
            <a:off x="525318" y="1379223"/>
            <a:ext cx="11137719" cy="4727005"/>
            <a:chOff x="1762935" y="2074961"/>
            <a:chExt cx="8952597" cy="3953229"/>
          </a:xfrm>
        </p:grpSpPr>
        <p:pic>
          <p:nvPicPr>
            <p:cNvPr id="2054" name="Picture 6" descr="Image result for jp morgan logo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7391" y="3461959"/>
              <a:ext cx="484951" cy="484951"/>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1"/>
            <p:cNvSpPr txBox="1"/>
            <p:nvPr/>
          </p:nvSpPr>
          <p:spPr>
            <a:xfrm>
              <a:off x="6157889" y="5257363"/>
              <a:ext cx="1282492" cy="27308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8576" tIns="19289" rIns="38576" bIns="19289" numCol="1" spcCol="0" rtlCol="0" fromWordArt="0" anchor="t" anchorCtr="0" forceAA="0" compatLnSpc="1">
              <a:prstTxWarp prst="textNoShape">
                <a:avLst/>
              </a:prstTxWarp>
              <a:noAutofit/>
            </a:bodyPr>
            <a:lstStyle/>
            <a:p>
              <a:pPr marL="0" marR="0" lvl="0" indent="0" algn="ctr" defTabSz="342900" rtl="0" eaLnBrk="1" fontAlgn="auto" latinLnBrk="0" hangingPunct="1">
                <a:lnSpc>
                  <a:spcPct val="107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Krista </a:t>
              </a:r>
              <a:r>
                <a:rPr kumimoji="0" lang="en-US" sz="1000" b="0" i="0" u="none" strike="noStrike" kern="1200" cap="none" spc="0" normalizeH="0" baseline="0" noProof="0" dirty="0" err="1">
                  <a:ln>
                    <a:noFill/>
                  </a:ln>
                  <a:solidFill>
                    <a:srgbClr val="000000"/>
                  </a:solidFill>
                  <a:effectLst/>
                  <a:uLnTx/>
                  <a:uFillTx/>
                  <a:latin typeface="Source Sans Pro"/>
                  <a:ea typeface="Calibri" panose="020F0502020204030204" pitchFamily="34" charset="0"/>
                  <a:cs typeface="Times New Roman" panose="02020603050405020304" pitchFamily="18" charset="0"/>
                </a:rPr>
                <a:t>Uggerslev</a:t>
              </a: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Ph.D.</a:t>
              </a:r>
            </a:p>
            <a:p>
              <a:pPr marL="0" marR="0" lvl="0" indent="0" algn="ctr" defTabSz="342900" rtl="0" eaLnBrk="1" fontAlgn="auto" latinLnBrk="0" hangingPunct="1">
                <a:lnSpc>
                  <a:spcPct val="107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lumMod val="65000"/>
                      <a:lumOff val="35000"/>
                    </a:srgbClr>
                  </a:solidFill>
                  <a:effectLst/>
                  <a:uLnTx/>
                  <a:uFillTx/>
                  <a:latin typeface="Source Sans Pro"/>
                  <a:ea typeface="Calibri" panose="020F0502020204030204" pitchFamily="34" charset="0"/>
                  <a:cs typeface="Times New Roman" panose="02020603050405020304" pitchFamily="18" charset="0"/>
                </a:rPr>
                <a:t> </a:t>
              </a:r>
              <a:r>
                <a:rPr kumimoji="0" lang="en-US" sz="1000" b="1" i="0" u="none" strike="noStrike" kern="1200" cap="none" spc="0" normalizeH="0" baseline="0" noProof="0" dirty="0" err="1">
                  <a:ln>
                    <a:noFill/>
                  </a:ln>
                  <a:solidFill>
                    <a:srgbClr val="000000">
                      <a:lumMod val="65000"/>
                      <a:lumOff val="35000"/>
                    </a:srgbClr>
                  </a:solidFill>
                  <a:effectLst/>
                  <a:uLnTx/>
                  <a:uFillTx/>
                  <a:latin typeface="Source Sans Pro"/>
                  <a:ea typeface="Calibri" panose="020F0502020204030204" pitchFamily="34" charset="0"/>
                  <a:cs typeface="Times New Roman" panose="02020603050405020304" pitchFamily="18" charset="0"/>
                </a:rPr>
                <a:t>metaBUS</a:t>
              </a:r>
              <a:endParaRPr kumimoji="0" lang="en-US" sz="1000" b="1" i="0" u="none" strike="noStrike" kern="1200" cap="none" spc="0" normalizeH="0" baseline="0" noProof="0" dirty="0">
                <a:ln>
                  <a:noFill/>
                </a:ln>
                <a:solidFill>
                  <a:srgbClr val="000000">
                    <a:lumMod val="65000"/>
                    <a:lumOff val="35000"/>
                  </a:srgbClr>
                </a:solidFill>
                <a:effectLst/>
                <a:uLnTx/>
                <a:uFillTx/>
                <a:latin typeface="Source Sans Pro"/>
                <a:ea typeface="Calibri" panose="020F0502020204030204" pitchFamily="34" charset="0"/>
                <a:cs typeface="Times New Roman" panose="02020603050405020304" pitchFamily="18" charset="0"/>
              </a:endParaRP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p:txBody>
        </p:sp>
        <p:pic>
          <p:nvPicPr>
            <p:cNvPr id="5" name="Picture 4" descr="C:\Users\sarka\Dropbox (HCG)\Website images\Expert panel\Krista Uggerslev.jpg"/>
            <p:cNvPicPr/>
            <p:nvPr/>
          </p:nvPicPr>
          <p:blipFill rotWithShape="1">
            <a:blip r:embed="rId4" cstate="print">
              <a:extLst>
                <a:ext uri="{28A0092B-C50C-407E-A947-70E740481C1C}">
                  <a14:useLocalDpi xmlns:a14="http://schemas.microsoft.com/office/drawing/2010/main" val="0"/>
                </a:ext>
              </a:extLst>
            </a:blip>
            <a:srcRect l="18407" t="20205" r="22550" b="32535"/>
            <a:stretch/>
          </p:blipFill>
          <p:spPr bwMode="auto">
            <a:xfrm>
              <a:off x="6282499" y="4103051"/>
              <a:ext cx="1033272" cy="1133857"/>
            </a:xfrm>
            <a:prstGeom prst="rect">
              <a:avLst/>
            </a:prstGeom>
            <a:noFill/>
            <a:ln>
              <a:noFill/>
            </a:ln>
            <a:extLst>
              <a:ext uri="{53640926-AAD7-44D8-BBD7-CCE9431645EC}">
                <a14:shadowObscured xmlns:a14="http://schemas.microsoft.com/office/drawing/2010/main"/>
              </a:ext>
            </a:extLst>
          </p:spPr>
        </p:pic>
        <p:pic>
          <p:nvPicPr>
            <p:cNvPr id="6" name="Picture 5" descr="Headshot of Frank Bosco"/>
            <p:cNvPicPr/>
            <p:nvPr/>
          </p:nvPicPr>
          <p:blipFill rotWithShape="1">
            <a:blip r:embed="rId5">
              <a:extLst>
                <a:ext uri="{28A0092B-C50C-407E-A947-70E740481C1C}">
                  <a14:useLocalDpi xmlns:a14="http://schemas.microsoft.com/office/drawing/2010/main" val="0"/>
                </a:ext>
              </a:extLst>
            </a:blip>
            <a:srcRect b="18454"/>
            <a:stretch/>
          </p:blipFill>
          <p:spPr bwMode="auto">
            <a:xfrm>
              <a:off x="4861136" y="4103051"/>
              <a:ext cx="1033272" cy="1133857"/>
            </a:xfrm>
            <a:prstGeom prst="rect">
              <a:avLst/>
            </a:prstGeom>
            <a:noFill/>
            <a:ln>
              <a:noFill/>
            </a:ln>
          </p:spPr>
        </p:pic>
        <p:pic>
          <p:nvPicPr>
            <p:cNvPr id="9" name="Picture 8" descr="C:\Users\sarka\Dropbox (HCG)\Website images\Expert panel\Ramzi Baydoun.png"/>
            <p:cNvPicPr/>
            <p:nvPr/>
          </p:nvPicPr>
          <p:blipFill rotWithShape="1">
            <a:blip r:embed="rId6" cstate="print">
              <a:extLst>
                <a:ext uri="{28A0092B-C50C-407E-A947-70E740481C1C}">
                  <a14:useLocalDpi xmlns:a14="http://schemas.microsoft.com/office/drawing/2010/main" val="0"/>
                </a:ext>
              </a:extLst>
            </a:blip>
            <a:srcRect b="21023"/>
            <a:stretch/>
          </p:blipFill>
          <p:spPr bwMode="auto">
            <a:xfrm>
              <a:off x="1960083" y="2090826"/>
              <a:ext cx="1031265" cy="1137048"/>
            </a:xfrm>
            <a:prstGeom prst="rect">
              <a:avLst/>
            </a:prstGeom>
            <a:noFill/>
            <a:ln>
              <a:noFill/>
            </a:ln>
          </p:spPr>
        </p:pic>
        <p:pic>
          <p:nvPicPr>
            <p:cNvPr id="10" name="Picture 9" descr="Picture"/>
            <p:cNvPicPr/>
            <p:nvPr/>
          </p:nvPicPr>
          <p:blipFill rotWithShape="1">
            <a:blip r:embed="rId7">
              <a:extLst>
                <a:ext uri="{28A0092B-C50C-407E-A947-70E740481C1C}">
                  <a14:useLocalDpi xmlns:a14="http://schemas.microsoft.com/office/drawing/2010/main" val="0"/>
                </a:ext>
              </a:extLst>
            </a:blip>
            <a:srcRect b="18049"/>
            <a:stretch/>
          </p:blipFill>
          <p:spPr bwMode="auto">
            <a:xfrm>
              <a:off x="3407952" y="2074961"/>
              <a:ext cx="1097280" cy="1133857"/>
            </a:xfrm>
            <a:prstGeom prst="rect">
              <a:avLst/>
            </a:prstGeom>
            <a:noFill/>
            <a:ln>
              <a:noFill/>
            </a:ln>
          </p:spPr>
        </p:pic>
        <p:pic>
          <p:nvPicPr>
            <p:cNvPr id="11" name="Picture 10" descr="Picture"/>
            <p:cNvPicPr/>
            <p:nvPr/>
          </p:nvPicPr>
          <p:blipFill rotWithShape="1">
            <a:blip r:embed="rId8">
              <a:extLst>
                <a:ext uri="{28A0092B-C50C-407E-A947-70E740481C1C}">
                  <a14:useLocalDpi xmlns:a14="http://schemas.microsoft.com/office/drawing/2010/main" val="0"/>
                </a:ext>
              </a:extLst>
            </a:blip>
            <a:srcRect b="17759"/>
            <a:stretch/>
          </p:blipFill>
          <p:spPr bwMode="auto">
            <a:xfrm>
              <a:off x="4921838" y="2082894"/>
              <a:ext cx="1033272" cy="1133857"/>
            </a:xfrm>
            <a:prstGeom prst="rect">
              <a:avLst/>
            </a:prstGeom>
            <a:noFill/>
            <a:ln>
              <a:noFill/>
            </a:ln>
          </p:spPr>
        </p:pic>
        <p:pic>
          <p:nvPicPr>
            <p:cNvPr id="12" name="Picture 11" descr="C:\Users\sarka\Dropbox (HCG)\Website images\Expert panel\Eric ORourke.png"/>
            <p:cNvPicPr/>
            <p:nvPr/>
          </p:nvPicPr>
          <p:blipFill rotWithShape="1">
            <a:blip r:embed="rId9" cstate="print">
              <a:extLst>
                <a:ext uri="{28A0092B-C50C-407E-A947-70E740481C1C}">
                  <a14:useLocalDpi xmlns:a14="http://schemas.microsoft.com/office/drawing/2010/main" val="0"/>
                </a:ext>
              </a:extLst>
            </a:blip>
            <a:srcRect t="11345"/>
            <a:stretch/>
          </p:blipFill>
          <p:spPr bwMode="auto">
            <a:xfrm>
              <a:off x="6371715" y="2101952"/>
              <a:ext cx="1033272" cy="1133857"/>
            </a:xfrm>
            <a:prstGeom prst="rect">
              <a:avLst/>
            </a:prstGeom>
            <a:noFill/>
            <a:ln>
              <a:noFill/>
            </a:ln>
          </p:spPr>
        </p:pic>
        <p:pic>
          <p:nvPicPr>
            <p:cNvPr id="13" name="Picture 12" descr="Picture"/>
            <p:cNvPicPr/>
            <p:nvPr/>
          </p:nvPicPr>
          <p:blipFill rotWithShape="1">
            <a:blip r:embed="rId10">
              <a:extLst>
                <a:ext uri="{28A0092B-C50C-407E-A947-70E740481C1C}">
                  <a14:useLocalDpi xmlns:a14="http://schemas.microsoft.com/office/drawing/2010/main" val="0"/>
                </a:ext>
              </a:extLst>
            </a:blip>
            <a:srcRect t="7522"/>
            <a:stretch/>
          </p:blipFill>
          <p:spPr bwMode="auto">
            <a:xfrm>
              <a:off x="7821592" y="2109885"/>
              <a:ext cx="1033272" cy="1133857"/>
            </a:xfrm>
            <a:prstGeom prst="rect">
              <a:avLst/>
            </a:prstGeom>
            <a:noFill/>
            <a:ln>
              <a:noFill/>
            </a:ln>
          </p:spPr>
        </p:pic>
        <p:pic>
          <p:nvPicPr>
            <p:cNvPr id="14" name="Picture 13" descr="C:\Users\sarka\Dropbox (HCG)\Website images\Expert panel\Aarti Shyamsundar.jpg"/>
            <p:cNvPicPr/>
            <p:nvPr/>
          </p:nvPicPr>
          <p:blipFill rotWithShape="1">
            <a:blip r:embed="rId11" cstate="print">
              <a:extLst>
                <a:ext uri="{28A0092B-C50C-407E-A947-70E740481C1C}">
                  <a14:useLocalDpi xmlns:a14="http://schemas.microsoft.com/office/drawing/2010/main" val="0"/>
                </a:ext>
              </a:extLst>
            </a:blip>
            <a:srcRect t="11408" r="-865" b="16824"/>
            <a:stretch/>
          </p:blipFill>
          <p:spPr bwMode="auto">
            <a:xfrm>
              <a:off x="2018410" y="4101682"/>
              <a:ext cx="1033272" cy="1135225"/>
            </a:xfrm>
            <a:prstGeom prst="rect">
              <a:avLst/>
            </a:prstGeom>
            <a:noFill/>
            <a:ln>
              <a:noFill/>
            </a:ln>
            <a:extLst>
              <a:ext uri="{53640926-AAD7-44D8-BBD7-CCE9431645EC}">
                <a14:shadowObscured xmlns:a14="http://schemas.microsoft.com/office/drawing/2010/main"/>
              </a:ext>
            </a:extLst>
          </p:spPr>
        </p:pic>
        <p:pic>
          <p:nvPicPr>
            <p:cNvPr id="15" name="Picture 14" descr="C:\Users\sarka\Dropbox (HCG)\Website images\Expert panel\Michael Tocci.png"/>
            <p:cNvPicPr/>
            <p:nvPr/>
          </p:nvPicPr>
          <p:blipFill rotWithShape="1">
            <a:blip r:embed="rId12" cstate="print">
              <a:extLst>
                <a:ext uri="{28A0092B-C50C-407E-A947-70E740481C1C}">
                  <a14:useLocalDpi xmlns:a14="http://schemas.microsoft.com/office/drawing/2010/main" val="0"/>
                </a:ext>
              </a:extLst>
            </a:blip>
            <a:srcRect l="11855" t="7828" r="18944"/>
            <a:stretch/>
          </p:blipFill>
          <p:spPr bwMode="auto">
            <a:xfrm>
              <a:off x="3439772" y="4103052"/>
              <a:ext cx="1033272" cy="1133857"/>
            </a:xfrm>
            <a:prstGeom prst="rect">
              <a:avLst/>
            </a:prstGeom>
            <a:noFill/>
            <a:ln>
              <a:noFill/>
            </a:ln>
            <a:extLst>
              <a:ext uri="{53640926-AAD7-44D8-BBD7-CCE9431645EC}">
                <a14:shadowObscured xmlns:a14="http://schemas.microsoft.com/office/drawing/2010/main"/>
              </a:ext>
            </a:extLst>
          </p:spPr>
        </p:pic>
        <p:pic>
          <p:nvPicPr>
            <p:cNvPr id="1026" name="Picture 2" descr="http://www.siop.org/userfiles/image/2017%20Conference/graphics/G161130RameshAnuradha.jpg"/>
            <p:cNvPicPr>
              <a:picLocks noChangeAspect="1" noChangeArrowheads="1"/>
            </p:cNvPicPr>
            <p:nvPr/>
          </p:nvPicPr>
          <p:blipFill rotWithShape="1">
            <a:blip r:embed="rId13">
              <a:extLst>
                <a:ext uri="{28A0092B-C50C-407E-A947-70E740481C1C}">
                  <a14:useLocalDpi xmlns:a14="http://schemas.microsoft.com/office/drawing/2010/main" val="0"/>
                </a:ext>
              </a:extLst>
            </a:blip>
            <a:srcRect t="3473"/>
            <a:stretch/>
          </p:blipFill>
          <p:spPr bwMode="auto">
            <a:xfrm>
              <a:off x="9271468" y="2117820"/>
              <a:ext cx="978879" cy="1133857"/>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1762936" y="3261905"/>
              <a:ext cx="1381605" cy="400110"/>
            </a:xfrm>
            <a:prstGeom prst="rect">
              <a:avLst/>
            </a:prstGeom>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Ramzi Baydoun,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r>
                <a:rPr kumimoji="0" lang="en-US" sz="1000" b="0" i="0" u="none" strike="noStrike" kern="1200" cap="none" spc="0" normalizeH="0" baseline="0" noProof="0" dirty="0">
                  <a:ln>
                    <a:noFill/>
                  </a:ln>
                  <a:solidFill>
                    <a:srgbClr val="666A73"/>
                  </a:solidFill>
                  <a:effectLst/>
                  <a:uLnTx/>
                  <a:uFillTx/>
                  <a:latin typeface="Source Sans Pro"/>
                  <a:ea typeface="+mn-ea"/>
                  <a:cs typeface="Arial" charset="0"/>
                </a:rPr>
                <a:t>​</a:t>
              </a:r>
              <a:endParaRPr kumimoji="0" lang="en-US" sz="1000" b="0" i="0" u="none" strike="noStrike" kern="1200" cap="none" spc="0" normalizeH="0" baseline="0" noProof="0" dirty="0">
                <a:ln>
                  <a:noFill/>
                </a:ln>
                <a:solidFill>
                  <a:srgbClr val="000000"/>
                </a:solidFill>
                <a:effectLst/>
                <a:uLnTx/>
                <a:uFillTx/>
                <a:latin typeface="Corbel" panose="020B0503020204020204"/>
                <a:ea typeface="+mn-ea"/>
                <a:cs typeface="Arial" charset="0"/>
              </a:endParaRPr>
            </a:p>
          </p:txBody>
        </p:sp>
        <p:sp>
          <p:nvSpPr>
            <p:cNvPr id="20" name="Rectangle 19"/>
            <p:cNvSpPr/>
            <p:nvPr/>
          </p:nvSpPr>
          <p:spPr>
            <a:xfrm>
              <a:off x="4615254" y="3240928"/>
              <a:ext cx="1631492" cy="407804"/>
            </a:xfrm>
            <a:prstGeom prst="rect">
              <a:avLst/>
            </a:prstGeom>
          </p:spPr>
          <p:txBody>
            <a:bodyPr wrap="square">
              <a:spAutoFit/>
            </a:bodyPr>
            <a:lstStyle/>
            <a:p>
              <a:pPr marL="0" marR="0" lvl="0" indent="0" algn="ctr" defTabSz="342900" rtl="0" eaLnBrk="1" fontAlgn="t"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Liberty Munson,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endParaRPr kumimoji="0" lang="en-US" sz="1050" b="0" i="0" u="none" strike="noStrike" kern="1200" cap="none" spc="0" normalizeH="0" baseline="0" noProof="0" dirty="0">
                <a:ln>
                  <a:noFill/>
                </a:ln>
                <a:solidFill>
                  <a:srgbClr val="000000">
                    <a:lumMod val="65000"/>
                    <a:lumOff val="35000"/>
                  </a:srgbClr>
                </a:solidFill>
                <a:effectLst/>
                <a:uLnTx/>
                <a:uFillTx/>
                <a:latin typeface="Source Sans Pro"/>
                <a:ea typeface="+mn-ea"/>
                <a:cs typeface="Arial" charset="0"/>
              </a:endParaRPr>
            </a:p>
          </p:txBody>
        </p:sp>
        <p:sp>
          <p:nvSpPr>
            <p:cNvPr id="21" name="Rectangle 20"/>
            <p:cNvSpPr/>
            <p:nvPr/>
          </p:nvSpPr>
          <p:spPr>
            <a:xfrm>
              <a:off x="6260217" y="3235808"/>
              <a:ext cx="1262110" cy="400110"/>
            </a:xfrm>
            <a:prstGeom prst="rect">
              <a:avLst/>
            </a:prstGeom>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Eric O’Rourke,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endParaRPr kumimoji="0" lang="en-US" sz="100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Arial" charset="0"/>
              </a:endParaRPr>
            </a:p>
          </p:txBody>
        </p:sp>
        <p:sp>
          <p:nvSpPr>
            <p:cNvPr id="23" name="Rectangle 22"/>
            <p:cNvSpPr/>
            <p:nvPr/>
          </p:nvSpPr>
          <p:spPr>
            <a:xfrm>
              <a:off x="1762935" y="5257364"/>
              <a:ext cx="1552194" cy="553998"/>
            </a:xfrm>
            <a:prstGeom prst="rect">
              <a:avLst/>
            </a:prstGeom>
          </p:spPr>
          <p:txBody>
            <a:bodyPr wrap="square">
              <a:spAutoFit/>
            </a:bodyPr>
            <a:lstStyle/>
            <a:p>
              <a:pPr marL="0" marR="0" lvl="0" indent="0" algn="ctr" defTabSz="342900" rtl="0" eaLnBrk="1" fontAlgn="t"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Aarti Shyamsunder,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r>
                <a:rPr kumimoji="0" lang="en-US" sz="1000" b="0" i="0" u="none" strike="noStrike" kern="1200" cap="none" spc="0" normalizeH="0" baseline="0" noProof="0" dirty="0">
                  <a:ln>
                    <a:noFill/>
                  </a:ln>
                  <a:solidFill>
                    <a:srgbClr val="000000">
                      <a:lumMod val="65000"/>
                      <a:lumOff val="35000"/>
                    </a:srgbClr>
                  </a:solidFill>
                  <a:effectLst/>
                  <a:uLnTx/>
                  <a:uFillTx/>
                  <a:latin typeface="Source Sans Pro"/>
                  <a:ea typeface="+mn-ea"/>
                  <a:cs typeface="Arial" charset="0"/>
                </a:rPr>
                <a:t>​</a:t>
              </a:r>
            </a:p>
            <a:p>
              <a:pPr marL="0" marR="0" lvl="0" indent="0" algn="ctr" defTabSz="342900" rtl="0" eaLnBrk="1" fontAlgn="t"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rgbClr val="000000">
                      <a:lumMod val="65000"/>
                      <a:lumOff val="35000"/>
                    </a:srgbClr>
                  </a:solidFill>
                  <a:effectLst/>
                  <a:uLnTx/>
                  <a:uFillTx/>
                  <a:latin typeface="Source Sans Pro"/>
                  <a:ea typeface="+mn-ea"/>
                  <a:cs typeface="Arial" charset="0"/>
                </a:rPr>
                <a:t>Psymantics</a:t>
              </a:r>
              <a:r>
                <a:rPr kumimoji="0" lang="en-US" sz="1000" b="0" i="0" u="none" strike="noStrike" kern="1200" cap="none" spc="0" normalizeH="0" baseline="0" noProof="0" dirty="0">
                  <a:ln>
                    <a:noFill/>
                  </a:ln>
                  <a:solidFill>
                    <a:srgbClr val="000000">
                      <a:lumMod val="65000"/>
                      <a:lumOff val="35000"/>
                    </a:srgbClr>
                  </a:solidFill>
                  <a:effectLst/>
                  <a:uLnTx/>
                  <a:uFillTx/>
                  <a:latin typeface="Source Sans Pro"/>
                  <a:ea typeface="+mn-ea"/>
                  <a:cs typeface="Arial" charset="0"/>
                </a:rPr>
                <a:t> Consulting &amp; </a:t>
              </a:r>
            </a:p>
          </p:txBody>
        </p:sp>
        <p:sp>
          <p:nvSpPr>
            <p:cNvPr id="24" name="Rectangle 23"/>
            <p:cNvSpPr/>
            <p:nvPr/>
          </p:nvSpPr>
          <p:spPr>
            <a:xfrm>
              <a:off x="3315129" y="5257364"/>
              <a:ext cx="1300124" cy="400110"/>
            </a:xfrm>
            <a:prstGeom prst="rect">
              <a:avLst/>
            </a:prstGeom>
          </p:spPr>
          <p:txBody>
            <a:bodyPr wrap="square">
              <a:spAutoFit/>
            </a:bodyPr>
            <a:lstStyle/>
            <a:p>
              <a:pPr marL="0" marR="0" lvl="0" indent="0" algn="ctr" defTabSz="342900" rtl="0" eaLnBrk="1" fontAlgn="t"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Michael </a:t>
              </a:r>
              <a:r>
                <a:rPr kumimoji="0" lang="en-US" sz="1000" b="0" i="0" u="none" strike="noStrike" kern="1200" cap="none" spc="0" normalizeH="0" baseline="0" noProof="0" dirty="0" err="1">
                  <a:ln>
                    <a:noFill/>
                  </a:ln>
                  <a:solidFill>
                    <a:srgbClr val="000000"/>
                  </a:solidFill>
                  <a:effectLst/>
                  <a:uLnTx/>
                  <a:uFillTx/>
                  <a:latin typeface="Source Sans Pro"/>
                  <a:ea typeface="+mn-ea"/>
                  <a:cs typeface="Arial" charset="0"/>
                </a:rPr>
                <a:t>Tocci</a:t>
              </a: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endParaRPr kumimoji="0" lang="en-US" sz="1000" b="0" i="0" u="none" strike="noStrike" kern="1200" cap="none" spc="0" normalizeH="0" baseline="0" noProof="0" dirty="0">
                <a:ln>
                  <a:noFill/>
                </a:ln>
                <a:solidFill>
                  <a:srgbClr val="000000">
                    <a:lumMod val="65000"/>
                    <a:lumOff val="35000"/>
                  </a:srgbClr>
                </a:solidFill>
                <a:effectLst/>
                <a:uLnTx/>
                <a:uFillTx/>
                <a:latin typeface="Source Sans Pro"/>
                <a:ea typeface="+mn-ea"/>
                <a:cs typeface="Arial" charset="0"/>
              </a:endParaRPr>
            </a:p>
          </p:txBody>
        </p:sp>
        <p:sp>
          <p:nvSpPr>
            <p:cNvPr id="25" name="Rectangle 24"/>
            <p:cNvSpPr/>
            <p:nvPr/>
          </p:nvSpPr>
          <p:spPr>
            <a:xfrm>
              <a:off x="7730628" y="3249391"/>
              <a:ext cx="1254701" cy="407804"/>
            </a:xfrm>
            <a:prstGeom prst="rect">
              <a:avLst/>
            </a:prstGeom>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Neha Singla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endParaRPr kumimoji="0" lang="en-US" sz="105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Arial" charset="0"/>
              </a:endParaRPr>
            </a:p>
          </p:txBody>
        </p:sp>
        <p:sp>
          <p:nvSpPr>
            <p:cNvPr id="27" name="Rectangle 26"/>
            <p:cNvSpPr/>
            <p:nvPr/>
          </p:nvSpPr>
          <p:spPr>
            <a:xfrm>
              <a:off x="9078348" y="3275535"/>
              <a:ext cx="1417148" cy="407804"/>
            </a:xfrm>
            <a:prstGeom prst="rect">
              <a:avLst/>
            </a:prstGeom>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Anu Ramesh,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endParaRPr kumimoji="0" lang="en-US" sz="105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Arial" charset="0"/>
              </a:endParaRPr>
            </a:p>
          </p:txBody>
        </p:sp>
        <p:pic>
          <p:nvPicPr>
            <p:cNvPr id="2050" name="Picture 2" descr="Image result for abbott logo 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38545" y="3546559"/>
              <a:ext cx="1238075" cy="2629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lated image"/>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379863" y="3544378"/>
              <a:ext cx="585158" cy="3290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5" descr="http://itac.ca/wp-content/uploads/2014/05/microsoft-logo.jpg"/>
            <p:cNvPicPr>
              <a:picLocks noChangeAspect="1" noChangeArrowheads="1"/>
            </p:cNvPicPr>
            <p:nvPr/>
          </p:nvPicPr>
          <p:blipFill>
            <a:blip r:embed="rId16" cstate="print"/>
            <a:srcRect l="10802" t="30898" r="11044" b="30534"/>
            <a:stretch>
              <a:fillRect/>
            </a:stretch>
          </p:blipFill>
          <p:spPr bwMode="auto">
            <a:xfrm>
              <a:off x="4921837" y="3487359"/>
              <a:ext cx="1028356" cy="262957"/>
            </a:xfrm>
            <a:prstGeom prst="rect">
              <a:avLst/>
            </a:prstGeom>
            <a:noFill/>
            <a:ln w="9525">
              <a:noFill/>
              <a:miter lim="800000"/>
              <a:headEnd/>
              <a:tailEnd/>
            </a:ln>
          </p:spPr>
        </p:pic>
        <p:pic>
          <p:nvPicPr>
            <p:cNvPr id="2056" name="Picture 8" descr="Image result for Visa logo 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904905" y="3552566"/>
              <a:ext cx="837036" cy="1758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facebook logo 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471164" y="3461960"/>
              <a:ext cx="863122" cy="28062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google logo 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335646" y="3498743"/>
              <a:ext cx="850519" cy="29159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Image result for proctor and gamble logo 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570136" y="5679760"/>
              <a:ext cx="632920" cy="25738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static.wixstatic.com/media/e9e626_efd2c242d7be41e9a9780ad47017e221~mv2.png/v1/fill/w_266,h_128,al_c,usm_0.66_1.00_0.01/e9e626_efd2c242d7be41e9a9780ad47017e221~mv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238839" y="5753871"/>
              <a:ext cx="473749" cy="227969"/>
            </a:xfrm>
            <a:prstGeom prst="rect">
              <a:avLst/>
            </a:prstGeom>
            <a:noFill/>
            <a:extLst>
              <a:ext uri="{909E8E84-426E-40DD-AFC4-6F175D3DCCD1}">
                <a14:hiddenFill xmlns:a14="http://schemas.microsoft.com/office/drawing/2010/main">
                  <a:solidFill>
                    <a:srgbClr val="FFFFFF"/>
                  </a:solidFill>
                </a14:hiddenFill>
              </a:ext>
            </a:extLst>
          </p:spPr>
        </p:pic>
        <p:sp>
          <p:nvSpPr>
            <p:cNvPr id="38" name="Text Box 11"/>
            <p:cNvSpPr txBox="1"/>
            <p:nvPr/>
          </p:nvSpPr>
          <p:spPr>
            <a:xfrm>
              <a:off x="4735261" y="5260146"/>
              <a:ext cx="1282492" cy="27308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38576" tIns="19289" rIns="38576" bIns="19289" numCol="1" spcCol="0" rtlCol="0" fromWordArt="0" anchor="t" anchorCtr="0" forceAA="0" compatLnSpc="1">
              <a:prstTxWarp prst="textNoShape">
                <a:avLst/>
              </a:prstTxWarp>
              <a:noAutofit/>
            </a:bodyPr>
            <a:lstStyle/>
            <a:p>
              <a:pPr marL="0" marR="0" lvl="0" indent="0" algn="ctr" defTabSz="342900" rtl="0" eaLnBrk="1" fontAlgn="auto" latinLnBrk="0" hangingPunct="1">
                <a:lnSpc>
                  <a:spcPct val="107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Frank Bosco, Ph.D.</a:t>
              </a:r>
            </a:p>
            <a:p>
              <a:pPr marL="0" marR="0" lvl="0" indent="0" algn="ctr" defTabSz="342900" rtl="0" eaLnBrk="1" fontAlgn="auto" latinLnBrk="0" hangingPunct="1">
                <a:lnSpc>
                  <a:spcPct val="107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lumMod val="65000"/>
                      <a:lumOff val="35000"/>
                    </a:srgbClr>
                  </a:solidFill>
                  <a:effectLst/>
                  <a:uLnTx/>
                  <a:uFillTx/>
                  <a:latin typeface="Source Sans Pro"/>
                  <a:ea typeface="Calibri" panose="020F0502020204030204" pitchFamily="34" charset="0"/>
                  <a:cs typeface="Times New Roman" panose="02020603050405020304" pitchFamily="18" charset="0"/>
                </a:rPr>
                <a:t>     </a:t>
              </a:r>
              <a:r>
                <a:rPr kumimoji="0" lang="en-US" sz="1000" b="1" i="0" u="none" strike="noStrike" kern="1200" cap="none" spc="0" normalizeH="0" baseline="0" noProof="0" dirty="0" err="1">
                  <a:ln>
                    <a:noFill/>
                  </a:ln>
                  <a:solidFill>
                    <a:srgbClr val="000000">
                      <a:lumMod val="65000"/>
                      <a:lumOff val="35000"/>
                    </a:srgbClr>
                  </a:solidFill>
                  <a:effectLst/>
                  <a:uLnTx/>
                  <a:uFillTx/>
                  <a:latin typeface="Source Sans Pro"/>
                  <a:ea typeface="Calibri" panose="020F0502020204030204" pitchFamily="34" charset="0"/>
                  <a:cs typeface="Times New Roman" panose="02020603050405020304" pitchFamily="18" charset="0"/>
                </a:rPr>
                <a:t>metaBUS</a:t>
              </a:r>
              <a:endParaRPr kumimoji="0" lang="en-US" sz="1000" b="1" i="0" u="none" strike="noStrike" kern="1200" cap="none" spc="0" normalizeH="0" baseline="0" noProof="0" dirty="0">
                <a:ln>
                  <a:noFill/>
                </a:ln>
                <a:solidFill>
                  <a:srgbClr val="000000">
                    <a:lumMod val="65000"/>
                    <a:lumOff val="35000"/>
                  </a:srgbClr>
                </a:solidFill>
                <a:effectLst/>
                <a:uLnTx/>
                <a:uFillTx/>
                <a:latin typeface="Source Sans Pro"/>
                <a:ea typeface="Calibri" panose="020F0502020204030204" pitchFamily="34" charset="0"/>
                <a:cs typeface="Times New Roman" panose="02020603050405020304" pitchFamily="18" charset="0"/>
              </a:endParaRP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a:p>
              <a:pPr marL="0" marR="0" lvl="0" indent="0" algn="ctr" defTabSz="342900" rtl="0" eaLnBrk="1" fontAlgn="auto" latinLnBrk="0" hangingPunct="1">
                <a:lnSpc>
                  <a:spcPct val="107000"/>
                </a:lnSpc>
                <a:spcBef>
                  <a:spcPts val="0"/>
                </a:spcBef>
                <a:spcAft>
                  <a:spcPts val="338"/>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Calibri" panose="020F0502020204030204" pitchFamily="34" charset="0"/>
                  <a:cs typeface="Times New Roman" panose="02020603050405020304" pitchFamily="18" charset="0"/>
                </a:rPr>
                <a:t> </a:t>
              </a:r>
            </a:p>
          </p:txBody>
        </p:sp>
        <p:pic>
          <p:nvPicPr>
            <p:cNvPr id="2070" name="Picture 22" descr="Image result for virginia commonwealth university logo"/>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888391" y="5753870"/>
              <a:ext cx="826623" cy="27432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3348848" y="3259254"/>
              <a:ext cx="1327978" cy="343016"/>
            </a:xfrm>
            <a:prstGeom prst="rect">
              <a:avLst/>
            </a:prstGeom>
          </p:spPr>
          <p:txBody>
            <a:bodyPr wrap="square">
              <a:spAutoFit/>
            </a:bodyPr>
            <a:lstStyle/>
            <a:p>
              <a:pPr marL="0" marR="0" lvl="0" indent="0" algn="l" defTabSz="342900" rtl="0" eaLnBrk="1" fontAlgn="t"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t>Victoria A. Davis, Ph.D.</a:t>
              </a:r>
              <a:br>
                <a:rPr kumimoji="0" lang="en-US" sz="1000" b="0" i="0" u="none" strike="noStrike" kern="1200" cap="none" spc="0" normalizeH="0" baseline="0" noProof="0" dirty="0">
                  <a:ln>
                    <a:noFill/>
                  </a:ln>
                  <a:solidFill>
                    <a:srgbClr val="000000"/>
                  </a:solidFill>
                  <a:effectLst/>
                  <a:uLnTx/>
                  <a:uFillTx/>
                  <a:latin typeface="Source Sans Pro"/>
                  <a:ea typeface="+mn-ea"/>
                  <a:cs typeface="Arial" charset="0"/>
                </a:rPr>
              </a:br>
              <a:r>
                <a:rPr kumimoji="0" lang="en-US" sz="1000" b="0" i="0" u="none" strike="noStrike" kern="1200" cap="none" spc="0" normalizeH="0" baseline="0" noProof="0" dirty="0" err="1">
                  <a:ln>
                    <a:noFill/>
                  </a:ln>
                  <a:solidFill>
                    <a:srgbClr val="000000">
                      <a:lumMod val="65000"/>
                      <a:lumOff val="35000"/>
                    </a:srgbClr>
                  </a:solidFill>
                  <a:effectLst/>
                  <a:uLnTx/>
                  <a:uFillTx/>
                  <a:latin typeface="Source Sans Pro"/>
                  <a:ea typeface="+mn-ea"/>
                  <a:cs typeface="Arial" charset="0"/>
                </a:rPr>
                <a:t>Fm</a:t>
              </a:r>
              <a:endParaRPr kumimoji="0" lang="en-US" sz="1000" b="0" i="0" u="none" strike="noStrike" kern="1200" cap="none" spc="0" normalizeH="0" baseline="0" noProof="0" dirty="0">
                <a:ln>
                  <a:noFill/>
                </a:ln>
                <a:solidFill>
                  <a:srgbClr val="000000">
                    <a:lumMod val="65000"/>
                    <a:lumOff val="35000"/>
                  </a:srgbClr>
                </a:solidFill>
                <a:effectLst/>
                <a:uLnTx/>
                <a:uFillTx/>
                <a:latin typeface="Source Sans Pro"/>
                <a:ea typeface="+mn-ea"/>
                <a:cs typeface="Arial" charset="0"/>
              </a:endParaRPr>
            </a:p>
          </p:txBody>
        </p:sp>
        <p:pic>
          <p:nvPicPr>
            <p:cNvPr id="2072" name="Picture 24" descr="Image result for nait logo 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583897" y="5703318"/>
              <a:ext cx="604324" cy="2730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Picture">
              <a:extLst>
                <a:ext uri="{FF2B5EF4-FFF2-40B4-BE49-F238E27FC236}">
                  <a16:creationId xmlns:a16="http://schemas.microsoft.com/office/drawing/2014/main" id="{445E853A-C923-44C4-A09D-4B41B2EDF1B8}"/>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6247" t="3705" r="7666" b="21960"/>
            <a:stretch/>
          </p:blipFill>
          <p:spPr bwMode="auto">
            <a:xfrm>
              <a:off x="7703861" y="4107880"/>
              <a:ext cx="1088136" cy="113877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A person wearing glasses and smiling at the camera&#10;&#10;Description automatically generated">
              <a:extLst>
                <a:ext uri="{FF2B5EF4-FFF2-40B4-BE49-F238E27FC236}">
                  <a16:creationId xmlns:a16="http://schemas.microsoft.com/office/drawing/2014/main" id="{3829CEC6-CCC5-4803-9073-69A1AED2F1AE}"/>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r="7880" b="27760"/>
            <a:stretch/>
          </p:blipFill>
          <p:spPr>
            <a:xfrm>
              <a:off x="9180090" y="4103051"/>
              <a:ext cx="1088136" cy="1133856"/>
            </a:xfrm>
            <a:prstGeom prst="rect">
              <a:avLst/>
            </a:prstGeom>
          </p:spPr>
        </p:pic>
        <p:sp>
          <p:nvSpPr>
            <p:cNvPr id="26" name="Rectangle 25">
              <a:extLst>
                <a:ext uri="{FF2B5EF4-FFF2-40B4-BE49-F238E27FC236}">
                  <a16:creationId xmlns:a16="http://schemas.microsoft.com/office/drawing/2014/main" id="{9C0397F9-5CED-4D17-B1BC-1307468CE985}"/>
                </a:ext>
              </a:extLst>
            </p:cNvPr>
            <p:cNvSpPr/>
            <p:nvPr/>
          </p:nvSpPr>
          <p:spPr>
            <a:xfrm>
              <a:off x="9095860" y="5232754"/>
              <a:ext cx="1619672" cy="400110"/>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ource Sans Pro" panose="020B0503030403020204" pitchFamily="34" charset="0"/>
                  <a:ea typeface="+mn-ea"/>
                  <a:cs typeface="Arial" charset="0"/>
                </a:rPr>
                <a:t>Mahesh </a:t>
              </a:r>
              <a:r>
                <a:rPr kumimoji="0" lang="en-US" sz="1000" b="0" i="0" u="none" strike="noStrike" kern="1200" cap="none" spc="0" normalizeH="0" baseline="0" noProof="0" dirty="0" err="1">
                  <a:ln>
                    <a:noFill/>
                  </a:ln>
                  <a:solidFill>
                    <a:srgbClr val="000000"/>
                  </a:solidFill>
                  <a:effectLst/>
                  <a:uLnTx/>
                  <a:uFillTx/>
                  <a:latin typeface="Source Sans Pro" panose="020B0503030403020204" pitchFamily="34" charset="0"/>
                  <a:ea typeface="+mn-ea"/>
                  <a:cs typeface="Arial" charset="0"/>
                </a:rPr>
                <a:t>Subramony</a:t>
              </a:r>
              <a:r>
                <a:rPr kumimoji="0" lang="en-US" sz="1000" b="0" i="0" u="none" strike="noStrike" kern="1200" cap="none" spc="0" normalizeH="0" baseline="0" noProof="0" dirty="0">
                  <a:ln>
                    <a:noFill/>
                  </a:ln>
                  <a:solidFill>
                    <a:srgbClr val="000000"/>
                  </a:solidFill>
                  <a:effectLst/>
                  <a:uLnTx/>
                  <a:uFillTx/>
                  <a:latin typeface="Source Sans Pro" panose="020B0503030403020204" pitchFamily="34" charset="0"/>
                  <a:ea typeface="+mn-ea"/>
                  <a:cs typeface="Arial" charset="0"/>
                </a:rPr>
                <a:t>, Ph.D.</a:t>
              </a:r>
              <a:b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charset="0"/>
                </a:rPr>
              </a:b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charset="0"/>
              </a:endParaRPr>
            </a:p>
          </p:txBody>
        </p:sp>
        <p:sp>
          <p:nvSpPr>
            <p:cNvPr id="41" name="Rectangle 40">
              <a:extLst>
                <a:ext uri="{FF2B5EF4-FFF2-40B4-BE49-F238E27FC236}">
                  <a16:creationId xmlns:a16="http://schemas.microsoft.com/office/drawing/2014/main" id="{7DD780A7-D250-4570-AB8C-87124E3005CC}"/>
                </a:ext>
              </a:extLst>
            </p:cNvPr>
            <p:cNvSpPr/>
            <p:nvPr/>
          </p:nvSpPr>
          <p:spPr>
            <a:xfrm>
              <a:off x="7414483" y="5232755"/>
              <a:ext cx="2128682" cy="400110"/>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rgbClr val="000000"/>
                  </a:solidFill>
                  <a:effectLst/>
                  <a:uLnTx/>
                  <a:uFillTx/>
                  <a:latin typeface="Source Sans Pro" panose="020B0503030403020204" pitchFamily="34" charset="0"/>
                  <a:ea typeface="+mn-ea"/>
                  <a:cs typeface="Arial" charset="0"/>
                </a:rPr>
                <a:t>Comila</a:t>
              </a:r>
              <a:r>
                <a:rPr kumimoji="0" lang="en-US" sz="1000" b="0" i="0" u="none" strike="noStrike" kern="1200" cap="none" spc="0" normalizeH="0" baseline="0" noProof="0" dirty="0">
                  <a:ln>
                    <a:noFill/>
                  </a:ln>
                  <a:solidFill>
                    <a:srgbClr val="000000"/>
                  </a:solidFill>
                  <a:effectLst/>
                  <a:uLnTx/>
                  <a:uFillTx/>
                  <a:latin typeface="Source Sans Pro" panose="020B0503030403020204" pitchFamily="34" charset="0"/>
                  <a:ea typeface="+mn-ea"/>
                  <a:cs typeface="Arial" charset="0"/>
                </a:rPr>
                <a:t> Shahani-Denning, Ph.D.</a:t>
              </a:r>
              <a:b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charset="0"/>
                </a:rPr>
              </a:b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charset="0"/>
              </a:endParaRPr>
            </a:p>
          </p:txBody>
        </p:sp>
        <p:pic>
          <p:nvPicPr>
            <p:cNvPr id="1028" name="Picture 4" descr="Image result for hofstra university logo png">
              <a:extLst>
                <a:ext uri="{FF2B5EF4-FFF2-40B4-BE49-F238E27FC236}">
                  <a16:creationId xmlns:a16="http://schemas.microsoft.com/office/drawing/2014/main" id="{3693463F-D78E-49D6-9F66-C238989BD1E3}"/>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944979" y="5604548"/>
              <a:ext cx="786495" cy="3325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northern illinois university logo png">
              <a:extLst>
                <a:ext uri="{FF2B5EF4-FFF2-40B4-BE49-F238E27FC236}">
                  <a16:creationId xmlns:a16="http://schemas.microsoft.com/office/drawing/2014/main" id="{BE417206-1629-427A-B1DE-2351FB73E0AF}"/>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285944" y="5604547"/>
              <a:ext cx="1001956" cy="407804"/>
            </a:xfrm>
            <a:prstGeom prst="rect">
              <a:avLst/>
            </a:prstGeom>
            <a:noFill/>
            <a:extLst>
              <a:ext uri="{909E8E84-426E-40DD-AFC4-6F175D3DCCD1}">
                <a14:hiddenFill xmlns:a14="http://schemas.microsoft.com/office/drawing/2010/main">
                  <a:solidFill>
                    <a:srgbClr val="FFFFFF"/>
                  </a:solidFill>
                </a14:hiddenFill>
              </a:ext>
            </a:extLst>
          </p:spPr>
        </p:pic>
      </p:grpSp>
      <p:sp>
        <p:nvSpPr>
          <p:cNvPr id="45" name="Rectangle 44">
            <a:extLst>
              <a:ext uri="{FF2B5EF4-FFF2-40B4-BE49-F238E27FC236}">
                <a16:creationId xmlns:a16="http://schemas.microsoft.com/office/drawing/2014/main" id="{830E2B09-4854-406F-ABAF-803730A4B138}"/>
              </a:ext>
            </a:extLst>
          </p:cNvPr>
          <p:cNvSpPr/>
          <p:nvPr/>
        </p:nvSpPr>
        <p:spPr>
          <a:xfrm>
            <a:off x="281002" y="92933"/>
            <a:ext cx="10442726" cy="107721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i="0" u="none" strike="noStrike" kern="1200" cap="none" spc="0" normalizeH="0" baseline="0" noProof="0" dirty="0">
                <a:ln>
                  <a:noFill/>
                </a:ln>
                <a:solidFill>
                  <a:schemeClr val="tx1">
                    <a:lumMod val="95000"/>
                    <a:lumOff val="5000"/>
                  </a:schemeClr>
                </a:solidFill>
                <a:effectLst/>
                <a:uLnTx/>
                <a:uFillTx/>
                <a:latin typeface="+mj-lt"/>
                <a:ea typeface="+mn-ea"/>
                <a:cs typeface="Arial" charset="0"/>
              </a:rPr>
              <a:t>HCG </a:t>
            </a:r>
            <a:r>
              <a:rPr kumimoji="0" lang="en-US" sz="4000" i="0" u="none" strike="noStrike" kern="1200" cap="none" spc="0" normalizeH="0" baseline="0" noProof="0" dirty="0">
                <a:ln>
                  <a:noFill/>
                </a:ln>
                <a:solidFill>
                  <a:schemeClr val="tx1">
                    <a:lumMod val="95000"/>
                    <a:lumOff val="5000"/>
                  </a:schemeClr>
                </a:solidFill>
                <a:effectLst/>
                <a:uLnTx/>
                <a:uFillTx/>
                <a:latin typeface="+mj-lt"/>
                <a:ea typeface="+mn-ea"/>
                <a:cs typeface="Arial" panose="020B0604020202020204" pitchFamily="34" charset="0"/>
              </a:rPr>
              <a:t>Expert Panelists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i="0" u="none" strike="noStrike" kern="1200" cap="none" spc="0" normalizeH="0" baseline="0" noProof="0" dirty="0">
                <a:ln>
                  <a:noFill/>
                </a:ln>
                <a:solidFill>
                  <a:schemeClr val="tx1">
                    <a:lumMod val="95000"/>
                    <a:lumOff val="5000"/>
                  </a:schemeClr>
                </a:solidFill>
                <a:effectLst/>
                <a:uLnTx/>
                <a:uFillTx/>
                <a:latin typeface="+mj-lt"/>
                <a:ea typeface="+mn-ea"/>
                <a:cs typeface="Arial" charset="0"/>
              </a:rPr>
              <a:t>Insights on needs and trending practices</a:t>
            </a:r>
          </a:p>
        </p:txBody>
      </p:sp>
      <p:sp>
        <p:nvSpPr>
          <p:cNvPr id="43" name="Slide Number Placeholder 3">
            <a:extLst>
              <a:ext uri="{FF2B5EF4-FFF2-40B4-BE49-F238E27FC236}">
                <a16:creationId xmlns:a16="http://schemas.microsoft.com/office/drawing/2014/main" id="{C46EF0BD-E84E-4093-862B-69BC6FB1A9B4}"/>
              </a:ext>
            </a:extLst>
          </p:cNvPr>
          <p:cNvSpPr txBox="1">
            <a:spLocks/>
          </p:cNvSpPr>
          <p:nvPr/>
        </p:nvSpPr>
        <p:spPr>
          <a:xfrm>
            <a:off x="926667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745D2F46-AC3D-4DC9-B410-D219DFE4AF54}" type="slidenum">
              <a:rPr kumimoji="0" lang="en-US" sz="1050" b="1" i="0" u="none" strike="noStrike" kern="1200" cap="none" spc="0" normalizeH="0" baseline="0" noProof="0" smtClean="0">
                <a:ln>
                  <a:noFill/>
                </a:ln>
                <a:solidFill>
                  <a:prstClr val="white"/>
                </a:solidFill>
                <a:effectLst/>
                <a:uLnTx/>
                <a:uFillTx/>
                <a:latin typeface="Calibri Light" panose="020F0302020204030204"/>
                <a:ea typeface="+mn-ea"/>
                <a:cs typeface="Arial" charset="0"/>
              </a:rPr>
              <a:pPr marL="0" marR="0" lvl="0" indent="0" algn="r" defTabSz="342900" rtl="0" eaLnBrk="1" fontAlgn="auto" latinLnBrk="0" hangingPunct="1">
                <a:lnSpc>
                  <a:spcPct val="100000"/>
                </a:lnSpc>
                <a:spcBef>
                  <a:spcPts val="0"/>
                </a:spcBef>
                <a:spcAft>
                  <a:spcPts val="0"/>
                </a:spcAft>
                <a:buClrTx/>
                <a:buSzTx/>
                <a:buFontTx/>
                <a:buNone/>
                <a:tabLst/>
                <a:defRPr/>
              </a:pPr>
              <a:t>6</a:t>
            </a:fld>
            <a:endParaRPr kumimoji="0" lang="en-US" sz="1050" b="1" i="0" u="none" strike="noStrike" kern="1200" cap="none" spc="0" normalizeH="0" baseline="0" noProof="0" dirty="0">
              <a:ln>
                <a:noFill/>
              </a:ln>
              <a:solidFill>
                <a:prstClr val="white"/>
              </a:solidFill>
              <a:effectLst/>
              <a:uLnTx/>
              <a:uFillTx/>
              <a:latin typeface="Calibri Light" panose="020F0302020204030204"/>
              <a:ea typeface="+mn-ea"/>
              <a:cs typeface="Arial" charset="0"/>
            </a:endParaRPr>
          </a:p>
        </p:txBody>
      </p:sp>
      <p:sp>
        <p:nvSpPr>
          <p:cNvPr id="18" name="Footer Placeholder 8">
            <a:extLst>
              <a:ext uri="{FF2B5EF4-FFF2-40B4-BE49-F238E27FC236}">
                <a16:creationId xmlns:a16="http://schemas.microsoft.com/office/drawing/2014/main" id="{B5676ACA-3994-43C2-9C37-7A8FB04DF13A}"/>
              </a:ext>
            </a:extLst>
          </p:cNvPr>
          <p:cNvSpPr txBox="1">
            <a:spLocks/>
          </p:cNvSpPr>
          <p:nvPr/>
        </p:nvSpPr>
        <p:spPr>
          <a:xfrm rot="16200000">
            <a:off x="10394427" y="3235045"/>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tx1">
                    <a:lumMod val="50000"/>
                    <a:lumOff val="50000"/>
                  </a:schemeClr>
                </a:solidFill>
                <a:latin typeface="Franklin Gothic Medium" panose="020B0603020102020204" pitchFamily="34" charset="0"/>
              </a:rPr>
              <a:t>© 2020. Copyright Human Capital Growth. All Rights Reserved.</a:t>
            </a:r>
          </a:p>
        </p:txBody>
      </p:sp>
      <p:pic>
        <p:nvPicPr>
          <p:cNvPr id="29" name="Picture 28">
            <a:extLst>
              <a:ext uri="{FF2B5EF4-FFF2-40B4-BE49-F238E27FC236}">
                <a16:creationId xmlns:a16="http://schemas.microsoft.com/office/drawing/2014/main" id="{2F9F1F28-C3AE-4DF9-A0CA-14CF7D82DD35}"/>
              </a:ext>
            </a:extLst>
          </p:cNvPr>
          <p:cNvPicPr/>
          <p:nvPr/>
        </p:nvPicPr>
        <p:blipFill>
          <a:blip r:embed="rId28">
            <a:extLst>
              <a:ext uri="{28A0092B-C50C-407E-A947-70E740481C1C}">
                <a14:useLocalDpi xmlns:a14="http://schemas.microsoft.com/office/drawing/2010/main" val="0"/>
              </a:ext>
            </a:extLst>
          </a:blip>
          <a:srcRect/>
          <a:stretch/>
        </p:blipFill>
        <p:spPr>
          <a:xfrm>
            <a:off x="10372470" y="6369300"/>
            <a:ext cx="1584791" cy="333573"/>
          </a:xfrm>
          <a:prstGeom prst="rect">
            <a:avLst/>
          </a:prstGeom>
        </p:spPr>
      </p:pic>
    </p:spTree>
    <p:extLst>
      <p:ext uri="{BB962C8B-B14F-4D97-AF65-F5344CB8AC3E}">
        <p14:creationId xmlns:p14="http://schemas.microsoft.com/office/powerpoint/2010/main" val="153918710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36C7D64-C839-6344-82A9-5152DF1D972B}"/>
              </a:ext>
            </a:extLst>
          </p:cNvPr>
          <p:cNvSpPr txBox="1"/>
          <p:nvPr/>
        </p:nvSpPr>
        <p:spPr>
          <a:xfrm>
            <a:off x="764724" y="73879"/>
            <a:ext cx="3476625" cy="49625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Apollo</a:t>
            </a:r>
          </a:p>
          <a:p>
            <a:pPr algn="ctr">
              <a:lnSpc>
                <a:spcPct val="90000"/>
              </a:lnSpc>
              <a:spcBef>
                <a:spcPct val="0"/>
              </a:spcBef>
              <a:spcAft>
                <a:spcPts val="600"/>
              </a:spcAft>
            </a:pPr>
            <a:r>
              <a:rPr lang="en-US" sz="4800" kern="1200" dirty="0">
                <a:solidFill>
                  <a:srgbClr val="FFFFFF"/>
                </a:solidFill>
                <a:latin typeface="+mj-lt"/>
                <a:ea typeface="+mj-ea"/>
                <a:cs typeface="+mj-cs"/>
              </a:rPr>
              <a:t>Results</a:t>
            </a:r>
          </a:p>
          <a:p>
            <a:pPr algn="ctr">
              <a:lnSpc>
                <a:spcPct val="90000"/>
              </a:lnSpc>
              <a:spcBef>
                <a:spcPct val="0"/>
              </a:spcBef>
              <a:spcAft>
                <a:spcPts val="600"/>
              </a:spcAft>
            </a:pPr>
            <a:r>
              <a:rPr lang="en-US" sz="2000" dirty="0">
                <a:solidFill>
                  <a:srgbClr val="FFFFFF"/>
                </a:solidFill>
                <a:latin typeface="+mj-lt"/>
                <a:ea typeface="+mj-ea"/>
                <a:cs typeface="+mj-cs"/>
              </a:rPr>
              <a:t>Courtesy of </a:t>
            </a:r>
            <a:r>
              <a:rPr lang="en-US" sz="2000" dirty="0" err="1">
                <a:solidFill>
                  <a:srgbClr val="FFFFFF"/>
                </a:solidFill>
                <a:latin typeface="+mj-lt"/>
                <a:ea typeface="+mj-ea"/>
                <a:cs typeface="+mj-cs"/>
              </a:rPr>
              <a:t>Iometrics</a:t>
            </a:r>
            <a:endParaRPr lang="en-US" sz="2000" kern="1200" dirty="0">
              <a:solidFill>
                <a:srgbClr val="FFFFFF"/>
              </a:solidFill>
              <a:latin typeface="+mj-lt"/>
              <a:ea typeface="+mj-ea"/>
              <a:cs typeface="+mj-cs"/>
            </a:endParaRPr>
          </a:p>
          <a:p>
            <a:pPr algn="ctr">
              <a:lnSpc>
                <a:spcPct val="90000"/>
              </a:lnSpc>
              <a:spcBef>
                <a:spcPct val="0"/>
              </a:spcBef>
              <a:spcAft>
                <a:spcPts val="600"/>
              </a:spcAft>
            </a:pPr>
            <a:endParaRPr lang="en-US" sz="32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92374AEB-B7B1-B34D-ABF4-1DAE64C0A7D0}"/>
              </a:ext>
            </a:extLst>
          </p:cNvPr>
          <p:cNvSpPr txBox="1"/>
          <p:nvPr/>
        </p:nvSpPr>
        <p:spPr>
          <a:xfrm>
            <a:off x="6069543" y="3134525"/>
            <a:ext cx="5264583" cy="2954655"/>
          </a:xfrm>
          <a:prstGeom prst="rect">
            <a:avLst/>
          </a:prstGeom>
          <a:noFill/>
        </p:spPr>
        <p:txBody>
          <a:bodyPr wrap="none" rtlCol="0">
            <a:spAutoFit/>
          </a:bodyPr>
          <a:lstStyle/>
          <a:p>
            <a:r>
              <a:rPr lang="en-US" sz="2800" dirty="0">
                <a:solidFill>
                  <a:schemeClr val="tx1">
                    <a:lumMod val="75000"/>
                    <a:lumOff val="25000"/>
                  </a:schemeClr>
                </a:solidFill>
              </a:rPr>
              <a:t>Productivity 	+ 34%</a:t>
            </a:r>
          </a:p>
          <a:p>
            <a:r>
              <a:rPr lang="en-US" sz="2800" dirty="0">
                <a:solidFill>
                  <a:schemeClr val="tx1">
                    <a:lumMod val="75000"/>
                    <a:lumOff val="25000"/>
                  </a:schemeClr>
                </a:solidFill>
              </a:rPr>
              <a:t>Turnover 		-  56%</a:t>
            </a:r>
          </a:p>
          <a:p>
            <a:r>
              <a:rPr lang="en-US" sz="2800" dirty="0">
                <a:solidFill>
                  <a:schemeClr val="tx1">
                    <a:lumMod val="75000"/>
                    <a:lumOff val="25000"/>
                  </a:schemeClr>
                </a:solidFill>
              </a:rPr>
              <a:t>Absenteeism 	-  88%</a:t>
            </a:r>
          </a:p>
          <a:p>
            <a:r>
              <a:rPr lang="en-US" sz="2800" dirty="0">
                <a:solidFill>
                  <a:schemeClr val="tx1">
                    <a:lumMod val="75000"/>
                    <a:lumOff val="25000"/>
                  </a:schemeClr>
                </a:solidFill>
              </a:rPr>
              <a:t>Distractions 	-  49 mins/day</a:t>
            </a:r>
          </a:p>
          <a:p>
            <a:endParaRPr lang="en-US" sz="2800" dirty="0">
              <a:solidFill>
                <a:schemeClr val="tx1">
                  <a:lumMod val="75000"/>
                  <a:lumOff val="25000"/>
                </a:schemeClr>
              </a:solidFill>
            </a:endParaRPr>
          </a:p>
          <a:p>
            <a:r>
              <a:rPr lang="en-US" sz="2800" dirty="0">
                <a:solidFill>
                  <a:schemeClr val="tx1">
                    <a:lumMod val="75000"/>
                    <a:lumOff val="25000"/>
                  </a:schemeClr>
                </a:solidFill>
              </a:rPr>
              <a:t>Impact		= $17.5M/year</a:t>
            </a:r>
          </a:p>
          <a:p>
            <a:endParaRPr lang="en-US" dirty="0">
              <a:solidFill>
                <a:schemeClr val="tx1">
                  <a:lumMod val="75000"/>
                  <a:lumOff val="25000"/>
                </a:schemeClr>
              </a:solidFill>
            </a:endParaRPr>
          </a:p>
        </p:txBody>
      </p:sp>
      <p:cxnSp>
        <p:nvCxnSpPr>
          <p:cNvPr id="9" name="Straight Connector 8">
            <a:extLst>
              <a:ext uri="{FF2B5EF4-FFF2-40B4-BE49-F238E27FC236}">
                <a16:creationId xmlns:a16="http://schemas.microsoft.com/office/drawing/2014/main" id="{D999E3EB-A9DD-674A-ADF1-452AF2C8A23D}"/>
              </a:ext>
            </a:extLst>
          </p:cNvPr>
          <p:cNvCxnSpPr/>
          <p:nvPr/>
        </p:nvCxnSpPr>
        <p:spPr>
          <a:xfrm>
            <a:off x="1663577" y="2813539"/>
            <a:ext cx="15298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97ED17A-06B7-7144-BDDC-9FC78D5BC399}"/>
              </a:ext>
            </a:extLst>
          </p:cNvPr>
          <p:cNvPicPr>
            <a:picLocks noChangeAspect="1"/>
          </p:cNvPicPr>
          <p:nvPr/>
        </p:nvPicPr>
        <p:blipFill>
          <a:blip r:embed="rId3"/>
          <a:stretch>
            <a:fillRect/>
          </a:stretch>
        </p:blipFill>
        <p:spPr>
          <a:xfrm>
            <a:off x="6069543" y="594477"/>
            <a:ext cx="4501526" cy="1960664"/>
          </a:xfrm>
          <a:prstGeom prst="rect">
            <a:avLst/>
          </a:prstGeom>
        </p:spPr>
      </p:pic>
      <p:sp>
        <p:nvSpPr>
          <p:cNvPr id="8" name="Rectangle 7">
            <a:extLst>
              <a:ext uri="{FF2B5EF4-FFF2-40B4-BE49-F238E27FC236}">
                <a16:creationId xmlns:a16="http://schemas.microsoft.com/office/drawing/2014/main" id="{51A4774C-D85F-C542-9CB9-9825591560BA}"/>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71581885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36C7D64-C839-6344-82A9-5152DF1D972B}"/>
              </a:ext>
            </a:extLst>
          </p:cNvPr>
          <p:cNvSpPr txBox="1"/>
          <p:nvPr/>
        </p:nvSpPr>
        <p:spPr>
          <a:xfrm>
            <a:off x="742950" y="742951"/>
            <a:ext cx="3476625" cy="49625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kern="1200" dirty="0">
                <a:solidFill>
                  <a:srgbClr val="FFFFFF"/>
                </a:solidFill>
                <a:latin typeface="+mj-lt"/>
                <a:ea typeface="+mj-ea"/>
                <a:cs typeface="+mj-cs"/>
              </a:rPr>
              <a:t>Dell</a:t>
            </a:r>
          </a:p>
          <a:p>
            <a:pPr algn="ctr">
              <a:lnSpc>
                <a:spcPct val="90000"/>
              </a:lnSpc>
              <a:spcBef>
                <a:spcPct val="0"/>
              </a:spcBef>
              <a:spcAft>
                <a:spcPts val="600"/>
              </a:spcAft>
            </a:pPr>
            <a:r>
              <a:rPr lang="en-US" sz="4800" kern="1200" dirty="0">
                <a:solidFill>
                  <a:srgbClr val="FFFFFF"/>
                </a:solidFill>
                <a:latin typeface="+mj-lt"/>
                <a:ea typeface="+mj-ea"/>
                <a:cs typeface="+mj-cs"/>
              </a:rPr>
              <a:t>Results</a:t>
            </a:r>
          </a:p>
          <a:p>
            <a:pPr algn="ctr">
              <a:lnSpc>
                <a:spcPct val="90000"/>
              </a:lnSpc>
              <a:spcBef>
                <a:spcPct val="0"/>
              </a:spcBef>
              <a:spcAft>
                <a:spcPts val="600"/>
              </a:spcAft>
            </a:pPr>
            <a:endParaRPr lang="en-US" sz="32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92374AEB-B7B1-B34D-ABF4-1DAE64C0A7D0}"/>
              </a:ext>
            </a:extLst>
          </p:cNvPr>
          <p:cNvSpPr txBox="1"/>
          <p:nvPr/>
        </p:nvSpPr>
        <p:spPr>
          <a:xfrm>
            <a:off x="6132471" y="3771900"/>
            <a:ext cx="5274201" cy="2523768"/>
          </a:xfrm>
          <a:prstGeom prst="rect">
            <a:avLst/>
          </a:prstGeom>
          <a:noFill/>
        </p:spPr>
        <p:txBody>
          <a:bodyPr wrap="none" rtlCol="0">
            <a:spAutoFit/>
          </a:bodyPr>
          <a:lstStyle/>
          <a:p>
            <a:r>
              <a:rPr lang="en-US" sz="2800" dirty="0">
                <a:solidFill>
                  <a:schemeClr val="tx1">
                    <a:lumMod val="75000"/>
                    <a:lumOff val="25000"/>
                  </a:schemeClr>
                </a:solidFill>
              </a:rPr>
              <a:t>Frequency		2-3 days/week</a:t>
            </a:r>
          </a:p>
          <a:p>
            <a:r>
              <a:rPr lang="en-US" sz="2800" dirty="0">
                <a:solidFill>
                  <a:schemeClr val="tx1">
                    <a:lumMod val="75000"/>
                    <a:lumOff val="25000"/>
                  </a:schemeClr>
                </a:solidFill>
              </a:rPr>
              <a:t>Commute		- 136M miles</a:t>
            </a:r>
          </a:p>
          <a:p>
            <a:r>
              <a:rPr lang="en-US" sz="2800" dirty="0">
                <a:solidFill>
                  <a:schemeClr val="tx1">
                    <a:lumMod val="75000"/>
                    <a:lumOff val="25000"/>
                  </a:schemeClr>
                </a:solidFill>
              </a:rPr>
              <a:t>GHG			- 35 </a:t>
            </a:r>
            <a:r>
              <a:rPr lang="en-US" sz="2800" dirty="0" err="1">
                <a:solidFill>
                  <a:schemeClr val="tx1">
                    <a:lumMod val="75000"/>
                    <a:lumOff val="25000"/>
                  </a:schemeClr>
                </a:solidFill>
              </a:rPr>
              <a:t>mmt</a:t>
            </a:r>
            <a:r>
              <a:rPr lang="en-US" sz="2800" dirty="0">
                <a:solidFill>
                  <a:schemeClr val="tx1">
                    <a:lumMod val="75000"/>
                    <a:lumOff val="25000"/>
                  </a:schemeClr>
                </a:solidFill>
              </a:rPr>
              <a:t> </a:t>
            </a:r>
          </a:p>
          <a:p>
            <a:r>
              <a:rPr lang="en-US" sz="2800" dirty="0">
                <a:solidFill>
                  <a:schemeClr val="tx1">
                    <a:lumMod val="75000"/>
                    <a:lumOff val="25000"/>
                  </a:schemeClr>
                </a:solidFill>
              </a:rPr>
              <a:t>Real Estate 	- $12M/</a:t>
            </a:r>
            <a:r>
              <a:rPr lang="en-US" sz="2800" dirty="0" err="1">
                <a:solidFill>
                  <a:schemeClr val="tx1">
                    <a:lumMod val="75000"/>
                    <a:lumOff val="25000"/>
                  </a:schemeClr>
                </a:solidFill>
              </a:rPr>
              <a:t>yr</a:t>
            </a:r>
            <a:endParaRPr lang="en-US" sz="2800" dirty="0">
              <a:solidFill>
                <a:schemeClr val="tx1">
                  <a:lumMod val="75000"/>
                  <a:lumOff val="25000"/>
                </a:schemeClr>
              </a:solidFill>
            </a:endParaRPr>
          </a:p>
          <a:p>
            <a:endParaRPr lang="en-US" sz="2800" dirty="0">
              <a:solidFill>
                <a:schemeClr val="tx1">
                  <a:lumMod val="75000"/>
                  <a:lumOff val="25000"/>
                </a:schemeClr>
              </a:solidFill>
            </a:endParaRPr>
          </a:p>
          <a:p>
            <a:endParaRPr lang="en-US" dirty="0">
              <a:solidFill>
                <a:schemeClr val="tx1">
                  <a:lumMod val="75000"/>
                  <a:lumOff val="25000"/>
                </a:schemeClr>
              </a:solidFill>
            </a:endParaRPr>
          </a:p>
        </p:txBody>
      </p:sp>
      <p:pic>
        <p:nvPicPr>
          <p:cNvPr id="5" name="Picture 4">
            <a:extLst>
              <a:ext uri="{FF2B5EF4-FFF2-40B4-BE49-F238E27FC236}">
                <a16:creationId xmlns:a16="http://schemas.microsoft.com/office/drawing/2014/main" id="{870987D5-0530-9646-BA86-9F04F81358E6}"/>
              </a:ext>
            </a:extLst>
          </p:cNvPr>
          <p:cNvPicPr>
            <a:picLocks noChangeAspect="1"/>
          </p:cNvPicPr>
          <p:nvPr/>
        </p:nvPicPr>
        <p:blipFill>
          <a:blip r:embed="rId3"/>
          <a:stretch>
            <a:fillRect/>
          </a:stretch>
        </p:blipFill>
        <p:spPr>
          <a:xfrm>
            <a:off x="6843345" y="237391"/>
            <a:ext cx="3402623" cy="3402623"/>
          </a:xfrm>
          <a:prstGeom prst="rect">
            <a:avLst/>
          </a:prstGeom>
        </p:spPr>
      </p:pic>
      <p:cxnSp>
        <p:nvCxnSpPr>
          <p:cNvPr id="7" name="Straight Connector 6">
            <a:extLst>
              <a:ext uri="{FF2B5EF4-FFF2-40B4-BE49-F238E27FC236}">
                <a16:creationId xmlns:a16="http://schemas.microsoft.com/office/drawing/2014/main" id="{6EDD914D-E735-844D-96DD-20B886294DC5}"/>
              </a:ext>
            </a:extLst>
          </p:cNvPr>
          <p:cNvCxnSpPr/>
          <p:nvPr/>
        </p:nvCxnSpPr>
        <p:spPr>
          <a:xfrm>
            <a:off x="1716331" y="2901462"/>
            <a:ext cx="15298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05BAC4A-E678-B045-812C-7F688C0DCEE7}"/>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714548046"/>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56930" y="711053"/>
            <a:ext cx="3620120" cy="496252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i="1" kern="1200" dirty="0">
                <a:solidFill>
                  <a:srgbClr val="FFFFFF"/>
                </a:solidFill>
                <a:latin typeface="+mj-lt"/>
                <a:ea typeface="+mj-ea"/>
                <a:cs typeface="+mj-cs"/>
              </a:rPr>
              <a:t>We make </a:t>
            </a:r>
          </a:p>
          <a:p>
            <a:pPr>
              <a:lnSpc>
                <a:spcPct val="90000"/>
              </a:lnSpc>
              <a:spcBef>
                <a:spcPct val="0"/>
              </a:spcBef>
              <a:spcAft>
                <a:spcPts val="600"/>
              </a:spcAft>
            </a:pPr>
            <a:r>
              <a:rPr lang="en-US" sz="3200" i="1" kern="1200" dirty="0">
                <a:solidFill>
                  <a:srgbClr val="FFFFFF"/>
                </a:solidFill>
                <a:latin typeface="+mj-lt"/>
                <a:ea typeface="+mj-ea"/>
                <a:cs typeface="+mj-cs"/>
              </a:rPr>
              <a:t>remote work …</a:t>
            </a:r>
          </a:p>
          <a:p>
            <a:pPr>
              <a:lnSpc>
                <a:spcPct val="90000"/>
              </a:lnSpc>
              <a:spcBef>
                <a:spcPct val="0"/>
              </a:spcBef>
              <a:spcAft>
                <a:spcPts val="600"/>
              </a:spcAft>
            </a:pPr>
            <a:r>
              <a:rPr lang="en-US" sz="3200" i="1" kern="1200" dirty="0">
                <a:solidFill>
                  <a:srgbClr val="FFFFFF"/>
                </a:solidFill>
                <a:latin typeface="+mj-lt"/>
                <a:ea typeface="+mj-ea"/>
                <a:cs typeface="+mj-cs"/>
              </a:rPr>
              <a:t>work better</a:t>
            </a:r>
          </a:p>
        </p:txBody>
      </p:sp>
      <p:pic>
        <p:nvPicPr>
          <p:cNvPr id="7" name="Picture 6">
            <a:extLst>
              <a:ext uri="{FF2B5EF4-FFF2-40B4-BE49-F238E27FC236}">
                <a16:creationId xmlns:a16="http://schemas.microsoft.com/office/drawing/2014/main" id="{97BD6F37-A0A2-4849-8D03-CE1AF3302D3F}"/>
              </a:ext>
            </a:extLst>
          </p:cNvPr>
          <p:cNvPicPr>
            <a:picLocks noChangeAspect="1"/>
          </p:cNvPicPr>
          <p:nvPr/>
        </p:nvPicPr>
        <p:blipFill>
          <a:blip r:embed="rId3"/>
          <a:stretch>
            <a:fillRect/>
          </a:stretch>
        </p:blipFill>
        <p:spPr>
          <a:xfrm>
            <a:off x="5153822" y="264190"/>
            <a:ext cx="6553545" cy="2421962"/>
          </a:xfrm>
          <a:prstGeom prst="rect">
            <a:avLst/>
          </a:prstGeom>
        </p:spPr>
      </p:pic>
      <p:sp>
        <p:nvSpPr>
          <p:cNvPr id="6" name="TextBox 5">
            <a:extLst>
              <a:ext uri="{FF2B5EF4-FFF2-40B4-BE49-F238E27FC236}">
                <a16:creationId xmlns:a16="http://schemas.microsoft.com/office/drawing/2014/main" id="{44E740E9-9CE9-F74C-A5A4-600D1AE1B64D}"/>
              </a:ext>
            </a:extLst>
          </p:cNvPr>
          <p:cNvSpPr txBox="1"/>
          <p:nvPr/>
        </p:nvSpPr>
        <p:spPr>
          <a:xfrm>
            <a:off x="5153822" y="5762813"/>
            <a:ext cx="5371214" cy="830997"/>
          </a:xfrm>
          <a:prstGeom prst="rect">
            <a:avLst/>
          </a:prstGeom>
          <a:noFill/>
        </p:spPr>
        <p:txBody>
          <a:bodyPr wrap="none" rtlCol="0">
            <a:spAutoFit/>
          </a:bodyPr>
          <a:lstStyle/>
          <a:p>
            <a:r>
              <a:rPr lang="en-US" sz="2400" dirty="0"/>
              <a:t>Contact: Kate Lister</a:t>
            </a:r>
          </a:p>
          <a:p>
            <a:r>
              <a:rPr lang="en-US" sz="2400" dirty="0" err="1"/>
              <a:t>Kate@GlobalWorkplaceAnalytics.com</a:t>
            </a:r>
            <a:endParaRPr lang="en-US" sz="2400" dirty="0"/>
          </a:p>
        </p:txBody>
      </p:sp>
      <p:sp>
        <p:nvSpPr>
          <p:cNvPr id="8" name="TextBox 7">
            <a:extLst>
              <a:ext uri="{FF2B5EF4-FFF2-40B4-BE49-F238E27FC236}">
                <a16:creationId xmlns:a16="http://schemas.microsoft.com/office/drawing/2014/main" id="{09B5A188-3A9F-9740-AAE6-93ED55806394}"/>
              </a:ext>
            </a:extLst>
          </p:cNvPr>
          <p:cNvSpPr txBox="1"/>
          <p:nvPr/>
        </p:nvSpPr>
        <p:spPr>
          <a:xfrm>
            <a:off x="5732615" y="2523046"/>
            <a:ext cx="5502455" cy="274320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sz="2400" dirty="0"/>
          </a:p>
          <a:p>
            <a:pPr>
              <a:lnSpc>
                <a:spcPct val="90000"/>
              </a:lnSpc>
              <a:spcAft>
                <a:spcPts val="600"/>
              </a:spcAft>
            </a:pPr>
            <a:r>
              <a:rPr lang="en-US" b="1" dirty="0"/>
              <a:t>Free Resources:</a:t>
            </a:r>
          </a:p>
          <a:p>
            <a:pPr>
              <a:lnSpc>
                <a:spcPct val="90000"/>
              </a:lnSpc>
              <a:spcAft>
                <a:spcPts val="600"/>
              </a:spcAft>
            </a:pPr>
            <a:r>
              <a:rPr lang="en-US" dirty="0"/>
              <a:t>White Papers:</a:t>
            </a:r>
          </a:p>
          <a:p>
            <a:pPr>
              <a:lnSpc>
                <a:spcPct val="90000"/>
              </a:lnSpc>
              <a:spcAft>
                <a:spcPts val="600"/>
              </a:spcAft>
            </a:pPr>
            <a:r>
              <a:rPr lang="en-US" dirty="0"/>
              <a:t>http://</a:t>
            </a:r>
            <a:r>
              <a:rPr lang="en-US" dirty="0" err="1"/>
              <a:t>GlobalWorkplaceAnalytics.com</a:t>
            </a:r>
            <a:r>
              <a:rPr lang="en-US" dirty="0"/>
              <a:t>/Whitepapers</a:t>
            </a:r>
          </a:p>
          <a:p>
            <a:pPr>
              <a:lnSpc>
                <a:spcPct val="90000"/>
              </a:lnSpc>
              <a:spcAft>
                <a:spcPts val="600"/>
              </a:spcAft>
            </a:pPr>
            <a:endParaRPr lang="en-US" dirty="0"/>
          </a:p>
          <a:p>
            <a:pPr>
              <a:lnSpc>
                <a:spcPct val="90000"/>
              </a:lnSpc>
              <a:spcAft>
                <a:spcPts val="600"/>
              </a:spcAft>
            </a:pPr>
            <a:r>
              <a:rPr lang="en-US" dirty="0"/>
              <a:t>Remote Work Savings Calculator™</a:t>
            </a:r>
          </a:p>
          <a:p>
            <a:pPr>
              <a:lnSpc>
                <a:spcPct val="90000"/>
              </a:lnSpc>
              <a:spcAft>
                <a:spcPts val="600"/>
              </a:spcAft>
            </a:pPr>
            <a:r>
              <a:rPr lang="en-US" dirty="0"/>
              <a:t>http://</a:t>
            </a:r>
            <a:r>
              <a:rPr lang="en-US" dirty="0" err="1"/>
              <a:t>GlobalWorkplaceAnalytics.com</a:t>
            </a:r>
            <a:r>
              <a:rPr lang="en-US" dirty="0"/>
              <a:t>/ROI</a:t>
            </a:r>
          </a:p>
        </p:txBody>
      </p:sp>
    </p:spTree>
    <p:extLst>
      <p:ext uri="{BB962C8B-B14F-4D97-AF65-F5344CB8AC3E}">
        <p14:creationId xmlns:p14="http://schemas.microsoft.com/office/powerpoint/2010/main" val="3813049652"/>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picture containing drawing, sign&#10;&#10;Description automatically generated">
            <a:extLst>
              <a:ext uri="{FF2B5EF4-FFF2-40B4-BE49-F238E27FC236}">
                <a16:creationId xmlns:a16="http://schemas.microsoft.com/office/drawing/2014/main" id="{912D9F32-E0DA-A448-B9BA-EF7498661A0C}"/>
              </a:ext>
            </a:extLst>
          </p:cNvPr>
          <p:cNvPicPr>
            <a:picLocks noChangeAspect="1"/>
          </p:cNvPicPr>
          <p:nvPr/>
        </p:nvPicPr>
        <p:blipFill rotWithShape="1">
          <a:blip r:embed="rId3">
            <a:extLst>
              <a:ext uri="{28A0092B-C50C-407E-A947-70E740481C1C}">
                <a14:useLocalDpi xmlns:a14="http://schemas.microsoft.com/office/drawing/2010/main" val="0"/>
              </a:ext>
            </a:extLst>
          </a:blip>
          <a:srcRect t="6063" b="3937"/>
          <a:stretch/>
        </p:blipFill>
        <p:spPr>
          <a:xfrm>
            <a:off x="20" y="10"/>
            <a:ext cx="12191980" cy="6857990"/>
          </a:xfrm>
          <a:prstGeom prst="rect">
            <a:avLst/>
          </a:prstGeom>
        </p:spPr>
      </p:pic>
      <p:sp>
        <p:nvSpPr>
          <p:cNvPr id="2" name="Title 1">
            <a:extLst>
              <a:ext uri="{FF2B5EF4-FFF2-40B4-BE49-F238E27FC236}">
                <a16:creationId xmlns:a16="http://schemas.microsoft.com/office/drawing/2014/main" id="{8660DF75-E53A-C448-873F-4E3C41C372AE}"/>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latin typeface="+mj-lt"/>
                <a:cs typeface="+mj-cs"/>
              </a:rPr>
              <a:t>25-30%</a:t>
            </a:r>
            <a:br>
              <a:rPr lang="en-US" sz="4000">
                <a:latin typeface="+mj-lt"/>
                <a:cs typeface="+mj-cs"/>
              </a:rPr>
            </a:br>
            <a:r>
              <a:rPr lang="en-US" sz="4000">
                <a:latin typeface="+mj-lt"/>
                <a:cs typeface="+mj-cs"/>
              </a:rPr>
              <a:t>Multiple Days/Week</a:t>
            </a:r>
          </a:p>
        </p:txBody>
      </p:sp>
      <p:sp>
        <p:nvSpPr>
          <p:cNvPr id="4" name="Slide Number Placeholder 3">
            <a:extLst>
              <a:ext uri="{FF2B5EF4-FFF2-40B4-BE49-F238E27FC236}">
                <a16:creationId xmlns:a16="http://schemas.microsoft.com/office/drawing/2014/main" id="{54EF51E9-2895-3B46-8E08-88098EE5BF32}"/>
              </a:ext>
            </a:extLst>
          </p:cNvPr>
          <p:cNvSpPr>
            <a:spLocks noGrp="1"/>
          </p:cNvSpPr>
          <p:nvPr>
            <p:ph type="sldNum" sz="quarter" idx="12"/>
          </p:nvPr>
        </p:nvSpPr>
        <p:spPr>
          <a:xfrm>
            <a:off x="8610600" y="6492875"/>
            <a:ext cx="2743200" cy="365125"/>
          </a:xfrm>
          <a:prstGeom prst="rect">
            <a:avLst/>
          </a:prstGeom>
          <a:solidFill>
            <a:schemeClr val="bg1">
              <a:alpha val="30000"/>
            </a:schemeClr>
          </a:solidFill>
          <a:ln>
            <a:solidFill>
              <a:schemeClr val="tx1">
                <a:lumMod val="75000"/>
                <a:lumOff val="25000"/>
              </a:schemeClr>
            </a:solidFill>
          </a:ln>
        </p:spPr>
        <p:txBody>
          <a:bodyPr vert="horz" lIns="91440" tIns="45720" rIns="91440" bIns="45720" rtlCol="0" anchor="b">
            <a:normAutofit/>
          </a:bodyPr>
          <a:lstStyle>
            <a:defPPr>
              <a:defRPr lang="en-US"/>
            </a:defPPr>
            <a:lvl1pPr marL="0" algn="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defRPr/>
            </a:pPr>
            <a:fld id="{07B807FA-9BA9-404C-9437-3B8EF642530F}" type="slidenum">
              <a:rPr lang="en-US" smtClean="0"/>
              <a:pPr algn="ctr">
                <a:lnSpc>
                  <a:spcPct val="90000"/>
                </a:lnSpc>
                <a:spcAft>
                  <a:spcPts val="600"/>
                </a:spcAft>
                <a:defRPr/>
              </a:pPr>
              <a:t>63</a:t>
            </a:fld>
            <a:endParaRPr lang="en-US" sz="1100" dirty="0">
              <a:solidFill>
                <a:schemeClr val="tx1"/>
              </a:solidFill>
              <a:latin typeface="Calibri" panose="020F0502020204030204"/>
            </a:endParaRPr>
          </a:p>
        </p:txBody>
      </p:sp>
      <p:sp>
        <p:nvSpPr>
          <p:cNvPr id="3" name="Footer Placeholder 2">
            <a:extLst>
              <a:ext uri="{FF2B5EF4-FFF2-40B4-BE49-F238E27FC236}">
                <a16:creationId xmlns:a16="http://schemas.microsoft.com/office/drawing/2014/main" id="{12787123-BA0E-1F44-A315-C56B13003AEE}"/>
              </a:ext>
            </a:extLst>
          </p:cNvPr>
          <p:cNvSpPr>
            <a:spLocks noGrp="1"/>
          </p:cNvSpPr>
          <p:nvPr>
            <p:ph type="ftr" sz="quarter" idx="11"/>
          </p:nvPr>
        </p:nvSpPr>
        <p:spPr>
          <a:xfrm>
            <a:off x="4038600" y="6492875"/>
            <a:ext cx="4114800" cy="365125"/>
          </a:xfrm>
          <a:prstGeom prst="rect">
            <a:avLst/>
          </a:prstGeom>
        </p:spPr>
        <p:txBody>
          <a:bodyPr vert="horz" lIns="91440" tIns="45720" rIns="91440" bIns="45720" rtlCol="0" anchor="b">
            <a:normAutofit/>
          </a:bodyPr>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a:t>Copyright © 2020 Iometrics, Inc. and Global Workplace Analytics. All rights reserved. </a:t>
            </a:r>
            <a:endParaRPr lang="en-US" kern="1200" dirty="0">
              <a:solidFill>
                <a:schemeClr val="tx1">
                  <a:lumMod val="50000"/>
                  <a:lumOff val="50000"/>
                </a:schemeClr>
              </a:solidFill>
              <a:cs typeface="Arial" panose="020B0604020202020204" pitchFamily="34" charset="0"/>
            </a:endParaRPr>
          </a:p>
        </p:txBody>
      </p:sp>
    </p:spTree>
    <p:extLst>
      <p:ext uri="{BB962C8B-B14F-4D97-AF65-F5344CB8AC3E}">
        <p14:creationId xmlns:p14="http://schemas.microsoft.com/office/powerpoint/2010/main" val="275281426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3ABE9E-1119-4725-BF66-7B4F0277340E}"/>
              </a:ext>
            </a:extLst>
          </p:cNvPr>
          <p:cNvSpPr/>
          <p:nvPr/>
        </p:nvSpPr>
        <p:spPr>
          <a:xfrm>
            <a:off x="0" y="1048623"/>
            <a:ext cx="12192000" cy="5637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A15F296-37E9-CA48-88B8-5F7746AA6869}"/>
              </a:ext>
            </a:extLst>
          </p:cNvPr>
          <p:cNvSpPr/>
          <p:nvPr/>
        </p:nvSpPr>
        <p:spPr>
          <a:xfrm>
            <a:off x="0" y="1048622"/>
            <a:ext cx="12192000" cy="566892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able, sitting, bed, blue&#10;&#10;Description automatically generated">
            <a:extLst>
              <a:ext uri="{FF2B5EF4-FFF2-40B4-BE49-F238E27FC236}">
                <a16:creationId xmlns:a16="http://schemas.microsoft.com/office/drawing/2014/main" id="{C68F321A-5879-C149-B95B-9378C48F109C}"/>
              </a:ext>
            </a:extLst>
          </p:cNvPr>
          <p:cNvPicPr>
            <a:picLocks noChangeAspect="1"/>
          </p:cNvPicPr>
          <p:nvPr/>
        </p:nvPicPr>
        <p:blipFill rotWithShape="1">
          <a:blip r:embed="rId3">
            <a:extLst>
              <a:ext uri="{28A0092B-C50C-407E-A947-70E740481C1C}">
                <a14:useLocalDpi xmlns:a14="http://schemas.microsoft.com/office/drawing/2010/main" val="0"/>
              </a:ext>
            </a:extLst>
          </a:blip>
          <a:srcRect l="-118" t="-22171" r="118" b="22080"/>
          <a:stretch/>
        </p:blipFill>
        <p:spPr>
          <a:xfrm flipH="1">
            <a:off x="-14446" y="-564363"/>
            <a:ext cx="12220891" cy="7281906"/>
          </a:xfrm>
          <a:prstGeom prst="rect">
            <a:avLst/>
          </a:prstGeom>
        </p:spPr>
      </p:pic>
      <p:sp>
        <p:nvSpPr>
          <p:cNvPr id="2" name="TextBox 1">
            <a:extLst>
              <a:ext uri="{FF2B5EF4-FFF2-40B4-BE49-F238E27FC236}">
                <a16:creationId xmlns:a16="http://schemas.microsoft.com/office/drawing/2014/main" id="{77783AF4-9E91-ED4A-8B4E-69ACDB0B1624}"/>
              </a:ext>
            </a:extLst>
          </p:cNvPr>
          <p:cNvSpPr txBox="1"/>
          <p:nvPr/>
        </p:nvSpPr>
        <p:spPr>
          <a:xfrm rot="21315743">
            <a:off x="746544" y="182669"/>
            <a:ext cx="3856868" cy="707886"/>
          </a:xfrm>
          <a:prstGeom prst="rect">
            <a:avLst/>
          </a:prstGeom>
          <a:noFill/>
        </p:spPr>
        <p:txBody>
          <a:bodyPr wrap="square" rtlCol="0">
            <a:spAutoFit/>
          </a:bodyPr>
          <a:lstStyle/>
          <a:p>
            <a:r>
              <a:rPr lang="en-US" sz="4000" dirty="0">
                <a:latin typeface="American Typewriter" panose="02090604020004020304" pitchFamily="18" charset="77"/>
              </a:rPr>
              <a:t>1) Employees</a:t>
            </a:r>
          </a:p>
        </p:txBody>
      </p:sp>
    </p:spTree>
    <p:extLst>
      <p:ext uri="{BB962C8B-B14F-4D97-AF65-F5344CB8AC3E}">
        <p14:creationId xmlns:p14="http://schemas.microsoft.com/office/powerpoint/2010/main" val="3695665108"/>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3ABE9E-1119-4725-BF66-7B4F0277340E}"/>
              </a:ext>
            </a:extLst>
          </p:cNvPr>
          <p:cNvSpPr/>
          <p:nvPr/>
        </p:nvSpPr>
        <p:spPr>
          <a:xfrm>
            <a:off x="0" y="0"/>
            <a:ext cx="12192000" cy="6857999"/>
          </a:xfrm>
          <a:prstGeom prst="rect">
            <a:avLst/>
          </a:prstGeom>
          <a:solidFill>
            <a:srgbClr val="0938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22" descr="A person sitting at a table&#10;&#10;Description automatically generated">
            <a:extLst>
              <a:ext uri="{FF2B5EF4-FFF2-40B4-BE49-F238E27FC236}">
                <a16:creationId xmlns:a16="http://schemas.microsoft.com/office/drawing/2014/main" id="{E51B9FA3-3484-3C44-9B13-439FDE84BE3B}"/>
              </a:ext>
            </a:extLst>
          </p:cNvPr>
          <p:cNvPicPr>
            <a:picLocks noChangeAspect="1"/>
          </p:cNvPicPr>
          <p:nvPr/>
        </p:nvPicPr>
        <p:blipFill rotWithShape="1">
          <a:blip r:embed="rId3">
            <a:extLst>
              <a:ext uri="{28A0092B-C50C-407E-A947-70E740481C1C}">
                <a14:useLocalDpi xmlns:a14="http://schemas.microsoft.com/office/drawing/2010/main" val="0"/>
              </a:ext>
            </a:extLst>
          </a:blip>
          <a:srcRect l="1" r="158"/>
          <a:stretch/>
        </p:blipFill>
        <p:spPr>
          <a:xfrm>
            <a:off x="450424" y="3760927"/>
            <a:ext cx="6856190" cy="2507187"/>
          </a:xfrm>
          <a:prstGeom prst="rect">
            <a:avLst/>
          </a:prstGeom>
        </p:spPr>
      </p:pic>
      <p:pic>
        <p:nvPicPr>
          <p:cNvPr id="26" name="Picture 25" descr="A person in glasses looking at the camera&#10;&#10;Description automatically generated">
            <a:extLst>
              <a:ext uri="{FF2B5EF4-FFF2-40B4-BE49-F238E27FC236}">
                <a16:creationId xmlns:a16="http://schemas.microsoft.com/office/drawing/2014/main" id="{6BA03306-258D-304F-8B4D-E698BD6BB669}"/>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80" t="480" r="11230" b="22921"/>
          <a:stretch/>
        </p:blipFill>
        <p:spPr>
          <a:xfrm>
            <a:off x="7603276" y="3446318"/>
            <a:ext cx="4338659" cy="2496312"/>
          </a:xfrm>
          <a:prstGeom prst="rect">
            <a:avLst/>
          </a:prstGeom>
        </p:spPr>
      </p:pic>
      <p:pic>
        <p:nvPicPr>
          <p:cNvPr id="28" name="Picture 27" descr="A person standing in front of a window&#10;&#10;Description automatically generated">
            <a:extLst>
              <a:ext uri="{FF2B5EF4-FFF2-40B4-BE49-F238E27FC236}">
                <a16:creationId xmlns:a16="http://schemas.microsoft.com/office/drawing/2014/main" id="{2EEE94AE-74B6-D845-9AEE-A53B40F49056}"/>
              </a:ext>
            </a:extLst>
          </p:cNvPr>
          <p:cNvPicPr>
            <a:picLocks noChangeAspect="1"/>
          </p:cNvPicPr>
          <p:nvPr/>
        </p:nvPicPr>
        <p:blipFill rotWithShape="1">
          <a:blip r:embed="rId5">
            <a:extLst>
              <a:ext uri="{28A0092B-C50C-407E-A947-70E740481C1C}">
                <a14:useLocalDpi xmlns:a14="http://schemas.microsoft.com/office/drawing/2010/main" val="0"/>
              </a:ext>
            </a:extLst>
          </a:blip>
          <a:srcRect l="3750" t="43650" r="31000" b="3"/>
          <a:stretch/>
        </p:blipFill>
        <p:spPr>
          <a:xfrm flipH="1">
            <a:off x="450424" y="837558"/>
            <a:ext cx="4347249" cy="2505456"/>
          </a:xfrm>
          <a:prstGeom prst="rect">
            <a:avLst/>
          </a:prstGeom>
        </p:spPr>
      </p:pic>
      <p:sp>
        <p:nvSpPr>
          <p:cNvPr id="7" name="TextBox 6">
            <a:extLst>
              <a:ext uri="{FF2B5EF4-FFF2-40B4-BE49-F238E27FC236}">
                <a16:creationId xmlns:a16="http://schemas.microsoft.com/office/drawing/2014/main" id="{53573326-FAA3-244B-86CD-0E0218655CB8}"/>
              </a:ext>
            </a:extLst>
          </p:cNvPr>
          <p:cNvSpPr txBox="1"/>
          <p:nvPr/>
        </p:nvSpPr>
        <p:spPr>
          <a:xfrm>
            <a:off x="7653536" y="954920"/>
            <a:ext cx="3357364" cy="707886"/>
          </a:xfrm>
          <a:prstGeom prst="rect">
            <a:avLst/>
          </a:prstGeom>
          <a:noFill/>
        </p:spPr>
        <p:txBody>
          <a:bodyPr wrap="square" rtlCol="0">
            <a:spAutoFit/>
          </a:bodyPr>
          <a:lstStyle/>
          <a:p>
            <a:r>
              <a:rPr lang="en-US" sz="4000" dirty="0">
                <a:solidFill>
                  <a:schemeClr val="bg1"/>
                </a:solidFill>
                <a:latin typeface="American Typewriter" panose="02090604020004020304" pitchFamily="18" charset="77"/>
              </a:rPr>
              <a:t>2)Managers</a:t>
            </a:r>
          </a:p>
        </p:txBody>
      </p:sp>
    </p:spTree>
    <p:extLst>
      <p:ext uri="{BB962C8B-B14F-4D97-AF65-F5344CB8AC3E}">
        <p14:creationId xmlns:p14="http://schemas.microsoft.com/office/powerpoint/2010/main" val="539493551"/>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3ABE9E-1119-4725-BF66-7B4F0277340E}"/>
              </a:ext>
            </a:extLst>
          </p:cNvPr>
          <p:cNvSpPr/>
          <p:nvPr/>
        </p:nvSpPr>
        <p:spPr>
          <a:xfrm>
            <a:off x="0" y="1048623"/>
            <a:ext cx="12192000" cy="5637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A15F296-37E9-CA48-88B8-5F7746AA6869}"/>
              </a:ext>
            </a:extLst>
          </p:cNvPr>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hat, wearing, face, black&#10;&#10;Description automatically generated">
            <a:extLst>
              <a:ext uri="{FF2B5EF4-FFF2-40B4-BE49-F238E27FC236}">
                <a16:creationId xmlns:a16="http://schemas.microsoft.com/office/drawing/2014/main" id="{99F95B81-EDE6-974B-A53F-B691DF32DD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900" y="1035298"/>
            <a:ext cx="7997952" cy="5650728"/>
          </a:xfrm>
          <a:prstGeom prst="rect">
            <a:avLst/>
          </a:prstGeom>
        </p:spPr>
      </p:pic>
      <p:sp>
        <p:nvSpPr>
          <p:cNvPr id="5" name="TextBox 4">
            <a:extLst>
              <a:ext uri="{FF2B5EF4-FFF2-40B4-BE49-F238E27FC236}">
                <a16:creationId xmlns:a16="http://schemas.microsoft.com/office/drawing/2014/main" id="{91CBEF4C-D5C7-024F-B524-88EB2ED3AC55}"/>
              </a:ext>
            </a:extLst>
          </p:cNvPr>
          <p:cNvSpPr txBox="1"/>
          <p:nvPr/>
        </p:nvSpPr>
        <p:spPr>
          <a:xfrm rot="21315743">
            <a:off x="841499" y="522706"/>
            <a:ext cx="2812802" cy="707886"/>
          </a:xfrm>
          <a:prstGeom prst="rect">
            <a:avLst/>
          </a:prstGeom>
          <a:noFill/>
        </p:spPr>
        <p:txBody>
          <a:bodyPr wrap="square" rtlCol="0">
            <a:spAutoFit/>
          </a:bodyPr>
          <a:lstStyle/>
          <a:p>
            <a:r>
              <a:rPr lang="en-US" sz="4000" dirty="0">
                <a:solidFill>
                  <a:schemeClr val="bg1"/>
                </a:solidFill>
                <a:latin typeface="American Typewriter" panose="02090604020004020304" pitchFamily="18" charset="77"/>
              </a:rPr>
              <a:t>3) C-Suite</a:t>
            </a:r>
          </a:p>
        </p:txBody>
      </p:sp>
    </p:spTree>
    <p:extLst>
      <p:ext uri="{BB962C8B-B14F-4D97-AF65-F5344CB8AC3E}">
        <p14:creationId xmlns:p14="http://schemas.microsoft.com/office/powerpoint/2010/main" val="856799595"/>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A large room&#10;&#10;Description automatically generated">
            <a:extLst>
              <a:ext uri="{FF2B5EF4-FFF2-40B4-BE49-F238E27FC236}">
                <a16:creationId xmlns:a16="http://schemas.microsoft.com/office/drawing/2014/main" id="{E0CD0493-3471-4415-A6FC-AA38C3D66B2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2447" r="11447"/>
          <a:stretch/>
        </p:blipFill>
        <p:spPr>
          <a:xfrm>
            <a:off x="4644321" y="10"/>
            <a:ext cx="7555992" cy="6857990"/>
          </a:xfrm>
          <a:prstGeom prst="rect">
            <a:avLst/>
          </a:prstGeom>
        </p:spPr>
      </p:pic>
      <p:sp>
        <p:nvSpPr>
          <p:cNvPr id="2" name="Title 1">
            <a:extLst>
              <a:ext uri="{FF2B5EF4-FFF2-40B4-BE49-F238E27FC236}">
                <a16:creationId xmlns:a16="http://schemas.microsoft.com/office/drawing/2014/main" id="{0770A068-2946-4F10-9B3A-CB65DABF1B17}"/>
              </a:ext>
            </a:extLst>
          </p:cNvPr>
          <p:cNvSpPr>
            <a:spLocks noGrp="1"/>
          </p:cNvSpPr>
          <p:nvPr>
            <p:ph type="title"/>
          </p:nvPr>
        </p:nvSpPr>
        <p:spPr>
          <a:xfrm>
            <a:off x="609600" y="1752600"/>
            <a:ext cx="3596640" cy="3734682"/>
          </a:xfrm>
        </p:spPr>
        <p:txBody>
          <a:bodyPr vert="horz" lIns="91440" tIns="45720" rIns="91440" bIns="45720" rtlCol="0" anchor="ctr">
            <a:normAutofit fontScale="90000"/>
          </a:bodyPr>
          <a:lstStyle/>
          <a:p>
            <a:pPr>
              <a:lnSpc>
                <a:spcPct val="100000"/>
              </a:lnSpc>
            </a:pPr>
            <a:r>
              <a:rPr lang="en-US" sz="2600" dirty="0"/>
              <a:t>74% of CFOs say their company will reduce office space because employees have adapted to working from home, according to a survey of over 300 CFOs by Gartner, a Connecticut-based research and advisory firm.</a:t>
            </a:r>
          </a:p>
        </p:txBody>
      </p:sp>
      <p:sp>
        <p:nvSpPr>
          <p:cNvPr id="3" name="Footer Placeholder 2">
            <a:extLst>
              <a:ext uri="{FF2B5EF4-FFF2-40B4-BE49-F238E27FC236}">
                <a16:creationId xmlns:a16="http://schemas.microsoft.com/office/drawing/2014/main" id="{D197A867-76B2-4360-AB77-AE84E94010DF}"/>
              </a:ext>
            </a:extLst>
          </p:cNvPr>
          <p:cNvSpPr>
            <a:spLocks noGrp="1"/>
          </p:cNvSpPr>
          <p:nvPr>
            <p:ph type="ftr" sz="quarter" idx="11"/>
          </p:nvPr>
        </p:nvSpPr>
        <p:spPr>
          <a:xfrm>
            <a:off x="4038600" y="6492875"/>
            <a:ext cx="4114800" cy="365125"/>
          </a:xfrm>
          <a:prstGeom prst="rect">
            <a:avLst/>
          </a:prstGeom>
        </p:spPr>
        <p:txBody>
          <a:bodyPr vert="horz" lIns="91440" tIns="45720" rIns="91440" bIns="45720" rtlCol="0" anchor="b"/>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Copyright © 2020 Iometrics, Inc. and Global Workplace Analytics. All rights reserved. </a:t>
            </a:r>
            <a:endParaRPr lang="en-US" dirty="0"/>
          </a:p>
        </p:txBody>
      </p:sp>
      <p:sp>
        <p:nvSpPr>
          <p:cNvPr id="4" name="Slide Number Placeholder 3">
            <a:extLst>
              <a:ext uri="{FF2B5EF4-FFF2-40B4-BE49-F238E27FC236}">
                <a16:creationId xmlns:a16="http://schemas.microsoft.com/office/drawing/2014/main" id="{AB9988E9-A2F9-4F9E-BA4B-F95437194B6B}"/>
              </a:ext>
            </a:extLst>
          </p:cNvPr>
          <p:cNvSpPr>
            <a:spLocks noGrp="1"/>
          </p:cNvSpPr>
          <p:nvPr>
            <p:ph type="sldNum" sz="quarter" idx="12"/>
          </p:nvPr>
        </p:nvSpPr>
        <p:spPr>
          <a:xfrm>
            <a:off x="8610600" y="6492875"/>
            <a:ext cx="2743200" cy="365125"/>
          </a:xfrm>
          <a:prstGeom prst="rect">
            <a:avLst/>
          </a:prstGeom>
        </p:spPr>
        <p:txBody>
          <a:bodyPr vert="horz" lIns="91440" tIns="45720" rIns="91440" bIns="45720" rtlCol="0" anchor="b"/>
          <a:lstStyle>
            <a:defPPr>
              <a:defRPr lang="en-US"/>
            </a:defPPr>
            <a:lvl1pPr marL="0" algn="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B807FA-9BA9-404C-9437-3B8EF642530F}" type="slidenum">
              <a:rPr lang="en-US" smtClean="0"/>
              <a:pPr/>
              <a:t>67</a:t>
            </a:fld>
            <a:endParaRPr lang="en-US" dirty="0"/>
          </a:p>
        </p:txBody>
      </p:sp>
      <p:sp>
        <p:nvSpPr>
          <p:cNvPr id="6" name="TextBox 5">
            <a:extLst>
              <a:ext uri="{FF2B5EF4-FFF2-40B4-BE49-F238E27FC236}">
                <a16:creationId xmlns:a16="http://schemas.microsoft.com/office/drawing/2014/main" id="{6306A12E-3013-48FB-A813-47BB56A9E8D8}"/>
              </a:ext>
            </a:extLst>
          </p:cNvPr>
          <p:cNvSpPr txBox="1"/>
          <p:nvPr/>
        </p:nvSpPr>
        <p:spPr>
          <a:xfrm>
            <a:off x="9476489" y="6657945"/>
            <a:ext cx="2723824" cy="20005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700" u="none" strike="noStrike" kern="1200" cap="none" spc="0" normalizeH="0" baseline="0" noProof="0" dirty="0">
                <a:ln>
                  <a:noFill/>
                </a:ln>
                <a:solidFill>
                  <a:srgbClr val="A5A5A5"/>
                </a:solidFill>
                <a:effectLst/>
                <a:uLnTx/>
                <a:uFillTx/>
                <a:latin typeface="Arial" panose="020B0604020202020204" pitchFamily="34" charset="0"/>
                <a:ea typeface="+mn-ea"/>
                <a:cs typeface="+mn-cs"/>
                <a:hlinkClick r:id="rId4" tooltip="http://www.thenerdyteacher.com/2012/11/i-could-start-school-in-evernotes.html">
                  <a:extLst>
                    <a:ext uri="{A12FA001-AC4F-418D-AE19-62706E023703}">
                      <ahyp:hlinkClr xmlns:ahyp="http://schemas.microsoft.com/office/drawing/2018/hyperlinkcolor" val="tx"/>
                    </a:ext>
                  </a:extLst>
                </a:hlinkClick>
              </a:rPr>
              <a:t>This Photo</a:t>
            </a:r>
            <a:r>
              <a:rPr kumimoji="0" lang="en-US" sz="700" u="none" strike="noStrike" kern="1200" cap="none" spc="0" normalizeH="0" baseline="0" noProof="0" dirty="0">
                <a:ln>
                  <a:noFill/>
                </a:ln>
                <a:solidFill>
                  <a:srgbClr val="A5A5A5"/>
                </a:solidFill>
                <a:effectLst/>
                <a:uLnTx/>
                <a:uFillTx/>
                <a:latin typeface="Arial" panose="020B0604020202020204" pitchFamily="34" charset="0"/>
                <a:ea typeface="+mn-ea"/>
                <a:cs typeface="+mn-cs"/>
              </a:rPr>
              <a:t> by Unknown Author is licensed under </a:t>
            </a:r>
            <a:r>
              <a:rPr kumimoji="0" lang="en-US" sz="700" u="none" strike="noStrike" kern="1200" cap="none" spc="0" normalizeH="0" baseline="0" noProof="0" dirty="0">
                <a:ln>
                  <a:noFill/>
                </a:ln>
                <a:solidFill>
                  <a:srgbClr val="A5A5A5"/>
                </a:solidFill>
                <a:effectLst/>
                <a:uLnTx/>
                <a:uFillTx/>
                <a:latin typeface="Arial" panose="020B0604020202020204" pitchFamily="34" charset="0"/>
                <a:ea typeface="+mn-ea"/>
                <a:cs typeface="+mn-cs"/>
                <a:hlinkClick r:id="rId5" tooltip="https://creativecommons.org/licenses/by-nc-sa/3.0/">
                  <a:extLst>
                    <a:ext uri="{A12FA001-AC4F-418D-AE19-62706E023703}">
                      <ahyp:hlinkClr xmlns:ahyp="http://schemas.microsoft.com/office/drawing/2018/hyperlinkcolor" val="tx"/>
                    </a:ext>
                  </a:extLst>
                </a:hlinkClick>
              </a:rPr>
              <a:t>CC BY-SA-NC</a:t>
            </a:r>
            <a:endParaRPr kumimoji="0" lang="en-US" sz="700" u="none" strike="noStrike" kern="1200" cap="none" spc="0" normalizeH="0" baseline="0" noProof="0" dirty="0">
              <a:ln>
                <a:noFill/>
              </a:ln>
              <a:solidFill>
                <a:srgbClr val="A5A5A5"/>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2895447"/>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EE7D0D-69F1-A643-BE35-FF208B30AF00}"/>
              </a:ext>
            </a:extLst>
          </p:cNvPr>
          <p:cNvSpPr txBox="1"/>
          <p:nvPr/>
        </p:nvSpPr>
        <p:spPr>
          <a:xfrm>
            <a:off x="1211936" y="5008941"/>
            <a:ext cx="9768127" cy="868823"/>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20000"/>
              </a:lnSpc>
              <a:spcBef>
                <a:spcPct val="0"/>
              </a:spcBef>
              <a:spcAft>
                <a:spcPts val="600"/>
              </a:spcAft>
              <a:buClrTx/>
              <a:buSzTx/>
              <a:buFontTx/>
              <a:buNone/>
              <a:tabLst/>
              <a:defRPr/>
            </a:pPr>
            <a:r>
              <a:rPr kumimoji="0" lang="en-US" sz="360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Productivity, Attraction/Retention, Real Estate, Absenteeism, Disaster </a:t>
            </a:r>
            <a:r>
              <a:rPr lang="en-US" sz="3600" dirty="0">
                <a:solidFill>
                  <a:prstClr val="black"/>
                </a:solidFill>
                <a:latin typeface="Arial" panose="020B0604020202020204" pitchFamily="34" charset="0"/>
              </a:rPr>
              <a:t>Preparedness</a:t>
            </a:r>
            <a:endParaRPr kumimoji="0" lang="en-US" sz="360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a:extLst>
              <a:ext uri="{FF2B5EF4-FFF2-40B4-BE49-F238E27FC236}">
                <a16:creationId xmlns:a16="http://schemas.microsoft.com/office/drawing/2014/main" id="{4F14B425-9AE8-4D42-80CE-17FA8338FCA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1817" b="1"/>
          <a:stretch/>
        </p:blipFill>
        <p:spPr>
          <a:xfrm>
            <a:off x="320752" y="299258"/>
            <a:ext cx="3703320" cy="4094573"/>
          </a:xfrm>
          <a:prstGeom prst="rect">
            <a:avLst/>
          </a:prstGeom>
        </p:spPr>
      </p:pic>
      <p:pic>
        <p:nvPicPr>
          <p:cNvPr id="11" name="Picture 10">
            <a:extLst>
              <a:ext uri="{FF2B5EF4-FFF2-40B4-BE49-F238E27FC236}">
                <a16:creationId xmlns:a16="http://schemas.microsoft.com/office/drawing/2014/main" id="{A07C9B7B-FDC4-C74E-9AEA-220D32F7027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10039" r="39538" b="-2"/>
          <a:stretch/>
        </p:blipFill>
        <p:spPr>
          <a:xfrm>
            <a:off x="4244340" y="299258"/>
            <a:ext cx="3703320" cy="4094573"/>
          </a:xfrm>
          <a:prstGeom prst="rect">
            <a:avLst/>
          </a:prstGeom>
        </p:spPr>
      </p:pic>
      <p:pic>
        <p:nvPicPr>
          <p:cNvPr id="14" name="Picture 13" descr="A picture containing indoor, table, building, room&#10;&#10;Description automatically generated">
            <a:extLst>
              <a:ext uri="{FF2B5EF4-FFF2-40B4-BE49-F238E27FC236}">
                <a16:creationId xmlns:a16="http://schemas.microsoft.com/office/drawing/2014/main" id="{E8E405DE-17F1-EF44-8544-C01146495AD1}"/>
              </a:ext>
            </a:extLst>
          </p:cNvPr>
          <p:cNvPicPr>
            <a:picLocks noChangeAspect="1"/>
          </p:cNvPicPr>
          <p:nvPr/>
        </p:nvPicPr>
        <p:blipFill rotWithShape="1">
          <a:blip r:embed="rId5">
            <a:extLst>
              <a:ext uri="{28A0092B-C50C-407E-A947-70E740481C1C}">
                <a14:useLocalDpi xmlns:a14="http://schemas.microsoft.com/office/drawing/2010/main" val="0"/>
              </a:ext>
            </a:extLst>
          </a:blip>
          <a:srcRect l="36903" r="27823" b="-1"/>
          <a:stretch/>
        </p:blipFill>
        <p:spPr>
          <a:xfrm>
            <a:off x="8167928" y="299258"/>
            <a:ext cx="3703320" cy="4094573"/>
          </a:xfrm>
          <a:prstGeom prst="rect">
            <a:avLst/>
          </a:prstGeom>
        </p:spPr>
      </p:pic>
      <p:sp>
        <p:nvSpPr>
          <p:cNvPr id="3" name="Footer Placeholder 2">
            <a:extLst>
              <a:ext uri="{FF2B5EF4-FFF2-40B4-BE49-F238E27FC236}">
                <a16:creationId xmlns:a16="http://schemas.microsoft.com/office/drawing/2014/main" id="{EE7D2E48-E9E3-4C70-9F9C-0405CD3D4299}"/>
              </a:ext>
            </a:extLst>
          </p:cNvPr>
          <p:cNvSpPr>
            <a:spLocks noGrp="1"/>
          </p:cNvSpPr>
          <p:nvPr>
            <p:ph type="ftr" sz="quarter" idx="11"/>
          </p:nvPr>
        </p:nvSpPr>
        <p:spPr>
          <a:xfrm>
            <a:off x="4038600" y="6492875"/>
            <a:ext cx="4114800" cy="365125"/>
          </a:xfrm>
          <a:prstGeom prst="rect">
            <a:avLst/>
          </a:prstGeom>
        </p:spPr>
        <p:txBody>
          <a:bodyPr vert="horz" lIns="91440" tIns="45720" rIns="91440" bIns="45720" rtlCol="0" anchor="b"/>
          <a:lstStyle>
            <a:defPPr>
              <a:defRPr lang="en-US"/>
            </a:defPPr>
            <a:lvl1pPr marL="0" algn="ct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Copyright © 2020 Iometrics, Inc. and Global Workplace Analytics. All rights reserved. </a:t>
            </a:r>
            <a:endParaRPr lang="en-US" dirty="0"/>
          </a:p>
        </p:txBody>
      </p:sp>
      <p:sp>
        <p:nvSpPr>
          <p:cNvPr id="4" name="Slide Number Placeholder 3">
            <a:extLst>
              <a:ext uri="{FF2B5EF4-FFF2-40B4-BE49-F238E27FC236}">
                <a16:creationId xmlns:a16="http://schemas.microsoft.com/office/drawing/2014/main" id="{83830295-B340-49F4-8CA1-DDC21CF3B3F6}"/>
              </a:ext>
            </a:extLst>
          </p:cNvPr>
          <p:cNvSpPr>
            <a:spLocks noGrp="1"/>
          </p:cNvSpPr>
          <p:nvPr>
            <p:ph type="sldNum" sz="quarter" idx="12"/>
          </p:nvPr>
        </p:nvSpPr>
        <p:spPr>
          <a:xfrm>
            <a:off x="8610600" y="6492875"/>
            <a:ext cx="2743200" cy="365125"/>
          </a:xfrm>
          <a:prstGeom prst="rect">
            <a:avLst/>
          </a:prstGeom>
        </p:spPr>
        <p:txBody>
          <a:bodyPr vert="horz" lIns="91440" tIns="45720" rIns="91440" bIns="45720" rtlCol="0" anchor="b"/>
          <a:lstStyle>
            <a:defPPr>
              <a:defRPr lang="en-US"/>
            </a:defPPr>
            <a:lvl1pPr marL="0" algn="r" defTabSz="914400" rtl="0" eaLnBrk="1" latinLnBrk="0" hangingPunct="1">
              <a:defRPr sz="800" b="0" i="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B807FA-9BA9-404C-9437-3B8EF642530F}" type="slidenum">
              <a:rPr lang="en-US" smtClean="0"/>
              <a:pPr/>
              <a:t>68</a:t>
            </a:fld>
            <a:endParaRPr lang="en-US" dirty="0"/>
          </a:p>
        </p:txBody>
      </p:sp>
    </p:spTree>
    <p:extLst>
      <p:ext uri="{BB962C8B-B14F-4D97-AF65-F5344CB8AC3E}">
        <p14:creationId xmlns:p14="http://schemas.microsoft.com/office/powerpoint/2010/main" val="603947929"/>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3ABE9E-1119-4725-BF66-7B4F0277340E}"/>
              </a:ext>
            </a:extLst>
          </p:cNvPr>
          <p:cNvSpPr/>
          <p:nvPr/>
        </p:nvSpPr>
        <p:spPr>
          <a:xfrm>
            <a:off x="0" y="0"/>
            <a:ext cx="12192000" cy="685799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person wearing a costume&#10;&#10;Description automatically generated">
            <a:extLst>
              <a:ext uri="{FF2B5EF4-FFF2-40B4-BE49-F238E27FC236}">
                <a16:creationId xmlns:a16="http://schemas.microsoft.com/office/drawing/2014/main" id="{466DC4D1-DA2C-2C46-8BCC-0E81DD8D499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925" b="98320" l="8170" r="92110">
                        <a14:foregroundMark x1="49748" y1="12126" x2="46503" y2="3605"/>
                        <a14:foregroundMark x1="46503" y1="3605" x2="34359" y2="2171"/>
                        <a14:foregroundMark x1="34359" y1="2171" x2="26917" y2="8931"/>
                        <a14:foregroundMark x1="26917" y1="8931" x2="27252" y2="10406"/>
                        <a14:foregroundMark x1="30498" y1="4998" x2="41802" y2="2171"/>
                        <a14:foregroundMark x1="41802" y1="2171" x2="47957" y2="6719"/>
                        <a14:foregroundMark x1="39396" y1="30315" x2="39396" y2="30315"/>
                        <a14:foregroundMark x1="41466" y1="27489" x2="37605" y2="29906"/>
                        <a14:foregroundMark x1="22776" y1="31176" x2="29323" y2="33798"/>
                        <a14:foregroundMark x1="23111" y1="33552" x2="28707" y2="35969"/>
                        <a14:foregroundMark x1="82876" y1="43302" x2="92110" y2="37034"/>
                        <a14:foregroundMark x1="92110" y1="37034" x2="90319" y2="42442"/>
                        <a14:foregroundMark x1="68998" y1="89226" x2="79239" y2="93773"/>
                        <a14:foregroundMark x1="79239" y1="93773" x2="80526" y2="93568"/>
                        <a14:foregroundMark x1="33464" y1="67595" x2="34919" y2="67145"/>
                        <a14:foregroundMark x1="9177" y1="33142" x2="9177" y2="33142"/>
                        <a14:foregroundMark x1="9177" y1="33142" x2="8282" y2="38755"/>
                        <a14:foregroundMark x1="68383" y1="97706" x2="68383" y2="97706"/>
                        <a14:foregroundMark x1="68383" y1="97706" x2="69558" y2="98320"/>
                        <a14:foregroundMark x1="18635" y1="86850" x2="18635" y2="86850"/>
                        <a14:foregroundMark x1="21600" y1="87054" x2="21600" y2="87054"/>
                        <a14:foregroundMark x1="21936" y1="87054" x2="18075" y2="86645"/>
                        <a14:backgroundMark x1="30778" y1="67595" x2="30498" y2="70627"/>
                        <a14:backgroundMark x1="79910" y1="44203" x2="80806" y2="50020"/>
                        <a14:backgroundMark x1="36374" y1="737" x2="36374" y2="737"/>
                      </a14:backgroundRemoval>
                    </a14:imgEffect>
                  </a14:imgLayer>
                </a14:imgProps>
              </a:ext>
              <a:ext uri="{28A0092B-C50C-407E-A947-70E740481C1C}">
                <a14:useLocalDpi xmlns:a14="http://schemas.microsoft.com/office/drawing/2010/main" val="0"/>
              </a:ext>
            </a:extLst>
          </a:blip>
          <a:stretch>
            <a:fillRect/>
          </a:stretch>
        </p:blipFill>
        <p:spPr>
          <a:xfrm>
            <a:off x="1867118" y="1411726"/>
            <a:ext cx="3898626" cy="5328730"/>
          </a:xfrm>
          <a:prstGeom prst="rect">
            <a:avLst/>
          </a:prstGeom>
        </p:spPr>
      </p:pic>
      <p:sp>
        <p:nvSpPr>
          <p:cNvPr id="5" name="TextBox 4">
            <a:extLst>
              <a:ext uri="{FF2B5EF4-FFF2-40B4-BE49-F238E27FC236}">
                <a16:creationId xmlns:a16="http://schemas.microsoft.com/office/drawing/2014/main" id="{92155862-7F73-5C4E-BD68-E80D58C98E14}"/>
              </a:ext>
            </a:extLst>
          </p:cNvPr>
          <p:cNvSpPr txBox="1"/>
          <p:nvPr/>
        </p:nvSpPr>
        <p:spPr>
          <a:xfrm>
            <a:off x="7239000" y="1411726"/>
            <a:ext cx="4233419" cy="707886"/>
          </a:xfrm>
          <a:prstGeom prst="rect">
            <a:avLst/>
          </a:prstGeom>
          <a:noFill/>
        </p:spPr>
        <p:txBody>
          <a:bodyPr wrap="square" rtlCol="0">
            <a:spAutoFit/>
          </a:bodyPr>
          <a:lstStyle/>
          <a:p>
            <a:r>
              <a:rPr lang="en-US" sz="4000" dirty="0">
                <a:latin typeface="American Typewriter" panose="02090604020004020304" pitchFamily="18" charset="77"/>
              </a:rPr>
              <a:t>4) Investors</a:t>
            </a:r>
          </a:p>
        </p:txBody>
      </p:sp>
    </p:spTree>
    <p:extLst>
      <p:ext uri="{BB962C8B-B14F-4D97-AF65-F5344CB8AC3E}">
        <p14:creationId xmlns:p14="http://schemas.microsoft.com/office/powerpoint/2010/main" val="2207024929"/>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4906370-1564-49FA-A802-58546B392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indoor, computer, desk, sitting&#10;&#10;Description automatically generated">
            <a:extLst>
              <a:ext uri="{FF2B5EF4-FFF2-40B4-BE49-F238E27FC236}">
                <a16:creationId xmlns:a16="http://schemas.microsoft.com/office/drawing/2014/main" id="{5CF60B3F-67AD-47F6-A9C0-388F7FEBC856}"/>
              </a:ext>
            </a:extLst>
          </p:cNvPr>
          <p:cNvPicPr>
            <a:picLocks noChangeAspect="1"/>
          </p:cNvPicPr>
          <p:nvPr/>
        </p:nvPicPr>
        <p:blipFill rotWithShape="1">
          <a:blip r:embed="rId2">
            <a:alphaModFix amt="55000"/>
          </a:blip>
          <a:srcRect b="15730"/>
          <a:stretch/>
        </p:blipFill>
        <p:spPr>
          <a:xfrm>
            <a:off x="20" y="10"/>
            <a:ext cx="12191980" cy="6857990"/>
          </a:xfrm>
          <a:prstGeom prst="rect">
            <a:avLst/>
          </a:prstGeom>
        </p:spPr>
      </p:pic>
      <p:sp>
        <p:nvSpPr>
          <p:cNvPr id="11" name="Oval 10">
            <a:extLst>
              <a:ext uri="{FF2B5EF4-FFF2-40B4-BE49-F238E27FC236}">
                <a16:creationId xmlns:a16="http://schemas.microsoft.com/office/drawing/2014/main" id="{EF640709-BDFD-453B-B75D-6212E7A87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11500" y="370600"/>
            <a:ext cx="5923842" cy="5923842"/>
          </a:xfrm>
          <a:prstGeom prst="ellipse">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CB9556-6953-6444-9993-99BBF16697CA}"/>
              </a:ext>
            </a:extLst>
          </p:cNvPr>
          <p:cNvSpPr>
            <a:spLocks noGrp="1"/>
          </p:cNvSpPr>
          <p:nvPr>
            <p:ph type="ctrTitle"/>
          </p:nvPr>
        </p:nvSpPr>
        <p:spPr>
          <a:xfrm>
            <a:off x="3583221" y="833626"/>
            <a:ext cx="4980399" cy="2446287"/>
          </a:xfrm>
        </p:spPr>
        <p:txBody>
          <a:bodyPr>
            <a:normAutofit fontScale="90000"/>
          </a:bodyPr>
          <a:lstStyle/>
          <a:p>
            <a:r>
              <a:rPr lang="en-US" sz="4400" dirty="0"/>
              <a:t>The Business Case for Remote Work After the Pandemic</a:t>
            </a:r>
          </a:p>
        </p:txBody>
      </p:sp>
      <p:sp>
        <p:nvSpPr>
          <p:cNvPr id="13" name="Arc 12">
            <a:extLst>
              <a:ext uri="{FF2B5EF4-FFF2-40B4-BE49-F238E27FC236}">
                <a16:creationId xmlns:a16="http://schemas.microsoft.com/office/drawing/2014/main" id="{B4019478-3FDC-438C-8848-1D7DA864A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366740" flipV="1">
            <a:off x="2607299" y="8363"/>
            <a:ext cx="6816262" cy="6816262"/>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E406479-1D57-4209-B128-3C8174624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3400" y="4609861"/>
            <a:ext cx="873032" cy="84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43ABE065-2B40-114A-9FFB-588BEDB1E6AB}"/>
              </a:ext>
            </a:extLst>
          </p:cNvPr>
          <p:cNvCxnSpPr>
            <a:cxnSpLocks/>
          </p:cNvCxnSpPr>
          <p:nvPr/>
        </p:nvCxnSpPr>
        <p:spPr>
          <a:xfrm>
            <a:off x="4893365" y="3404567"/>
            <a:ext cx="240527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 name="Subtitle 6">
            <a:extLst>
              <a:ext uri="{FF2B5EF4-FFF2-40B4-BE49-F238E27FC236}">
                <a16:creationId xmlns:a16="http://schemas.microsoft.com/office/drawing/2014/main" id="{E4E93682-071C-0A49-B4BD-15C4B41C4269}"/>
              </a:ext>
            </a:extLst>
          </p:cNvPr>
          <p:cNvSpPr>
            <a:spLocks noGrp="1"/>
          </p:cNvSpPr>
          <p:nvPr>
            <p:ph type="subTitle" idx="1"/>
          </p:nvPr>
        </p:nvSpPr>
        <p:spPr>
          <a:xfrm>
            <a:off x="1524000" y="3602038"/>
            <a:ext cx="9144000" cy="885371"/>
          </a:xfrm>
        </p:spPr>
        <p:txBody>
          <a:bodyPr/>
          <a:lstStyle/>
          <a:p>
            <a:r>
              <a:rPr lang="en-US" dirty="0"/>
              <a:t>Kate Lister, President</a:t>
            </a:r>
          </a:p>
          <a:p>
            <a:r>
              <a:rPr lang="en-US" dirty="0"/>
              <a:t>Global Workplace Analytics</a:t>
            </a:r>
          </a:p>
        </p:txBody>
      </p:sp>
      <p:sp>
        <p:nvSpPr>
          <p:cNvPr id="12" name="Rectangle 11">
            <a:extLst>
              <a:ext uri="{FF2B5EF4-FFF2-40B4-BE49-F238E27FC236}">
                <a16:creationId xmlns:a16="http://schemas.microsoft.com/office/drawing/2014/main" id="{5FA07DBA-C814-CB4D-BE27-949C79DD4C48}"/>
              </a:ext>
            </a:extLst>
          </p:cNvPr>
          <p:cNvSpPr/>
          <p:nvPr/>
        </p:nvSpPr>
        <p:spPr>
          <a:xfrm>
            <a:off x="9946841" y="6603356"/>
            <a:ext cx="2245159" cy="230832"/>
          </a:xfrm>
          <a:prstGeom prst="rect">
            <a:avLst/>
          </a:prstGeom>
        </p:spPr>
        <p:txBody>
          <a:bodyPr wrap="square">
            <a:spAutoFit/>
          </a:bodyPr>
          <a:lstStyle/>
          <a:p>
            <a:r>
              <a:rPr lang="en-US" sz="900" dirty="0">
                <a:solidFill>
                  <a:schemeClr val="bg1">
                    <a:lumMod val="95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315322453"/>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1A2B36F-1A6B-4B80-8E3B-3149F392538D}"/>
              </a:ext>
            </a:extLst>
          </p:cNvPr>
          <p:cNvSpPr/>
          <p:nvPr/>
        </p:nvSpPr>
        <p:spPr>
          <a:xfrm>
            <a:off x="-2" y="0"/>
            <a:ext cx="12192002"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30204" pitchFamily="34" charset="0"/>
            </a:endParaRPr>
          </a:p>
        </p:txBody>
      </p:sp>
      <p:grpSp>
        <p:nvGrpSpPr>
          <p:cNvPr id="18" name="Group 17">
            <a:extLst>
              <a:ext uri="{FF2B5EF4-FFF2-40B4-BE49-F238E27FC236}">
                <a16:creationId xmlns:a16="http://schemas.microsoft.com/office/drawing/2014/main" id="{C5B85163-A1BF-47B0-88C6-071FDEBDFCC7}"/>
              </a:ext>
            </a:extLst>
          </p:cNvPr>
          <p:cNvGrpSpPr/>
          <p:nvPr/>
        </p:nvGrpSpPr>
        <p:grpSpPr>
          <a:xfrm>
            <a:off x="643369" y="2363628"/>
            <a:ext cx="2265391" cy="3113917"/>
            <a:chOff x="758051" y="2395632"/>
            <a:chExt cx="2265391" cy="3113917"/>
          </a:xfrm>
        </p:grpSpPr>
        <p:sp>
          <p:nvSpPr>
            <p:cNvPr id="4" name="Rectangle 3">
              <a:extLst>
                <a:ext uri="{FF2B5EF4-FFF2-40B4-BE49-F238E27FC236}">
                  <a16:creationId xmlns:a16="http://schemas.microsoft.com/office/drawing/2014/main" id="{68FFA4F3-08A4-432D-B8C6-8EBB306DB9B0}"/>
                </a:ext>
              </a:extLst>
            </p:cNvPr>
            <p:cNvSpPr/>
            <p:nvPr/>
          </p:nvSpPr>
          <p:spPr>
            <a:xfrm>
              <a:off x="758051" y="2395632"/>
              <a:ext cx="2265391" cy="3113917"/>
            </a:xfrm>
            <a:prstGeom prst="rect">
              <a:avLst/>
            </a:prstGeom>
            <a:solidFill>
              <a:srgbClr val="F2F3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WEBINARS</a:t>
              </a:r>
            </a:p>
          </p:txBody>
        </p:sp>
        <p:pic>
          <p:nvPicPr>
            <p:cNvPr id="10" name="Picture 9" descr="Human Capital Growth Webinar">
              <a:extLst>
                <a:ext uri="{FF2B5EF4-FFF2-40B4-BE49-F238E27FC236}">
                  <a16:creationId xmlns:a16="http://schemas.microsoft.com/office/drawing/2014/main" id="{6A0429D7-BFA0-443C-94DF-85EE764CC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630" y="2465129"/>
              <a:ext cx="1806232" cy="1806232"/>
            </a:xfrm>
            <a:prstGeom prst="rect">
              <a:avLst/>
            </a:prstGeom>
            <a:ln>
              <a:noFill/>
            </a:ln>
          </p:spPr>
        </p:pic>
      </p:grpSp>
      <p:grpSp>
        <p:nvGrpSpPr>
          <p:cNvPr id="19" name="Group 18">
            <a:extLst>
              <a:ext uri="{FF2B5EF4-FFF2-40B4-BE49-F238E27FC236}">
                <a16:creationId xmlns:a16="http://schemas.microsoft.com/office/drawing/2014/main" id="{22215B62-B04C-481D-99D3-967B153D946D}"/>
              </a:ext>
            </a:extLst>
          </p:cNvPr>
          <p:cNvGrpSpPr/>
          <p:nvPr/>
        </p:nvGrpSpPr>
        <p:grpSpPr>
          <a:xfrm>
            <a:off x="3373027" y="2342649"/>
            <a:ext cx="2265391" cy="3144848"/>
            <a:chOff x="3649992" y="2364701"/>
            <a:chExt cx="2265391" cy="3144848"/>
          </a:xfrm>
        </p:grpSpPr>
        <p:sp>
          <p:nvSpPr>
            <p:cNvPr id="6" name="Rectangle 5">
              <a:extLst>
                <a:ext uri="{FF2B5EF4-FFF2-40B4-BE49-F238E27FC236}">
                  <a16:creationId xmlns:a16="http://schemas.microsoft.com/office/drawing/2014/main" id="{C92ADD99-1E41-4F5A-8DA6-5C3A5FC2BA87}"/>
                </a:ext>
              </a:extLst>
            </p:cNvPr>
            <p:cNvSpPr/>
            <p:nvPr/>
          </p:nvSpPr>
          <p:spPr>
            <a:xfrm>
              <a:off x="3649992" y="2364701"/>
              <a:ext cx="2265391" cy="3144848"/>
            </a:xfrm>
            <a:prstGeom prst="rect">
              <a:avLst/>
            </a:prstGeom>
            <a:solidFill>
              <a:srgbClr val="F2F3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BLOGS</a:t>
              </a:r>
            </a:p>
          </p:txBody>
        </p:sp>
        <p:pic>
          <p:nvPicPr>
            <p:cNvPr id="12" name="Picture 11" descr="Human Capital Growth Blog">
              <a:extLst>
                <a:ext uri="{FF2B5EF4-FFF2-40B4-BE49-F238E27FC236}">
                  <a16:creationId xmlns:a16="http://schemas.microsoft.com/office/drawing/2014/main" id="{10BC269F-F5D7-48AC-BFAF-762411B70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468" y="2465027"/>
              <a:ext cx="1806437" cy="1806437"/>
            </a:xfrm>
            <a:prstGeom prst="rect">
              <a:avLst/>
            </a:prstGeom>
            <a:ln>
              <a:noFill/>
            </a:ln>
          </p:spPr>
        </p:pic>
      </p:grpSp>
      <p:grpSp>
        <p:nvGrpSpPr>
          <p:cNvPr id="20" name="Group 19">
            <a:extLst>
              <a:ext uri="{FF2B5EF4-FFF2-40B4-BE49-F238E27FC236}">
                <a16:creationId xmlns:a16="http://schemas.microsoft.com/office/drawing/2014/main" id="{FCE15928-43AA-4D50-ABF5-54FB6C2D8364}"/>
              </a:ext>
            </a:extLst>
          </p:cNvPr>
          <p:cNvGrpSpPr/>
          <p:nvPr/>
        </p:nvGrpSpPr>
        <p:grpSpPr>
          <a:xfrm>
            <a:off x="6102685" y="2321671"/>
            <a:ext cx="2265391" cy="3144848"/>
            <a:chOff x="6413781" y="2364701"/>
            <a:chExt cx="2265391" cy="3144848"/>
          </a:xfrm>
        </p:grpSpPr>
        <p:sp>
          <p:nvSpPr>
            <p:cNvPr id="5" name="Rectangle 4">
              <a:extLst>
                <a:ext uri="{FF2B5EF4-FFF2-40B4-BE49-F238E27FC236}">
                  <a16:creationId xmlns:a16="http://schemas.microsoft.com/office/drawing/2014/main" id="{3A93FEC0-8C87-4A00-B3AB-D3B2C9D10C87}"/>
                </a:ext>
              </a:extLst>
            </p:cNvPr>
            <p:cNvSpPr/>
            <p:nvPr/>
          </p:nvSpPr>
          <p:spPr>
            <a:xfrm>
              <a:off x="6413781" y="2364701"/>
              <a:ext cx="2265391" cy="3144848"/>
            </a:xfrm>
            <a:prstGeom prst="rect">
              <a:avLst/>
            </a:prstGeom>
            <a:solidFill>
              <a:srgbClr val="F2F3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PODCASTS</a:t>
              </a:r>
            </a:p>
          </p:txBody>
        </p:sp>
        <p:sp>
          <p:nvSpPr>
            <p:cNvPr id="8" name="TextBox 7">
              <a:extLst>
                <a:ext uri="{FF2B5EF4-FFF2-40B4-BE49-F238E27FC236}">
                  <a16:creationId xmlns:a16="http://schemas.microsoft.com/office/drawing/2014/main" id="{C0D858B5-FAE8-412C-A9A8-9BDD515E9B4F}"/>
                </a:ext>
              </a:extLst>
            </p:cNvPr>
            <p:cNvSpPr txBox="1"/>
            <p:nvPr/>
          </p:nvSpPr>
          <p:spPr>
            <a:xfrm>
              <a:off x="6749783" y="4733330"/>
              <a:ext cx="1657198" cy="31267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Exponential Talent</a:t>
              </a:r>
            </a:p>
          </p:txBody>
        </p:sp>
        <p:pic>
          <p:nvPicPr>
            <p:cNvPr id="1026" name="Picture 2" descr="Picture">
              <a:hlinkClick r:id="rId4"/>
              <a:extLst>
                <a:ext uri="{FF2B5EF4-FFF2-40B4-BE49-F238E27FC236}">
                  <a16:creationId xmlns:a16="http://schemas.microsoft.com/office/drawing/2014/main" id="{619C2914-2972-4B6B-A412-5FE74A783A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9389" y="5071641"/>
              <a:ext cx="857250" cy="28575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descr="Shreya Sarkar-Barney Podcast iTunes">
              <a:extLst>
                <a:ext uri="{FF2B5EF4-FFF2-40B4-BE49-F238E27FC236}">
                  <a16:creationId xmlns:a16="http://schemas.microsoft.com/office/drawing/2014/main" id="{E20C9594-E551-4F33-8422-0B1863FDBE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58001" y="2645797"/>
              <a:ext cx="1806437" cy="1806437"/>
            </a:xfrm>
            <a:prstGeom prst="rect">
              <a:avLst/>
            </a:prstGeom>
            <a:ln>
              <a:noFill/>
            </a:ln>
          </p:spPr>
        </p:pic>
      </p:grpSp>
      <p:grpSp>
        <p:nvGrpSpPr>
          <p:cNvPr id="21" name="Group 20">
            <a:extLst>
              <a:ext uri="{FF2B5EF4-FFF2-40B4-BE49-F238E27FC236}">
                <a16:creationId xmlns:a16="http://schemas.microsoft.com/office/drawing/2014/main" id="{0FDBB5DE-3FBF-4E56-A72F-F1FCD1834571}"/>
              </a:ext>
            </a:extLst>
          </p:cNvPr>
          <p:cNvGrpSpPr/>
          <p:nvPr/>
        </p:nvGrpSpPr>
        <p:grpSpPr>
          <a:xfrm>
            <a:off x="8832344" y="2300693"/>
            <a:ext cx="2265391" cy="3144848"/>
            <a:chOff x="9253857" y="2364701"/>
            <a:chExt cx="2265391" cy="3144848"/>
          </a:xfrm>
        </p:grpSpPr>
        <p:sp>
          <p:nvSpPr>
            <p:cNvPr id="7" name="Rectangle 6">
              <a:extLst>
                <a:ext uri="{FF2B5EF4-FFF2-40B4-BE49-F238E27FC236}">
                  <a16:creationId xmlns:a16="http://schemas.microsoft.com/office/drawing/2014/main" id="{F355EA76-3681-4CDA-92DB-9AA434236747}"/>
                </a:ext>
              </a:extLst>
            </p:cNvPr>
            <p:cNvSpPr/>
            <p:nvPr/>
          </p:nvSpPr>
          <p:spPr>
            <a:xfrm>
              <a:off x="9253857" y="2364701"/>
              <a:ext cx="2265391" cy="3144848"/>
            </a:xfrm>
            <a:prstGeom prst="rect">
              <a:avLst/>
            </a:prstGeom>
            <a:solidFill>
              <a:srgbClr val="F2F3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eBOOKS</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 name="Picture 15" descr="Human Capital Growth eBook">
              <a:extLst>
                <a:ext uri="{FF2B5EF4-FFF2-40B4-BE49-F238E27FC236}">
                  <a16:creationId xmlns:a16="http://schemas.microsoft.com/office/drawing/2014/main" id="{30672472-EFC5-4216-A9A3-C38F34348C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83333" y="2482091"/>
              <a:ext cx="1806437" cy="1806437"/>
            </a:xfrm>
            <a:prstGeom prst="rect">
              <a:avLst/>
            </a:prstGeom>
            <a:ln>
              <a:noFill/>
            </a:ln>
          </p:spPr>
        </p:pic>
      </p:grpSp>
      <p:sp>
        <p:nvSpPr>
          <p:cNvPr id="2" name="Title 1">
            <a:extLst>
              <a:ext uri="{FF2B5EF4-FFF2-40B4-BE49-F238E27FC236}">
                <a16:creationId xmlns:a16="http://schemas.microsoft.com/office/drawing/2014/main" id="{27D666DC-E437-45AF-A3D2-E0D12160434A}"/>
              </a:ext>
            </a:extLst>
          </p:cNvPr>
          <p:cNvSpPr>
            <a:spLocks noGrp="1"/>
          </p:cNvSpPr>
          <p:nvPr>
            <p:ph type="title" idx="4294967295"/>
          </p:nvPr>
        </p:nvSpPr>
        <p:spPr>
          <a:xfrm>
            <a:off x="425602" y="518855"/>
            <a:ext cx="11204575" cy="798513"/>
          </a:xfrm>
        </p:spPr>
        <p:txBody>
          <a:bodyPr>
            <a:noAutofit/>
          </a:bodyPr>
          <a:lstStyle/>
          <a:p>
            <a:r>
              <a:rPr lang="en-US" sz="4000" dirty="0">
                <a:solidFill>
                  <a:schemeClr val="bg1"/>
                </a:solidFill>
                <a:cs typeface="Arial" panose="020B0604020202020204" pitchFamily="34" charset="0"/>
              </a:rPr>
              <a:t>Our Thought Leadership on Evidence-based HR</a:t>
            </a:r>
          </a:p>
        </p:txBody>
      </p:sp>
      <p:sp>
        <p:nvSpPr>
          <p:cNvPr id="13" name="Slide Number Placeholder 3">
            <a:extLst>
              <a:ext uri="{FF2B5EF4-FFF2-40B4-BE49-F238E27FC236}">
                <a16:creationId xmlns:a16="http://schemas.microsoft.com/office/drawing/2014/main" id="{3296122D-8196-4F5E-830C-A29177310390}"/>
              </a:ext>
            </a:extLst>
          </p:cNvPr>
          <p:cNvSpPr txBox="1">
            <a:spLocks/>
          </p:cNvSpPr>
          <p:nvPr/>
        </p:nvSpPr>
        <p:spPr>
          <a:xfrm>
            <a:off x="926667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745D2F46-AC3D-4DC9-B410-D219DFE4AF54}" type="slidenum">
              <a:rPr kumimoji="0" lang="en-US" sz="1050" b="1" i="0" u="none" strike="noStrike" kern="1200" cap="none" spc="0" normalizeH="0" baseline="0" noProof="0" smtClean="0">
                <a:ln>
                  <a:noFill/>
                </a:ln>
                <a:solidFill>
                  <a:schemeClr val="bg1">
                    <a:lumMod val="65000"/>
                  </a:schemeClr>
                </a:solidFill>
                <a:effectLst/>
                <a:uLnTx/>
                <a:uFillTx/>
                <a:latin typeface="Calibri" panose="020F0502020204030204"/>
                <a:ea typeface="+mn-ea"/>
                <a:cs typeface="Arial" charset="0"/>
              </a:rPr>
              <a:pPr marL="0" marR="0" lvl="0" indent="0" algn="r" defTabSz="342900" rtl="0" eaLnBrk="1" fontAlgn="auto" latinLnBrk="0" hangingPunct="1">
                <a:lnSpc>
                  <a:spcPct val="100000"/>
                </a:lnSpc>
                <a:spcBef>
                  <a:spcPts val="0"/>
                </a:spcBef>
                <a:spcAft>
                  <a:spcPts val="0"/>
                </a:spcAft>
                <a:buClrTx/>
                <a:buSzTx/>
                <a:buFontTx/>
                <a:buNone/>
                <a:tabLst/>
                <a:defRPr/>
              </a:pPr>
              <a:t>70</a:t>
            </a:fld>
            <a:endParaRPr kumimoji="0" lang="en-US" sz="1050" b="1" i="0" u="none" strike="noStrike" kern="1200" cap="none" spc="0" normalizeH="0" baseline="0" noProof="0" dirty="0">
              <a:ln>
                <a:noFill/>
              </a:ln>
              <a:solidFill>
                <a:schemeClr val="bg1">
                  <a:lumMod val="65000"/>
                </a:schemeClr>
              </a:solidFill>
              <a:effectLst/>
              <a:uLnTx/>
              <a:uFillTx/>
              <a:latin typeface="Calibri" panose="020F0502020204030204"/>
              <a:ea typeface="+mn-ea"/>
              <a:cs typeface="Arial" charset="0"/>
            </a:endParaRPr>
          </a:p>
        </p:txBody>
      </p:sp>
      <p:sp>
        <p:nvSpPr>
          <p:cNvPr id="22" name="Footer Placeholder 8">
            <a:extLst>
              <a:ext uri="{FF2B5EF4-FFF2-40B4-BE49-F238E27FC236}">
                <a16:creationId xmlns:a16="http://schemas.microsoft.com/office/drawing/2014/main" id="{925F721F-7E36-40B1-AF1F-3FB2739BFF8E}"/>
              </a:ext>
            </a:extLst>
          </p:cNvPr>
          <p:cNvSpPr txBox="1">
            <a:spLocks/>
          </p:cNvSpPr>
          <p:nvPr/>
        </p:nvSpPr>
        <p:spPr>
          <a:xfrm rot="16200000">
            <a:off x="10394427" y="3235045"/>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lumMod val="50000"/>
                    <a:lumOff val="50000"/>
                  </a:schemeClr>
                </a:solidFill>
                <a:latin typeface="Franklin Gothic Medium" panose="020B0603020102020204" pitchFamily="34" charset="0"/>
              </a:rPr>
              <a:t>© 2020. Copyright Human Capital Growth. All Rights Reserved.</a:t>
            </a:r>
          </a:p>
        </p:txBody>
      </p:sp>
      <p:pic>
        <p:nvPicPr>
          <p:cNvPr id="24" name="Picture 23">
            <a:extLst>
              <a:ext uri="{FF2B5EF4-FFF2-40B4-BE49-F238E27FC236}">
                <a16:creationId xmlns:a16="http://schemas.microsoft.com/office/drawing/2014/main" id="{0E4CE1AC-4262-4C7C-A910-36AAAC03F46A}"/>
              </a:ext>
            </a:extLst>
          </p:cNvPr>
          <p:cNvPicPr/>
          <p:nvPr/>
        </p:nvPicPr>
        <p:blipFill>
          <a:blip r:embed="rId8"/>
          <a:srcRect/>
          <a:stretch/>
        </p:blipFill>
        <p:spPr>
          <a:xfrm>
            <a:off x="10021454" y="6357624"/>
            <a:ext cx="1584791" cy="333572"/>
          </a:xfrm>
          <a:prstGeom prst="rect">
            <a:avLst/>
          </a:prstGeom>
        </p:spPr>
      </p:pic>
    </p:spTree>
    <p:extLst>
      <p:ext uri="{BB962C8B-B14F-4D97-AF65-F5344CB8AC3E}">
        <p14:creationId xmlns:p14="http://schemas.microsoft.com/office/powerpoint/2010/main" val="213706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33445" y="321211"/>
            <a:ext cx="10762488" cy="1207008"/>
          </a:xfrm>
        </p:spPr>
        <p:txBody>
          <a:bodyPr vert="horz" lIns="91440" tIns="45720" rIns="91440" bIns="45720" rtlCol="0" anchor="b">
            <a:normAutofit/>
          </a:bodyPr>
          <a:lstStyle/>
          <a:p>
            <a:r>
              <a:rPr lang="en-US" sz="4000" kern="1200" dirty="0">
                <a:solidFill>
                  <a:schemeClr val="bg1"/>
                </a:solidFill>
                <a:latin typeface="+mj-lt"/>
                <a:ea typeface="+mj-ea"/>
                <a:cs typeface="+mj-cs"/>
              </a:rPr>
              <a:t>You May Also Be interested in These Resources</a:t>
            </a:r>
          </a:p>
        </p:txBody>
      </p:sp>
      <p:pic>
        <p:nvPicPr>
          <p:cNvPr id="1030" name="Picture 6" descr="Leadership Actions to Position for Recovery and Growth">
            <a:extLst>
              <a:ext uri="{FF2B5EF4-FFF2-40B4-BE49-F238E27FC236}">
                <a16:creationId xmlns:a16="http://schemas.microsoft.com/office/drawing/2014/main" id="{3F82976B-2586-4F32-B49C-403AA4441A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34" r="11453"/>
          <a:stretch/>
        </p:blipFill>
        <p:spPr bwMode="auto">
          <a:xfrm>
            <a:off x="633445" y="2055348"/>
            <a:ext cx="5212080" cy="3856948"/>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B6375111-306C-49EA-9DD1-79A2ED78FA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3354776"/>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5803150-67C8-48B7-85B7-ADA3DC09C20D}"/>
              </a:ext>
            </a:extLst>
          </p:cNvPr>
          <p:cNvPicPr>
            <a:picLocks noChangeAspect="1"/>
          </p:cNvPicPr>
          <p:nvPr/>
        </p:nvPicPr>
        <p:blipFill rotWithShape="1">
          <a:blip r:embed="rId4">
            <a:extLst>
              <a:ext uri="{28A0092B-C50C-407E-A947-70E740481C1C}">
                <a14:useLocalDpi xmlns:a14="http://schemas.microsoft.com/office/drawing/2010/main" val="0"/>
              </a:ext>
            </a:extLst>
          </a:blip>
          <a:srcRect t="7308" r="-2" b="13955"/>
          <a:stretch/>
        </p:blipFill>
        <p:spPr>
          <a:xfrm>
            <a:off x="6394165" y="2054708"/>
            <a:ext cx="5212080" cy="3857568"/>
          </a:xfrm>
          <a:prstGeom prst="rect">
            <a:avLst/>
          </a:prstGeom>
        </p:spPr>
      </p:pic>
      <p:sp>
        <p:nvSpPr>
          <p:cNvPr id="4" name="Slide Number Placeholder 3"/>
          <p:cNvSpPr>
            <a:spLocks noGrp="1"/>
          </p:cNvSpPr>
          <p:nvPr>
            <p:ph type="sldNum" sz="quarter" idx="10"/>
          </p:nvPr>
        </p:nvSpPr>
        <p:spPr>
          <a:xfrm>
            <a:off x="8613648"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8DE93121-C843-43D5-8505-1EF947779E30}" type="slidenum">
              <a:rPr kumimoji="0" lang="en-US" sz="1200" b="0" i="0" u="none" strike="noStrike" cap="none" spc="0" normalizeH="0" baseline="0" noProof="0">
                <a:ln>
                  <a:noFill/>
                </a:ln>
                <a:solidFill>
                  <a:schemeClr val="tx1">
                    <a:alpha val="60000"/>
                  </a:schemeClr>
                </a:solidFill>
                <a:effectLst/>
                <a:uLnTx/>
                <a:uFillTx/>
              </a:rPr>
              <a:pPr marR="0" lvl="0" indent="0" fontAlgn="auto">
                <a:spcBef>
                  <a:spcPts val="0"/>
                </a:spcBef>
                <a:spcAft>
                  <a:spcPts val="600"/>
                </a:spcAft>
                <a:buClrTx/>
                <a:buSzTx/>
                <a:buFontTx/>
                <a:buNone/>
                <a:tabLst/>
                <a:defRPr/>
              </a:pPr>
              <a:t>71</a:t>
            </a:fld>
            <a:endParaRPr kumimoji="0" lang="en-US" sz="1200" b="0" i="0" u="none" strike="noStrike" cap="none" spc="0" normalizeH="0" baseline="0" noProof="0">
              <a:ln>
                <a:noFill/>
              </a:ln>
              <a:solidFill>
                <a:schemeClr val="tx1">
                  <a:alpha val="60000"/>
                </a:schemeClr>
              </a:solidFill>
              <a:effectLst/>
              <a:uLnTx/>
              <a:uFillTx/>
            </a:endParaRPr>
          </a:p>
        </p:txBody>
      </p:sp>
      <p:sp>
        <p:nvSpPr>
          <p:cNvPr id="24" name="TextBox 23">
            <a:extLst>
              <a:ext uri="{FF2B5EF4-FFF2-40B4-BE49-F238E27FC236}">
                <a16:creationId xmlns:a16="http://schemas.microsoft.com/office/drawing/2014/main" id="{2797B430-63E5-4D92-8638-4AABFFF304C0}"/>
              </a:ext>
            </a:extLst>
          </p:cNvPr>
          <p:cNvSpPr txBox="1"/>
          <p:nvPr/>
        </p:nvSpPr>
        <p:spPr>
          <a:xfrm>
            <a:off x="6394165" y="5526520"/>
            <a:ext cx="5212080" cy="385756"/>
          </a:xfrm>
          <a:prstGeom prst="rect">
            <a:avLst/>
          </a:prstGeom>
          <a:solidFill>
            <a:srgbClr val="000000">
              <a:alpha val="50000"/>
            </a:srgbClr>
          </a:solidFill>
          <a:ln>
            <a:noFill/>
          </a:ln>
        </p:spPr>
        <p:txBody>
          <a:bodyPr wrap="square" rtlCol="0">
            <a:noAutofit/>
          </a:bodyPr>
          <a:lstStyle/>
          <a:p>
            <a:pPr marL="0" marR="0" lvl="0" indent="0" algn="ctr" defTabSz="914400" rtl="0" eaLnBrk="1" fontAlgn="auto" latinLnBrk="0" hangingPunct="1">
              <a:spcBef>
                <a:spcPts val="0"/>
              </a:spcBef>
              <a:spcAft>
                <a:spcPts val="600"/>
              </a:spcAft>
              <a:buClrTx/>
              <a:buSzTx/>
              <a:buFontTx/>
              <a:buNone/>
              <a:tabLst/>
              <a:defRPr/>
            </a:pPr>
            <a:r>
              <a:rPr kumimoji="0" lang="en-US" sz="1300" b="0" i="0" u="none" strike="noStrike" kern="1200" cap="none" spc="0" normalizeH="0" baseline="0" noProof="0">
                <a:ln>
                  <a:noFill/>
                </a:ln>
                <a:solidFill>
                  <a:srgbClr val="FFFFFF"/>
                </a:solidFill>
                <a:effectLst/>
                <a:uLnTx/>
                <a:uFillTx/>
              </a:rPr>
              <a:t>Podcast</a:t>
            </a:r>
          </a:p>
        </p:txBody>
      </p:sp>
      <p:sp>
        <p:nvSpPr>
          <p:cNvPr id="25" name="TextBox 24">
            <a:extLst>
              <a:ext uri="{FF2B5EF4-FFF2-40B4-BE49-F238E27FC236}">
                <a16:creationId xmlns:a16="http://schemas.microsoft.com/office/drawing/2014/main" id="{01AD0AF4-FA57-4C42-814A-001EDC9D559C}"/>
              </a:ext>
            </a:extLst>
          </p:cNvPr>
          <p:cNvSpPr txBox="1"/>
          <p:nvPr/>
        </p:nvSpPr>
        <p:spPr>
          <a:xfrm>
            <a:off x="633445" y="5526602"/>
            <a:ext cx="5212080" cy="385694"/>
          </a:xfrm>
          <a:prstGeom prst="rect">
            <a:avLst/>
          </a:prstGeom>
          <a:solidFill>
            <a:srgbClr val="000000">
              <a:alpha val="50000"/>
            </a:srgbClr>
          </a:solidFill>
          <a:ln>
            <a:noFill/>
          </a:ln>
        </p:spPr>
        <p:txBody>
          <a:bodyPr wrap="square" rtlCol="0">
            <a:noAutofit/>
          </a:bodyPr>
          <a:lstStyle/>
          <a:p>
            <a:pPr marL="0" marR="0" lvl="0" indent="0" algn="ctr" defTabSz="914400" rtl="0" eaLnBrk="1" fontAlgn="auto" latinLnBrk="0" hangingPunct="1">
              <a:spcBef>
                <a:spcPts val="0"/>
              </a:spcBef>
              <a:spcAft>
                <a:spcPts val="600"/>
              </a:spcAft>
              <a:buClrTx/>
              <a:buSzTx/>
              <a:buFontTx/>
              <a:buNone/>
              <a:tabLst/>
              <a:defRPr/>
            </a:pPr>
            <a:r>
              <a:rPr kumimoji="0" lang="en-US" sz="1300" b="0" i="0" u="none" strike="noStrike" kern="1200" cap="none" spc="0" normalizeH="0" baseline="0" noProof="0">
                <a:ln>
                  <a:noFill/>
                </a:ln>
                <a:solidFill>
                  <a:srgbClr val="FFFFFF"/>
                </a:solidFill>
                <a:effectLst/>
                <a:uLnTx/>
                <a:uFillTx/>
              </a:rPr>
              <a:t>Blog</a:t>
            </a:r>
          </a:p>
        </p:txBody>
      </p:sp>
      <p:sp>
        <p:nvSpPr>
          <p:cNvPr id="6" name="AutoShape 2">
            <a:extLst>
              <a:ext uri="{FF2B5EF4-FFF2-40B4-BE49-F238E27FC236}">
                <a16:creationId xmlns:a16="http://schemas.microsoft.com/office/drawing/2014/main" id="{86E00C53-E93A-421F-BB60-CDCE011872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Footer Placeholder 8">
            <a:extLst>
              <a:ext uri="{FF2B5EF4-FFF2-40B4-BE49-F238E27FC236}">
                <a16:creationId xmlns:a16="http://schemas.microsoft.com/office/drawing/2014/main" id="{7DF40CD5-0780-44BE-BDF3-44F39173204A}"/>
              </a:ext>
            </a:extLst>
          </p:cNvPr>
          <p:cNvSpPr txBox="1">
            <a:spLocks/>
          </p:cNvSpPr>
          <p:nvPr/>
        </p:nvSpPr>
        <p:spPr>
          <a:xfrm rot="16200000">
            <a:off x="10394427" y="3235045"/>
            <a:ext cx="3313544" cy="2309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lumMod val="50000"/>
                    <a:lumOff val="50000"/>
                  </a:schemeClr>
                </a:solidFill>
                <a:latin typeface="Franklin Gothic Medium" panose="020B0603020102020204" pitchFamily="34" charset="0"/>
              </a:rPr>
              <a:t>© 2020. Copyright Human Capital Growth. All Rights Reserved.</a:t>
            </a:r>
          </a:p>
        </p:txBody>
      </p:sp>
      <p:pic>
        <p:nvPicPr>
          <p:cNvPr id="7" name="Picture 6">
            <a:extLst>
              <a:ext uri="{FF2B5EF4-FFF2-40B4-BE49-F238E27FC236}">
                <a16:creationId xmlns:a16="http://schemas.microsoft.com/office/drawing/2014/main" id="{88DB6AB1-2C21-4A0F-8E4B-2F042C813F0C}"/>
              </a:ext>
            </a:extLst>
          </p:cNvPr>
          <p:cNvPicPr/>
          <p:nvPr/>
        </p:nvPicPr>
        <p:blipFill>
          <a:blip r:embed="rId5">
            <a:extLst>
              <a:ext uri="{28A0092B-C50C-407E-A947-70E740481C1C}">
                <a14:useLocalDpi xmlns:a14="http://schemas.microsoft.com/office/drawing/2010/main" val="0"/>
              </a:ext>
            </a:extLst>
          </a:blip>
          <a:srcRect/>
          <a:stretch/>
        </p:blipFill>
        <p:spPr>
          <a:xfrm>
            <a:off x="10021454" y="6357624"/>
            <a:ext cx="1584791" cy="333573"/>
          </a:xfrm>
          <a:prstGeom prst="rect">
            <a:avLst/>
          </a:prstGeom>
        </p:spPr>
      </p:pic>
    </p:spTree>
    <p:extLst>
      <p:ext uri="{BB962C8B-B14F-4D97-AF65-F5344CB8AC3E}">
        <p14:creationId xmlns:p14="http://schemas.microsoft.com/office/powerpoint/2010/main" val="42203203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2F4F6"/>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41382F5-9256-4EAB-8A45-7D4B2CBCFF07}"/>
              </a:ext>
            </a:extLst>
          </p:cNvPr>
          <p:cNvGrpSpPr/>
          <p:nvPr/>
        </p:nvGrpSpPr>
        <p:grpSpPr>
          <a:xfrm>
            <a:off x="0" y="-478"/>
            <a:ext cx="8032830" cy="6858956"/>
            <a:chOff x="0" y="-478"/>
            <a:chExt cx="7388320" cy="6858956"/>
          </a:xfrm>
        </p:grpSpPr>
        <p:sp>
          <p:nvSpPr>
            <p:cNvPr id="24" name="Rectangle 10">
              <a:extLst>
                <a:ext uri="{FF2B5EF4-FFF2-40B4-BE49-F238E27FC236}">
                  <a16:creationId xmlns:a16="http://schemas.microsoft.com/office/drawing/2014/main" id="{72D37339-EC63-4DEA-B032-88C64C9E3040}"/>
                </a:ext>
              </a:extLst>
            </p:cNvPr>
            <p:cNvSpPr/>
            <p:nvPr/>
          </p:nvSpPr>
          <p:spPr>
            <a:xfrm>
              <a:off x="444500" y="0"/>
              <a:ext cx="6943820" cy="6858478"/>
            </a:xfrm>
            <a:custGeom>
              <a:avLst/>
              <a:gdLst>
                <a:gd name="connsiteX0" fmla="*/ 0 w 4276820"/>
                <a:gd name="connsiteY0" fmla="*/ 0 h 6858478"/>
                <a:gd name="connsiteX1" fmla="*/ 4276820 w 4276820"/>
                <a:gd name="connsiteY1" fmla="*/ 0 h 6858478"/>
                <a:gd name="connsiteX2" fmla="*/ 4276820 w 4276820"/>
                <a:gd name="connsiteY2" fmla="*/ 6858478 h 6858478"/>
                <a:gd name="connsiteX3" fmla="*/ 0 w 4276820"/>
                <a:gd name="connsiteY3" fmla="*/ 6858478 h 6858478"/>
                <a:gd name="connsiteX4" fmla="*/ 0 w 4276820"/>
                <a:gd name="connsiteY4" fmla="*/ 0 h 6858478"/>
                <a:gd name="connsiteX0" fmla="*/ 0 w 7413720"/>
                <a:gd name="connsiteY0" fmla="*/ 0 h 6858478"/>
                <a:gd name="connsiteX1" fmla="*/ 7413720 w 7413720"/>
                <a:gd name="connsiteY1" fmla="*/ 25400 h 6858478"/>
                <a:gd name="connsiteX2" fmla="*/ 4276820 w 7413720"/>
                <a:gd name="connsiteY2" fmla="*/ 6858478 h 6858478"/>
                <a:gd name="connsiteX3" fmla="*/ 0 w 7413720"/>
                <a:gd name="connsiteY3" fmla="*/ 6858478 h 6858478"/>
                <a:gd name="connsiteX4" fmla="*/ 0 w 7413720"/>
                <a:gd name="connsiteY4" fmla="*/ 0 h 6858478"/>
                <a:gd name="connsiteX0" fmla="*/ 0 w 7045420"/>
                <a:gd name="connsiteY0" fmla="*/ 0 h 6858478"/>
                <a:gd name="connsiteX1" fmla="*/ 7045420 w 7045420"/>
                <a:gd name="connsiteY1" fmla="*/ 12700 h 6858478"/>
                <a:gd name="connsiteX2" fmla="*/ 4276820 w 7045420"/>
                <a:gd name="connsiteY2" fmla="*/ 6858478 h 6858478"/>
                <a:gd name="connsiteX3" fmla="*/ 0 w 7045420"/>
                <a:gd name="connsiteY3" fmla="*/ 6858478 h 6858478"/>
                <a:gd name="connsiteX4" fmla="*/ 0 w 7045420"/>
                <a:gd name="connsiteY4" fmla="*/ 0 h 6858478"/>
                <a:gd name="connsiteX0" fmla="*/ 0 w 6943820"/>
                <a:gd name="connsiteY0" fmla="*/ 0 h 6858478"/>
                <a:gd name="connsiteX1" fmla="*/ 6943820 w 6943820"/>
                <a:gd name="connsiteY1" fmla="*/ 25400 h 6858478"/>
                <a:gd name="connsiteX2" fmla="*/ 4276820 w 6943820"/>
                <a:gd name="connsiteY2" fmla="*/ 6858478 h 6858478"/>
                <a:gd name="connsiteX3" fmla="*/ 0 w 6943820"/>
                <a:gd name="connsiteY3" fmla="*/ 6858478 h 6858478"/>
                <a:gd name="connsiteX4" fmla="*/ 0 w 6943820"/>
                <a:gd name="connsiteY4" fmla="*/ 0 h 6858478"/>
                <a:gd name="connsiteX0" fmla="*/ 0 w 6943820"/>
                <a:gd name="connsiteY0" fmla="*/ 0 h 6858478"/>
                <a:gd name="connsiteX1" fmla="*/ 6943820 w 6943820"/>
                <a:gd name="connsiteY1" fmla="*/ 0 h 6858478"/>
                <a:gd name="connsiteX2" fmla="*/ 4276820 w 6943820"/>
                <a:gd name="connsiteY2" fmla="*/ 6858478 h 6858478"/>
                <a:gd name="connsiteX3" fmla="*/ 0 w 6943820"/>
                <a:gd name="connsiteY3" fmla="*/ 6858478 h 6858478"/>
                <a:gd name="connsiteX4" fmla="*/ 0 w 6943820"/>
                <a:gd name="connsiteY4" fmla="*/ 0 h 68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3820" h="6858478">
                  <a:moveTo>
                    <a:pt x="0" y="0"/>
                  </a:moveTo>
                  <a:lnTo>
                    <a:pt x="6943820" y="0"/>
                  </a:lnTo>
                  <a:lnTo>
                    <a:pt x="4276820" y="6858478"/>
                  </a:lnTo>
                  <a:lnTo>
                    <a:pt x="0" y="6858478"/>
                  </a:lnTo>
                  <a:lnTo>
                    <a:pt x="0" y="0"/>
                  </a:lnTo>
                  <a:close/>
                </a:path>
              </a:pathLst>
            </a:custGeom>
            <a:solidFill>
              <a:srgbClr val="FFC00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0">
              <a:extLst>
                <a:ext uri="{FF2B5EF4-FFF2-40B4-BE49-F238E27FC236}">
                  <a16:creationId xmlns:a16="http://schemas.microsoft.com/office/drawing/2014/main" id="{73060EE9-AD86-4761-BBA4-D69F01F5BFD3}"/>
                </a:ext>
              </a:extLst>
            </p:cNvPr>
            <p:cNvSpPr/>
            <p:nvPr/>
          </p:nvSpPr>
          <p:spPr>
            <a:xfrm>
              <a:off x="0" y="-478"/>
              <a:ext cx="6943820" cy="6858478"/>
            </a:xfrm>
            <a:custGeom>
              <a:avLst/>
              <a:gdLst>
                <a:gd name="connsiteX0" fmla="*/ 0 w 4276820"/>
                <a:gd name="connsiteY0" fmla="*/ 0 h 6858478"/>
                <a:gd name="connsiteX1" fmla="*/ 4276820 w 4276820"/>
                <a:gd name="connsiteY1" fmla="*/ 0 h 6858478"/>
                <a:gd name="connsiteX2" fmla="*/ 4276820 w 4276820"/>
                <a:gd name="connsiteY2" fmla="*/ 6858478 h 6858478"/>
                <a:gd name="connsiteX3" fmla="*/ 0 w 4276820"/>
                <a:gd name="connsiteY3" fmla="*/ 6858478 h 6858478"/>
                <a:gd name="connsiteX4" fmla="*/ 0 w 4276820"/>
                <a:gd name="connsiteY4" fmla="*/ 0 h 6858478"/>
                <a:gd name="connsiteX0" fmla="*/ 0 w 7413720"/>
                <a:gd name="connsiteY0" fmla="*/ 0 h 6858478"/>
                <a:gd name="connsiteX1" fmla="*/ 7413720 w 7413720"/>
                <a:gd name="connsiteY1" fmla="*/ 25400 h 6858478"/>
                <a:gd name="connsiteX2" fmla="*/ 4276820 w 7413720"/>
                <a:gd name="connsiteY2" fmla="*/ 6858478 h 6858478"/>
                <a:gd name="connsiteX3" fmla="*/ 0 w 7413720"/>
                <a:gd name="connsiteY3" fmla="*/ 6858478 h 6858478"/>
                <a:gd name="connsiteX4" fmla="*/ 0 w 7413720"/>
                <a:gd name="connsiteY4" fmla="*/ 0 h 6858478"/>
                <a:gd name="connsiteX0" fmla="*/ 0 w 7045420"/>
                <a:gd name="connsiteY0" fmla="*/ 0 h 6858478"/>
                <a:gd name="connsiteX1" fmla="*/ 7045420 w 7045420"/>
                <a:gd name="connsiteY1" fmla="*/ 12700 h 6858478"/>
                <a:gd name="connsiteX2" fmla="*/ 4276820 w 7045420"/>
                <a:gd name="connsiteY2" fmla="*/ 6858478 h 6858478"/>
                <a:gd name="connsiteX3" fmla="*/ 0 w 7045420"/>
                <a:gd name="connsiteY3" fmla="*/ 6858478 h 6858478"/>
                <a:gd name="connsiteX4" fmla="*/ 0 w 7045420"/>
                <a:gd name="connsiteY4" fmla="*/ 0 h 6858478"/>
                <a:gd name="connsiteX0" fmla="*/ 0 w 6943820"/>
                <a:gd name="connsiteY0" fmla="*/ 0 h 6858478"/>
                <a:gd name="connsiteX1" fmla="*/ 6943820 w 6943820"/>
                <a:gd name="connsiteY1" fmla="*/ 25400 h 6858478"/>
                <a:gd name="connsiteX2" fmla="*/ 4276820 w 6943820"/>
                <a:gd name="connsiteY2" fmla="*/ 6858478 h 6858478"/>
                <a:gd name="connsiteX3" fmla="*/ 0 w 6943820"/>
                <a:gd name="connsiteY3" fmla="*/ 6858478 h 6858478"/>
                <a:gd name="connsiteX4" fmla="*/ 0 w 6943820"/>
                <a:gd name="connsiteY4" fmla="*/ 0 h 6858478"/>
                <a:gd name="connsiteX0" fmla="*/ 0 w 6943820"/>
                <a:gd name="connsiteY0" fmla="*/ 0 h 6858478"/>
                <a:gd name="connsiteX1" fmla="*/ 6943820 w 6943820"/>
                <a:gd name="connsiteY1" fmla="*/ 0 h 6858478"/>
                <a:gd name="connsiteX2" fmla="*/ 4276820 w 6943820"/>
                <a:gd name="connsiteY2" fmla="*/ 6858478 h 6858478"/>
                <a:gd name="connsiteX3" fmla="*/ 0 w 6943820"/>
                <a:gd name="connsiteY3" fmla="*/ 6858478 h 6858478"/>
                <a:gd name="connsiteX4" fmla="*/ 0 w 6943820"/>
                <a:gd name="connsiteY4" fmla="*/ 0 h 68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3820" h="6858478">
                  <a:moveTo>
                    <a:pt x="0" y="0"/>
                  </a:moveTo>
                  <a:lnTo>
                    <a:pt x="6943820" y="0"/>
                  </a:lnTo>
                  <a:lnTo>
                    <a:pt x="4276820" y="6858478"/>
                  </a:lnTo>
                  <a:lnTo>
                    <a:pt x="0" y="6858478"/>
                  </a:lnTo>
                  <a:lnTo>
                    <a:pt x="0" y="0"/>
                  </a:lnTo>
                  <a:close/>
                </a:path>
              </a:pathLst>
            </a:cu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2">
            <a:extLst>
              <a:ext uri="{FF2B5EF4-FFF2-40B4-BE49-F238E27FC236}">
                <a16:creationId xmlns:a16="http://schemas.microsoft.com/office/drawing/2014/main" id="{7BBB9CCE-3A18-44B2-B6A0-268D5029AB2A}"/>
              </a:ext>
            </a:extLst>
          </p:cNvPr>
          <p:cNvGrpSpPr/>
          <p:nvPr/>
        </p:nvGrpSpPr>
        <p:grpSpPr>
          <a:xfrm>
            <a:off x="7913898" y="3057925"/>
            <a:ext cx="3832473" cy="1105052"/>
            <a:chOff x="5082926" y="4776973"/>
            <a:chExt cx="3832473" cy="1105052"/>
          </a:xfrm>
        </p:grpSpPr>
        <p:sp>
          <p:nvSpPr>
            <p:cNvPr id="4" name="Text Box 26">
              <a:extLst>
                <a:ext uri="{FF2B5EF4-FFF2-40B4-BE49-F238E27FC236}">
                  <a16:creationId xmlns:a16="http://schemas.microsoft.com/office/drawing/2014/main" id="{29BDC35B-0041-4F8A-AB7B-82044E8E26A4}"/>
                </a:ext>
              </a:extLst>
            </p:cNvPr>
            <p:cNvSpPr txBox="1"/>
            <p:nvPr/>
          </p:nvSpPr>
          <p:spPr>
            <a:xfrm>
              <a:off x="5339619" y="5228371"/>
              <a:ext cx="3575780" cy="54992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51435" tIns="25718" rIns="51435" bIns="25718" numCol="1" spcCol="0" rtlCol="0" fromWordArt="0" anchor="t" anchorCtr="0" forceAA="0" compatLnSpc="1">
              <a:prstTxWarp prst="textNoShape">
                <a:avLst/>
              </a:prstTxWarp>
              <a:noAutofit/>
            </a:bodyPr>
            <a:lstStyle/>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2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www.linkedin.com/company/human-capital-growth</a:t>
              </a: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2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a:t>
              </a:r>
              <a:r>
                <a:rPr kumimoji="0" lang="en-US" sz="1200" b="0" i="0" u="none" strike="noStrike" kern="1200" cap="none" spc="0" normalizeH="0" baseline="0" noProof="0" dirty="0" err="1">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hcgtm</a:t>
              </a:r>
              <a:endParaRPr kumimoji="0" lang="en-US" sz="12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0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0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0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0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0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0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000" b="0" i="0" u="none" strike="noStrike" kern="1200" cap="none" spc="0" normalizeH="0" baseline="0" noProof="0" dirty="0">
                  <a:ln>
                    <a:noFill/>
                  </a:ln>
                  <a:solidFill>
                    <a:schemeClr val="tx1">
                      <a:lumMod val="95000"/>
                      <a:lumOff val="5000"/>
                    </a:schemeClr>
                  </a:solidFill>
                  <a:effectLst/>
                  <a:uLnTx/>
                  <a:uFillTx/>
                  <a:latin typeface="Calibri" panose="020F0502020204030204"/>
                  <a:ea typeface="Calibri" panose="020F0502020204030204" pitchFamily="34" charset="0"/>
                  <a:cs typeface="Times New Roman" panose="02020603050405020304" pitchFamily="18" charset="0"/>
                </a:rPr>
                <a:t> </a:t>
              </a:r>
            </a:p>
          </p:txBody>
        </p:sp>
        <p:pic>
          <p:nvPicPr>
            <p:cNvPr id="5" name="Picture 4" descr="C:\Users\sarka\Dropbox (HCG)\Website images\icons\1486440392_linkedin.png">
              <a:hlinkClick r:id="rId3"/>
              <a:extLst>
                <a:ext uri="{FF2B5EF4-FFF2-40B4-BE49-F238E27FC236}">
                  <a16:creationId xmlns:a16="http://schemas.microsoft.com/office/drawing/2014/main" id="{46884A53-A8DF-470A-A519-CF5219D3CA23}"/>
                </a:ext>
              </a:extLst>
            </p:cNvPr>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147629" y="5314805"/>
              <a:ext cx="205740" cy="205740"/>
            </a:xfrm>
            <a:prstGeom prst="rect">
              <a:avLst/>
            </a:prstGeom>
            <a:noFill/>
            <a:ln>
              <a:noFill/>
            </a:ln>
          </p:spPr>
        </p:pic>
        <p:pic>
          <p:nvPicPr>
            <p:cNvPr id="6" name="Picture 5" descr="C:\Users\sarka\Dropbox (HCG)\Website images\icons\1486440209_twitter.png">
              <a:hlinkClick r:id="rId5"/>
              <a:extLst>
                <a:ext uri="{FF2B5EF4-FFF2-40B4-BE49-F238E27FC236}">
                  <a16:creationId xmlns:a16="http://schemas.microsoft.com/office/drawing/2014/main" id="{D3AD450E-F97F-4A44-86E9-E5A1A1C9B7FB}"/>
                </a:ext>
              </a:extLst>
            </p:cNvPr>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5152591" y="5676285"/>
              <a:ext cx="205740" cy="205740"/>
            </a:xfrm>
            <a:prstGeom prst="rect">
              <a:avLst/>
            </a:prstGeom>
            <a:noFill/>
            <a:ln>
              <a:noFill/>
            </a:ln>
          </p:spPr>
        </p:pic>
        <p:sp>
          <p:nvSpPr>
            <p:cNvPr id="7" name="Rectangle 6">
              <a:extLst>
                <a:ext uri="{FF2B5EF4-FFF2-40B4-BE49-F238E27FC236}">
                  <a16:creationId xmlns:a16="http://schemas.microsoft.com/office/drawing/2014/main" id="{8560F77A-3121-4558-AD6F-220109DC0E86}"/>
                </a:ext>
              </a:extLst>
            </p:cNvPr>
            <p:cNvSpPr/>
            <p:nvPr/>
          </p:nvSpPr>
          <p:spPr>
            <a:xfrm>
              <a:off x="5082926" y="4776973"/>
              <a:ext cx="1024832" cy="382092"/>
            </a:xfrm>
            <a:prstGeom prst="rect">
              <a:avLst/>
            </a:prstGeom>
          </p:spPr>
          <p:txBody>
            <a:bodyPr wrap="none">
              <a:spAutoFit/>
            </a:bodyPr>
            <a:lstStyle/>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400" b="1" i="0" u="none" strike="noStrike" kern="1200" cap="none" spc="0" normalizeH="0" baseline="0" noProof="0" dirty="0">
                  <a:ln>
                    <a:noFill/>
                  </a:ln>
                  <a:solidFill>
                    <a:schemeClr val="tx1">
                      <a:lumMod val="95000"/>
                      <a:lumOff val="5000"/>
                    </a:schemeClr>
                  </a:solidFill>
                  <a:effectLst/>
                  <a:uLnTx/>
                  <a:uFillTx/>
                  <a:latin typeface="Calibri Light" panose="020F0302020204030204"/>
                  <a:ea typeface="Calibri" panose="020F0502020204030204" pitchFamily="34" charset="0"/>
                  <a:cs typeface="Times New Roman" panose="02020603050405020304" pitchFamily="18" charset="0"/>
                </a:rPr>
                <a:t>FOLLOW US</a:t>
              </a:r>
            </a:p>
          </p:txBody>
        </p:sp>
      </p:grpSp>
      <p:sp>
        <p:nvSpPr>
          <p:cNvPr id="21" name="TextBox 20">
            <a:extLst>
              <a:ext uri="{FF2B5EF4-FFF2-40B4-BE49-F238E27FC236}">
                <a16:creationId xmlns:a16="http://schemas.microsoft.com/office/drawing/2014/main" id="{5C42D103-CB3E-4B7C-9AF4-324E65273B7B}"/>
              </a:ext>
            </a:extLst>
          </p:cNvPr>
          <p:cNvSpPr txBox="1"/>
          <p:nvPr/>
        </p:nvSpPr>
        <p:spPr>
          <a:xfrm>
            <a:off x="7913898" y="2411258"/>
            <a:ext cx="57093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Arial" panose="020B0604020202020204" pitchFamily="34" charset="0"/>
              </a:rPr>
              <a:t>THANK YOU!</a:t>
            </a:r>
          </a:p>
        </p:txBody>
      </p:sp>
      <p:sp>
        <p:nvSpPr>
          <p:cNvPr id="19" name="Slide Number Placeholder 3">
            <a:extLst>
              <a:ext uri="{FF2B5EF4-FFF2-40B4-BE49-F238E27FC236}">
                <a16:creationId xmlns:a16="http://schemas.microsoft.com/office/drawing/2014/main" id="{02A161DA-83D0-43E3-AF17-ED90E877C577}"/>
              </a:ext>
            </a:extLst>
          </p:cNvPr>
          <p:cNvSpPr txBox="1">
            <a:spLocks/>
          </p:cNvSpPr>
          <p:nvPr/>
        </p:nvSpPr>
        <p:spPr>
          <a:xfrm>
            <a:off x="926667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745D2F46-AC3D-4DC9-B410-D219DFE4AF54}" type="slidenum">
              <a:rPr kumimoji="0" lang="en-US" sz="1050" b="1" i="0" u="none" strike="noStrike" kern="1200" cap="none" spc="0" normalizeH="0" baseline="0" noProof="0" smtClean="0">
                <a:ln>
                  <a:noFill/>
                </a:ln>
                <a:solidFill>
                  <a:prstClr val="white"/>
                </a:solidFill>
                <a:effectLst/>
                <a:uLnTx/>
                <a:uFillTx/>
                <a:latin typeface="Calibri Light" panose="020F0302020204030204"/>
                <a:ea typeface="+mn-ea"/>
                <a:cs typeface="Arial" charset="0"/>
              </a:rPr>
              <a:pPr marL="0" marR="0" lvl="0" indent="0" algn="r" defTabSz="342900" rtl="0" eaLnBrk="1" fontAlgn="auto" latinLnBrk="0" hangingPunct="1">
                <a:lnSpc>
                  <a:spcPct val="100000"/>
                </a:lnSpc>
                <a:spcBef>
                  <a:spcPts val="0"/>
                </a:spcBef>
                <a:spcAft>
                  <a:spcPts val="0"/>
                </a:spcAft>
                <a:buClrTx/>
                <a:buSzTx/>
                <a:buFontTx/>
                <a:buNone/>
                <a:tabLst/>
                <a:defRPr/>
              </a:pPr>
              <a:t>72</a:t>
            </a:fld>
            <a:endParaRPr kumimoji="0" lang="en-US" sz="1050" b="1" i="0" u="none" strike="noStrike" kern="1200" cap="none" spc="0" normalizeH="0" baseline="0" noProof="0" dirty="0">
              <a:ln>
                <a:noFill/>
              </a:ln>
              <a:solidFill>
                <a:prstClr val="white"/>
              </a:solidFill>
              <a:effectLst/>
              <a:uLnTx/>
              <a:uFillTx/>
              <a:latin typeface="Calibri Light" panose="020F0302020204030204"/>
              <a:ea typeface="+mn-ea"/>
              <a:cs typeface="Arial" charset="0"/>
            </a:endParaRPr>
          </a:p>
        </p:txBody>
      </p:sp>
      <p:grpSp>
        <p:nvGrpSpPr>
          <p:cNvPr id="20" name="Group 19">
            <a:extLst>
              <a:ext uri="{FF2B5EF4-FFF2-40B4-BE49-F238E27FC236}">
                <a16:creationId xmlns:a16="http://schemas.microsoft.com/office/drawing/2014/main" id="{0096E5A8-F4E5-431D-A18F-E48F4098946F}"/>
              </a:ext>
            </a:extLst>
          </p:cNvPr>
          <p:cNvGrpSpPr/>
          <p:nvPr/>
        </p:nvGrpSpPr>
        <p:grpSpPr>
          <a:xfrm>
            <a:off x="611237" y="2330461"/>
            <a:ext cx="4162425" cy="2155311"/>
            <a:chOff x="617042" y="3429000"/>
            <a:chExt cx="4162425" cy="2155311"/>
          </a:xfrm>
        </p:grpSpPr>
        <p:sp>
          <p:nvSpPr>
            <p:cNvPr id="22" name="Rectangle 21">
              <a:extLst>
                <a:ext uri="{FF2B5EF4-FFF2-40B4-BE49-F238E27FC236}">
                  <a16:creationId xmlns:a16="http://schemas.microsoft.com/office/drawing/2014/main" id="{E15BB44A-AB0F-4389-A76B-D931556D581E}"/>
                </a:ext>
              </a:extLst>
            </p:cNvPr>
            <p:cNvSpPr/>
            <p:nvPr/>
          </p:nvSpPr>
          <p:spPr>
            <a:xfrm>
              <a:off x="617042" y="3429000"/>
              <a:ext cx="4162425" cy="2155311"/>
            </a:xfrm>
            <a:prstGeom prst="rect">
              <a:avLst/>
            </a:prstGeom>
            <a:solidFill>
              <a:srgbClr val="03A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Picture 25" descr="C:\Users\sarka\Dropbox (HCG)\Website images\icons\1486440261_mail_email_envelope_send_message.png">
              <a:hlinkClick r:id="rId7"/>
              <a:extLst>
                <a:ext uri="{FF2B5EF4-FFF2-40B4-BE49-F238E27FC236}">
                  <a16:creationId xmlns:a16="http://schemas.microsoft.com/office/drawing/2014/main" id="{6164873D-4C0B-4B11-9C38-92921974B38C}"/>
                </a:ext>
              </a:extLst>
            </p:cNvPr>
            <p:cNvPicPr/>
            <p:nvPr/>
          </p:nvPicPr>
          <p:blipFill>
            <a:blip r:embed="rId8" cstate="email">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0573" y="5121119"/>
              <a:ext cx="325472" cy="337033"/>
            </a:xfrm>
            <a:prstGeom prst="rect">
              <a:avLst/>
            </a:prstGeom>
            <a:noFill/>
            <a:ln>
              <a:noFill/>
            </a:ln>
          </p:spPr>
        </p:pic>
        <p:sp>
          <p:nvSpPr>
            <p:cNvPr id="27" name="Rectangle 26">
              <a:extLst>
                <a:ext uri="{FF2B5EF4-FFF2-40B4-BE49-F238E27FC236}">
                  <a16:creationId xmlns:a16="http://schemas.microsoft.com/office/drawing/2014/main" id="{86D157D3-0F97-4582-8680-6D647F0657E2}"/>
                </a:ext>
              </a:extLst>
            </p:cNvPr>
            <p:cNvSpPr/>
            <p:nvPr/>
          </p:nvSpPr>
          <p:spPr>
            <a:xfrm>
              <a:off x="1106045" y="5088407"/>
              <a:ext cx="2401042" cy="340734"/>
            </a:xfrm>
            <a:prstGeom prst="rect">
              <a:avLst/>
            </a:prstGeom>
          </p:spPr>
          <p:txBody>
            <a:bodyPr wrap="none">
              <a:spAutoFit/>
            </a:bodyPr>
            <a:lstStyle/>
            <a:p>
              <a:pPr marL="0" marR="0" lvl="0" indent="0" algn="l" defTabSz="685783" rtl="0" eaLnBrk="1" fontAlgn="base" latinLnBrk="0" hangingPunct="1">
                <a:lnSpc>
                  <a:spcPct val="150000"/>
                </a:lnSpc>
                <a:spcBef>
                  <a:spcPct val="0"/>
                </a:spcBef>
                <a:spcAft>
                  <a:spcPts val="563"/>
                </a:spcAft>
                <a:buClrTx/>
                <a:buSzTx/>
                <a:buFontTx/>
                <a:buNone/>
                <a:tabLst/>
                <a:defRPr/>
              </a:pPr>
              <a:r>
                <a:rPr kumimoji="0" lang="en-US" sz="1200" b="0" i="0" u="sng"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insights@humancapitalgrowth.com</a:t>
              </a:r>
              <a:endParaRPr kumimoji="0" lang="en-US" sz="1200" b="0" i="0" u="sng"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C6C6B9D9-2876-402D-B43B-F2751121F477}"/>
                </a:ext>
              </a:extLst>
            </p:cNvPr>
            <p:cNvSpPr/>
            <p:nvPr/>
          </p:nvSpPr>
          <p:spPr>
            <a:xfrm>
              <a:off x="719733" y="4008622"/>
              <a:ext cx="3945433" cy="323165"/>
            </a:xfrm>
            <a:prstGeom prst="rect">
              <a:avLst/>
            </a:prstGeom>
            <a:solidFill>
              <a:schemeClr val="bg1"/>
            </a:solidFill>
          </p:spPr>
          <p:txBody>
            <a:bodyPr wrap="square">
              <a:spAutoFit/>
            </a:bodyPr>
            <a:lstStyle/>
            <a:p>
              <a:pPr marL="0" marR="0" lvl="0" indent="0" algn="ctr" defTabSz="685783" rtl="0" eaLnBrk="1" fontAlgn="base" latinLnBrk="0" hangingPunct="1">
                <a:lnSpc>
                  <a:spcPct val="100000"/>
                </a:lnSpc>
                <a:spcBef>
                  <a:spcPct val="0"/>
                </a:spcBef>
                <a:spcAft>
                  <a:spcPct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SIGN-UP </a:t>
              </a:r>
            </a:p>
          </p:txBody>
        </p:sp>
        <p:sp>
          <p:nvSpPr>
            <p:cNvPr id="29" name="Rectangle 28">
              <a:extLst>
                <a:ext uri="{FF2B5EF4-FFF2-40B4-BE49-F238E27FC236}">
                  <a16:creationId xmlns:a16="http://schemas.microsoft.com/office/drawing/2014/main" id="{FEB58DA3-47F7-4919-84CF-861D48001A1E}"/>
                </a:ext>
              </a:extLst>
            </p:cNvPr>
            <p:cNvSpPr/>
            <p:nvPr/>
          </p:nvSpPr>
          <p:spPr>
            <a:xfrm>
              <a:off x="719733" y="4396468"/>
              <a:ext cx="3945433" cy="507831"/>
            </a:xfrm>
            <a:prstGeom prst="rect">
              <a:avLst/>
            </a:prstGeom>
          </p:spPr>
          <p:txBody>
            <a:bodyPr wrap="square">
              <a:spAutoFit/>
            </a:bodyPr>
            <a:lstStyle/>
            <a:p>
              <a:pPr marL="0" marR="0" lvl="0" indent="0" algn="l" defTabSz="685783"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Evidence-based insights on trending topics in talent management</a:t>
              </a:r>
            </a:p>
            <a:p>
              <a:pPr marL="0" marR="0" lvl="0" indent="0" algn="l" defTabSz="68578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WEBINARS, PODCASTS, BLOGS, EBOOKS</a:t>
              </a:r>
            </a:p>
          </p:txBody>
        </p:sp>
        <p:sp>
          <p:nvSpPr>
            <p:cNvPr id="30" name="Rectangle 29">
              <a:extLst>
                <a:ext uri="{FF2B5EF4-FFF2-40B4-BE49-F238E27FC236}">
                  <a16:creationId xmlns:a16="http://schemas.microsoft.com/office/drawing/2014/main" id="{C2CAA792-26BC-411D-916D-C6A7AF80F836}"/>
                </a:ext>
              </a:extLst>
            </p:cNvPr>
            <p:cNvSpPr/>
            <p:nvPr/>
          </p:nvSpPr>
          <p:spPr>
            <a:xfrm>
              <a:off x="981385" y="3519911"/>
              <a:ext cx="3340017" cy="369332"/>
            </a:xfrm>
            <a:prstGeom prst="rect">
              <a:avLst/>
            </a:prstGeom>
          </p:spPr>
          <p:txBody>
            <a:bodyPr wrap="square">
              <a:spAutoFit/>
            </a:bodyPr>
            <a:lstStyle/>
            <a:p>
              <a:pPr marL="0" marR="0" lvl="0" indent="0" algn="ctr" defTabSz="68578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Black" panose="020B0A04020102020204" pitchFamily="34" charset="0"/>
                  <a:ea typeface="Calibri" panose="020F0502020204030204" pitchFamily="34" charset="0"/>
                  <a:cs typeface="Arial" panose="020B0604020202020204" pitchFamily="34" charset="0"/>
                </a:rPr>
                <a:t>HCG Talent Updates </a:t>
              </a:r>
            </a:p>
          </p:txBody>
        </p:sp>
      </p:grpSp>
    </p:spTree>
    <p:extLst>
      <p:ext uri="{BB962C8B-B14F-4D97-AF65-F5344CB8AC3E}">
        <p14:creationId xmlns:p14="http://schemas.microsoft.com/office/powerpoint/2010/main" val="55348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2AD72-ABA2-4854-8F53-28EBAEFCB1C1}"/>
              </a:ext>
            </a:extLst>
          </p:cNvPr>
          <p:cNvSpPr>
            <a:spLocks noGrp="1"/>
          </p:cNvSpPr>
          <p:nvPr>
            <p:ph type="title"/>
          </p:nvPr>
        </p:nvSpPr>
        <p:spPr>
          <a:xfrm>
            <a:off x="713738" y="137568"/>
            <a:ext cx="10515600" cy="872984"/>
          </a:xfrm>
        </p:spPr>
        <p:txBody>
          <a:bodyPr>
            <a:normAutofit fontScale="90000"/>
          </a:bodyPr>
          <a:lstStyle/>
          <a:p>
            <a:r>
              <a:rPr lang="en-US" dirty="0"/>
              <a:t>Leading Global Thought Leader—15+ Years</a:t>
            </a:r>
          </a:p>
        </p:txBody>
      </p:sp>
      <p:sp>
        <p:nvSpPr>
          <p:cNvPr id="8" name="Rectangle 7">
            <a:extLst>
              <a:ext uri="{FF2B5EF4-FFF2-40B4-BE49-F238E27FC236}">
                <a16:creationId xmlns:a16="http://schemas.microsoft.com/office/drawing/2014/main" id="{EF296773-5BB1-44E8-8EF3-682F7F6E26C7}"/>
              </a:ext>
            </a:extLst>
          </p:cNvPr>
          <p:cNvSpPr/>
          <p:nvPr/>
        </p:nvSpPr>
        <p:spPr>
          <a:xfrm>
            <a:off x="713738" y="1010552"/>
            <a:ext cx="10071099" cy="341632"/>
          </a:xfrm>
          <a:prstGeom prst="rect">
            <a:avLst/>
          </a:prstGeom>
        </p:spPr>
        <p:txBody>
          <a:bodyPr wrap="square">
            <a:spAutoFit/>
          </a:bodyPr>
          <a:lstStyle/>
          <a:p>
            <a:pPr marL="57150" algn="ctr">
              <a:lnSpc>
                <a:spcPct val="90000"/>
              </a:lnSpc>
              <a:spcAft>
                <a:spcPts val="600"/>
              </a:spcAft>
            </a:pPr>
            <a:r>
              <a:rPr lang="en-US" dirty="0">
                <a:solidFill>
                  <a:srgbClr val="000000"/>
                </a:solidFill>
              </a:rPr>
              <a:t>Former Banker      |     Author of 5 Books     |     Research Nut     |     Remote Work Authority</a:t>
            </a:r>
          </a:p>
        </p:txBody>
      </p:sp>
      <p:pic>
        <p:nvPicPr>
          <p:cNvPr id="10" name="Picture 9" descr="A person smiling for the camera&#10;&#10;Description automatically generated">
            <a:extLst>
              <a:ext uri="{FF2B5EF4-FFF2-40B4-BE49-F238E27FC236}">
                <a16:creationId xmlns:a16="http://schemas.microsoft.com/office/drawing/2014/main" id="{142A15EF-3817-42A2-B257-EABFA811400A}"/>
              </a:ext>
            </a:extLst>
          </p:cNvPr>
          <p:cNvPicPr>
            <a:picLocks noChangeAspect="1"/>
          </p:cNvPicPr>
          <p:nvPr/>
        </p:nvPicPr>
        <p:blipFill rotWithShape="1">
          <a:blip r:embed="rId3">
            <a:extLst>
              <a:ext uri="{28A0092B-C50C-407E-A947-70E740481C1C}">
                <a14:useLocalDpi xmlns:a14="http://schemas.microsoft.com/office/drawing/2010/main" val="0"/>
              </a:ext>
            </a:extLst>
          </a:blip>
          <a:srcRect l="210" t="6037" r="-210" b="24514"/>
          <a:stretch/>
        </p:blipFill>
        <p:spPr>
          <a:xfrm>
            <a:off x="840508" y="1807919"/>
            <a:ext cx="4554452" cy="4218113"/>
          </a:xfrm>
          <a:prstGeom prst="rect">
            <a:avLst/>
          </a:prstGeom>
        </p:spPr>
      </p:pic>
      <p:sp>
        <p:nvSpPr>
          <p:cNvPr id="12" name="TextBox 11">
            <a:extLst>
              <a:ext uri="{FF2B5EF4-FFF2-40B4-BE49-F238E27FC236}">
                <a16:creationId xmlns:a16="http://schemas.microsoft.com/office/drawing/2014/main" id="{C0061501-FCD9-4798-B8D9-1C67C36CEC4E}"/>
              </a:ext>
            </a:extLst>
          </p:cNvPr>
          <p:cNvSpPr txBox="1"/>
          <p:nvPr/>
        </p:nvSpPr>
        <p:spPr>
          <a:xfrm>
            <a:off x="768232" y="6026032"/>
            <a:ext cx="4626728"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Kate Lister, President of Global Workplace Analytics </a:t>
            </a:r>
          </a:p>
        </p:txBody>
      </p:sp>
      <p:sp>
        <p:nvSpPr>
          <p:cNvPr id="14" name="TextBox 13">
            <a:extLst>
              <a:ext uri="{FF2B5EF4-FFF2-40B4-BE49-F238E27FC236}">
                <a16:creationId xmlns:a16="http://schemas.microsoft.com/office/drawing/2014/main" id="{2FBD661F-7D5B-42A2-83AA-DB40967E1997}"/>
              </a:ext>
            </a:extLst>
          </p:cNvPr>
          <p:cNvSpPr txBox="1"/>
          <p:nvPr/>
        </p:nvSpPr>
        <p:spPr>
          <a:xfrm>
            <a:off x="5874138" y="1777717"/>
            <a:ext cx="5477354" cy="4401205"/>
          </a:xfrm>
          <a:prstGeom prst="rect">
            <a:avLst/>
          </a:prstGeom>
          <a:solidFill>
            <a:schemeClr val="tx1">
              <a:lumMod val="75000"/>
              <a:lumOff val="25000"/>
            </a:schemeClr>
          </a:solid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As president of Global Workplace Analytics (GWA), Kate has been helping clients focus on shaping workplace and workforce strategies to improve people, planet, and profit outcomes for over 15 years. </a:t>
            </a:r>
          </a:p>
          <a:p>
            <a:endParaRPr lang="en-US" sz="1400" dirty="0">
              <a:solidFill>
                <a:schemeClr val="bg1"/>
              </a:solidFill>
              <a:latin typeface="Arial" panose="020B0604020202020204" pitchFamily="34" charset="0"/>
              <a:cs typeface="Arial" panose="020B0604020202020204" pitchFamily="34" charset="0"/>
            </a:endParaRPr>
          </a:p>
          <a:p>
            <a:r>
              <a:rPr lang="en-US" sz="1400" dirty="0">
                <a:solidFill>
                  <a:schemeClr val="bg1"/>
                </a:solidFill>
                <a:latin typeface="Arial" panose="020B0604020202020204" pitchFamily="34" charset="0"/>
                <a:cs typeface="Arial" panose="020B0604020202020204" pitchFamily="34" charset="0"/>
              </a:rPr>
              <a:t>GWA’s work is informed by a proprietary digital library of over 5,000 research reports, case studies, and other content related to the technologies, trends, and scientific understandings that are transforming workforce and workplace strategies around the globe.</a:t>
            </a:r>
          </a:p>
          <a:p>
            <a:endParaRPr lang="en-US" sz="1400" dirty="0">
              <a:solidFill>
                <a:schemeClr val="bg1"/>
              </a:solidFill>
              <a:latin typeface="Arial" panose="020B0604020202020204" pitchFamily="34" charset="0"/>
              <a:cs typeface="Arial" panose="020B0604020202020204" pitchFamily="34" charset="0"/>
            </a:endParaRPr>
          </a:p>
          <a:p>
            <a:r>
              <a:rPr lang="en-US" sz="1400" dirty="0">
                <a:solidFill>
                  <a:schemeClr val="bg1"/>
                </a:solidFill>
                <a:latin typeface="Arial" panose="020B0604020202020204" pitchFamily="34" charset="0"/>
                <a:cs typeface="Arial" panose="020B0604020202020204" pitchFamily="34" charset="0"/>
              </a:rPr>
              <a:t>Kate is a leading research-based authority on the future of work. She was one of only three witnesses invited to testify before Congress on the future of telework in government post-COVID. She is one of  the most widely cited experts on the topic and is a sought-after source for publication including the </a:t>
            </a:r>
            <a:r>
              <a:rPr lang="en-US" sz="1400" i="1" dirty="0">
                <a:solidFill>
                  <a:schemeClr val="bg1"/>
                </a:solidFill>
                <a:latin typeface="Arial" panose="020B0604020202020204" pitchFamily="34" charset="0"/>
                <a:cs typeface="Arial" panose="020B0604020202020204" pitchFamily="34" charset="0"/>
              </a:rPr>
              <a:t>New York Times, Wall Street Journal, Washington Post</a:t>
            </a:r>
            <a:r>
              <a:rPr lang="en-US" sz="1400" dirty="0">
                <a:solidFill>
                  <a:schemeClr val="bg1"/>
                </a:solidFill>
                <a:latin typeface="Arial" panose="020B0604020202020204" pitchFamily="34" charset="0"/>
                <a:cs typeface="Arial" panose="020B0604020202020204" pitchFamily="34" charset="0"/>
              </a:rPr>
              <a:t>, and many others. </a:t>
            </a:r>
          </a:p>
          <a:p>
            <a:endParaRPr lang="en-US" sz="1400" dirty="0">
              <a:solidFill>
                <a:schemeClr val="bg1"/>
              </a:solidFill>
              <a:latin typeface="Arial" panose="020B0604020202020204" pitchFamily="34" charset="0"/>
              <a:cs typeface="Arial" panose="020B0604020202020204" pitchFamily="34" charset="0"/>
            </a:endParaRPr>
          </a:p>
          <a:p>
            <a:r>
              <a:rPr lang="en-US" sz="1400" dirty="0">
                <a:solidFill>
                  <a:schemeClr val="bg1"/>
                </a:solidFill>
                <a:latin typeface="Arial" panose="020B0604020202020204" pitchFamily="34" charset="0"/>
                <a:cs typeface="Arial" panose="020B0604020202020204" pitchFamily="34" charset="0"/>
              </a:rPr>
              <a:t>Some of the world’s industry’s most respected influencers partner with GWA to advance thought leadership on the future of work.</a:t>
            </a:r>
          </a:p>
          <a:p>
            <a:endParaRPr lang="en-US" sz="14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4372434C-0851-3E40-9495-1967F8EB3E97}"/>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495234214"/>
      </p:ext>
    </p:extLst>
  </p:cSld>
  <p:clrMapOvr>
    <a:masterClrMapping/>
  </p:clrMapOvr>
  <mc:AlternateContent xmlns:mc="http://schemas.openxmlformats.org/markup-compatibility/2006" xmlns:p14="http://schemas.microsoft.com/office/powerpoint/2010/main">
    <mc:Choice Requires="p14">
      <p:transition p14:dur="10">
        <p:cover/>
      </p:transition>
    </mc:Choice>
    <mc:Fallback xmlns="">
      <p:transition>
        <p:cov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B322C7D-95DE-4220-8AB8-4EED2D4E66B7}"/>
              </a:ext>
            </a:extLst>
          </p:cNvPr>
          <p:cNvGraphicFramePr>
            <a:graphicFrameLocks noChangeAspect="1"/>
          </p:cNvGraphicFramePr>
          <p:nvPr>
            <p:custDataLst>
              <p:tags r:id="rId2"/>
            </p:custDataLst>
            <p:extLst>
              <p:ext uri="{D42A27DB-BD31-4B8C-83A1-F6EECF244321}">
                <p14:modId xmlns:p14="http://schemas.microsoft.com/office/powerpoint/2010/main" val="360102853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440" name="think-cell Slide" r:id="rId5" imgW="359" imgH="360" progId="TCLayout.ActiveDocument.1">
                  <p:embed/>
                </p:oleObj>
              </mc:Choice>
              <mc:Fallback>
                <p:oleObj name="think-cell Slide" r:id="rId5" imgW="359" imgH="360" progId="TCLayout.ActiveDocument.1">
                  <p:embed/>
                  <p:pic>
                    <p:nvPicPr>
                      <p:cNvPr id="2" name="Object 1" hidden="1">
                        <a:extLst>
                          <a:ext uri="{FF2B5EF4-FFF2-40B4-BE49-F238E27FC236}">
                            <a16:creationId xmlns:a16="http://schemas.microsoft.com/office/drawing/2014/main" id="{CB322C7D-95DE-4220-8AB8-4EED2D4E66B7}"/>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247A5EBB-E84A-47F3-8119-942359CF4847}"/>
              </a:ext>
            </a:extLst>
          </p:cNvPr>
          <p:cNvSpPr/>
          <p:nvPr/>
        </p:nvSpPr>
        <p:spPr>
          <a:xfrm>
            <a:off x="-1" y="0"/>
            <a:ext cx="3791035"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30204" pitchFamily="34" charset="0"/>
            </a:endParaRPr>
          </a:p>
        </p:txBody>
      </p:sp>
      <p:sp>
        <p:nvSpPr>
          <p:cNvPr id="18" name="Rectangle 17">
            <a:extLst>
              <a:ext uri="{FF2B5EF4-FFF2-40B4-BE49-F238E27FC236}">
                <a16:creationId xmlns:a16="http://schemas.microsoft.com/office/drawing/2014/main" id="{453FFA46-EFE3-4228-B722-DD83A2A77EFC}"/>
              </a:ext>
            </a:extLst>
          </p:cNvPr>
          <p:cNvSpPr/>
          <p:nvPr/>
        </p:nvSpPr>
        <p:spPr>
          <a:xfrm>
            <a:off x="3744892" y="0"/>
            <a:ext cx="143815"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30204" pitchFamily="34" charset="0"/>
            </a:endParaRPr>
          </a:p>
        </p:txBody>
      </p:sp>
      <p:sp>
        <p:nvSpPr>
          <p:cNvPr id="5" name="TextBox 4">
            <a:extLst>
              <a:ext uri="{FF2B5EF4-FFF2-40B4-BE49-F238E27FC236}">
                <a16:creationId xmlns:a16="http://schemas.microsoft.com/office/drawing/2014/main" id="{4D4A39B4-1EDB-6A40-B760-82375621F612}"/>
              </a:ext>
            </a:extLst>
          </p:cNvPr>
          <p:cNvSpPr txBox="1"/>
          <p:nvPr/>
        </p:nvSpPr>
        <p:spPr>
          <a:xfrm>
            <a:off x="380141" y="625738"/>
            <a:ext cx="2441694" cy="1754326"/>
          </a:xfrm>
          <a:prstGeom prst="rect">
            <a:avLst/>
          </a:prstGeom>
          <a:noFill/>
        </p:spPr>
        <p:txBody>
          <a:bodyPr wrap="none" rtlCol="0">
            <a:spAutoFit/>
          </a:bodyPr>
          <a:lstStyle/>
          <a:p>
            <a:r>
              <a:rPr lang="en-US" sz="3600" dirty="0">
                <a:solidFill>
                  <a:schemeClr val="bg1"/>
                </a:solidFill>
                <a:latin typeface="Arial" panose="020B0604020202020204" pitchFamily="34" charset="0"/>
                <a:cs typeface="Arial" panose="020B0604020202020204" pitchFamily="34" charset="0"/>
              </a:rPr>
              <a:t>Proprietary</a:t>
            </a:r>
          </a:p>
          <a:p>
            <a:r>
              <a:rPr lang="en-US" sz="3600" dirty="0">
                <a:solidFill>
                  <a:schemeClr val="bg1"/>
                </a:solidFill>
                <a:latin typeface="Arial" panose="020B0604020202020204" pitchFamily="34" charset="0"/>
                <a:cs typeface="Arial" panose="020B0604020202020204" pitchFamily="34" charset="0"/>
              </a:rPr>
              <a:t>Research </a:t>
            </a:r>
          </a:p>
          <a:p>
            <a:r>
              <a:rPr lang="en-US" sz="3600" dirty="0">
                <a:solidFill>
                  <a:schemeClr val="bg1"/>
                </a:solidFill>
                <a:latin typeface="Arial" panose="020B0604020202020204" pitchFamily="34" charset="0"/>
                <a:cs typeface="Arial" panose="020B0604020202020204" pitchFamily="34" charset="0"/>
              </a:rPr>
              <a:t>Database</a:t>
            </a:r>
          </a:p>
        </p:txBody>
      </p:sp>
      <p:grpSp>
        <p:nvGrpSpPr>
          <p:cNvPr id="22" name="Group 21">
            <a:extLst>
              <a:ext uri="{FF2B5EF4-FFF2-40B4-BE49-F238E27FC236}">
                <a16:creationId xmlns:a16="http://schemas.microsoft.com/office/drawing/2014/main" id="{8BC29704-A2DB-45DD-BFAC-02732317CF87}"/>
              </a:ext>
            </a:extLst>
          </p:cNvPr>
          <p:cNvGrpSpPr/>
          <p:nvPr/>
        </p:nvGrpSpPr>
        <p:grpSpPr>
          <a:xfrm>
            <a:off x="4219891" y="201169"/>
            <a:ext cx="7594363" cy="6083314"/>
            <a:chOff x="4220101" y="901127"/>
            <a:chExt cx="7594363" cy="6083314"/>
          </a:xfrm>
        </p:grpSpPr>
        <p:pic>
          <p:nvPicPr>
            <p:cNvPr id="3" name="Picture 2">
              <a:extLst>
                <a:ext uri="{FF2B5EF4-FFF2-40B4-BE49-F238E27FC236}">
                  <a16:creationId xmlns:a16="http://schemas.microsoft.com/office/drawing/2014/main" id="{9AB31B48-A7D9-2245-8D45-6190066CB6DC}"/>
                </a:ext>
              </a:extLst>
            </p:cNvPr>
            <p:cNvPicPr>
              <a:picLocks noChangeAspect="1"/>
            </p:cNvPicPr>
            <p:nvPr/>
          </p:nvPicPr>
          <p:blipFill rotWithShape="1">
            <a:blip r:embed="rId7"/>
            <a:srcRect l="36025" t="23572" r="6536" b="2810"/>
            <a:stretch/>
          </p:blipFill>
          <p:spPr>
            <a:xfrm>
              <a:off x="4621050" y="1841112"/>
              <a:ext cx="6717354" cy="4085792"/>
            </a:xfrm>
            <a:prstGeom prst="rect">
              <a:avLst/>
            </a:prstGeom>
            <a:effectLst>
              <a:outerShdw blurRad="165100" dist="127000" dir="2700000" algn="tl" rotWithShape="0">
                <a:prstClr val="black">
                  <a:alpha val="50000"/>
                </a:prstClr>
              </a:outerShdw>
            </a:effectLst>
          </p:spPr>
        </p:pic>
        <p:pic>
          <p:nvPicPr>
            <p:cNvPr id="8" name="Shape 1462">
              <a:extLst>
                <a:ext uri="{FF2B5EF4-FFF2-40B4-BE49-F238E27FC236}">
                  <a16:creationId xmlns:a16="http://schemas.microsoft.com/office/drawing/2014/main" id="{86D0D852-BD4E-B648-BCC4-0C6A9DCF7976}"/>
                </a:ext>
              </a:extLst>
            </p:cNvPr>
            <p:cNvPicPr preferRelativeResize="0"/>
            <p:nvPr/>
          </p:nvPicPr>
          <p:blipFill rotWithShape="1">
            <a:blip r:embed="rId8">
              <a:alphaModFix/>
            </a:blip>
            <a:srcRect/>
            <a:stretch/>
          </p:blipFill>
          <p:spPr>
            <a:xfrm>
              <a:off x="4220101" y="901127"/>
              <a:ext cx="7594363" cy="806034"/>
            </a:xfrm>
            <a:prstGeom prst="rect">
              <a:avLst/>
            </a:prstGeom>
            <a:noFill/>
            <a:ln>
              <a:noFill/>
            </a:ln>
          </p:spPr>
        </p:pic>
        <p:sp>
          <p:nvSpPr>
            <p:cNvPr id="9" name="Shape 1463">
              <a:extLst>
                <a:ext uri="{FF2B5EF4-FFF2-40B4-BE49-F238E27FC236}">
                  <a16:creationId xmlns:a16="http://schemas.microsoft.com/office/drawing/2014/main" id="{E6776D4B-6FA7-774E-B66B-69ADBF3E96D5}"/>
                </a:ext>
              </a:extLst>
            </p:cNvPr>
            <p:cNvSpPr txBox="1"/>
            <p:nvPr/>
          </p:nvSpPr>
          <p:spPr>
            <a:xfrm>
              <a:off x="4448448" y="1231899"/>
              <a:ext cx="1870265" cy="167943"/>
            </a:xfrm>
            <a:prstGeom prst="rect">
              <a:avLst/>
            </a:prstGeom>
            <a:solidFill>
              <a:srgbClr val="F1F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rgbClr val="3F3F3F"/>
                </a:solidFill>
                <a:latin typeface="Helvetica" panose="020B0604020202030204" pitchFamily="34" charset="0"/>
                <a:ea typeface="Oxygen"/>
                <a:cs typeface="Oxygen"/>
                <a:sym typeface="Oxygen"/>
              </a:endParaRPr>
            </a:p>
          </p:txBody>
        </p:sp>
        <p:sp>
          <p:nvSpPr>
            <p:cNvPr id="11" name="Shape 1465">
              <a:extLst>
                <a:ext uri="{FF2B5EF4-FFF2-40B4-BE49-F238E27FC236}">
                  <a16:creationId xmlns:a16="http://schemas.microsoft.com/office/drawing/2014/main" id="{90B8ADD3-5C7F-5945-93C9-334C096118CB}"/>
                </a:ext>
              </a:extLst>
            </p:cNvPr>
            <p:cNvSpPr txBox="1"/>
            <p:nvPr/>
          </p:nvSpPr>
          <p:spPr>
            <a:xfrm>
              <a:off x="4243336" y="1097948"/>
              <a:ext cx="5688484" cy="369332"/>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None/>
              </a:pPr>
              <a:r>
                <a:rPr lang="en" sz="2400" dirty="0">
                  <a:solidFill>
                    <a:srgbClr val="3F3F3F"/>
                  </a:solidFill>
                  <a:latin typeface="Helvetica" panose="020B0604020202030204" pitchFamily="34" charset="0"/>
                  <a:ea typeface="Oxygen"/>
                  <a:cs typeface="Oxygen"/>
                  <a:sym typeface="Oxygen"/>
                </a:rPr>
                <a:t>Tag: Telework, Tag: Productivity</a:t>
              </a:r>
              <a:endParaRPr sz="2400" dirty="0">
                <a:solidFill>
                  <a:srgbClr val="3F3F3F"/>
                </a:solidFill>
                <a:latin typeface="Helvetica" panose="020B0604020202030204" pitchFamily="34" charset="0"/>
                <a:ea typeface="Oxygen"/>
                <a:cs typeface="Oxygen"/>
                <a:sym typeface="Oxygen"/>
              </a:endParaRPr>
            </a:p>
          </p:txBody>
        </p:sp>
        <p:sp>
          <p:nvSpPr>
            <p:cNvPr id="14" name="Shape 1468">
              <a:extLst>
                <a:ext uri="{FF2B5EF4-FFF2-40B4-BE49-F238E27FC236}">
                  <a16:creationId xmlns:a16="http://schemas.microsoft.com/office/drawing/2014/main" id="{7EC28EFC-F8E3-AC44-BB06-82612DC00545}"/>
                </a:ext>
              </a:extLst>
            </p:cNvPr>
            <p:cNvSpPr txBox="1"/>
            <p:nvPr/>
          </p:nvSpPr>
          <p:spPr>
            <a:xfrm>
              <a:off x="5771307" y="6245777"/>
              <a:ext cx="4889499" cy="73866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 sz="2400" i="0" u="none" strike="noStrike" cap="none" dirty="0">
                  <a:ea typeface="Oxygen"/>
                  <a:cs typeface="Oxygen"/>
                  <a:sym typeface="Oxygen"/>
                </a:rPr>
                <a:t>Telework = 1,517 notes</a:t>
              </a:r>
            </a:p>
            <a:p>
              <a:pPr marL="0" marR="0" lvl="0" indent="0" algn="ctr" rtl="0">
                <a:spcBef>
                  <a:spcPts val="0"/>
                </a:spcBef>
                <a:spcAft>
                  <a:spcPts val="0"/>
                </a:spcAft>
                <a:buNone/>
              </a:pPr>
              <a:r>
                <a:rPr lang="en" sz="2400" i="0" u="none" strike="noStrike" cap="none" dirty="0">
                  <a:ea typeface="Oxygen"/>
                  <a:cs typeface="Oxygen"/>
                  <a:sym typeface="Oxygen"/>
                </a:rPr>
                <a:t>Telework + Productivity = 902 notes </a:t>
              </a:r>
              <a:endParaRPr sz="2400" dirty="0">
                <a:ea typeface="Oxygen"/>
                <a:cs typeface="Oxygen"/>
                <a:sym typeface="Oxygen"/>
              </a:endParaRPr>
            </a:p>
          </p:txBody>
        </p:sp>
      </p:grpSp>
      <p:cxnSp>
        <p:nvCxnSpPr>
          <p:cNvPr id="19" name="Straight Connector 18">
            <a:extLst>
              <a:ext uri="{FF2B5EF4-FFF2-40B4-BE49-F238E27FC236}">
                <a16:creationId xmlns:a16="http://schemas.microsoft.com/office/drawing/2014/main" id="{5FAEA76A-5ACD-4FD3-AFAD-518C8091FAE4}"/>
              </a:ext>
            </a:extLst>
          </p:cNvPr>
          <p:cNvCxnSpPr>
            <a:cxnSpLocks/>
          </p:cNvCxnSpPr>
          <p:nvPr/>
        </p:nvCxnSpPr>
        <p:spPr>
          <a:xfrm>
            <a:off x="498433" y="2507287"/>
            <a:ext cx="29150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Shape 1461">
            <a:extLst>
              <a:ext uri="{FF2B5EF4-FFF2-40B4-BE49-F238E27FC236}">
                <a16:creationId xmlns:a16="http://schemas.microsoft.com/office/drawing/2014/main" id="{DCDEDE76-58E5-C541-AAAA-A12EA5EEC9AC}"/>
              </a:ext>
            </a:extLst>
          </p:cNvPr>
          <p:cNvSpPr txBox="1"/>
          <p:nvPr/>
        </p:nvSpPr>
        <p:spPr>
          <a:xfrm>
            <a:off x="414307" y="2904832"/>
            <a:ext cx="2999191" cy="892552"/>
          </a:xfrm>
          <a:prstGeom prst="rect">
            <a:avLst/>
          </a:prstGeom>
          <a:noFill/>
          <a:ln>
            <a:noFill/>
          </a:ln>
        </p:spPr>
        <p:txBody>
          <a:bodyPr spcFirstLastPara="1" wrap="square" lIns="0" tIns="0" rIns="0" bIns="0" anchor="t" anchorCtr="0">
            <a:spAutoFit/>
          </a:bodyPr>
          <a:lstStyle/>
          <a:p>
            <a:pPr marL="393700" marR="0" lvl="0" indent="-393700" algn="l" rtl="0">
              <a:spcBef>
                <a:spcPts val="600"/>
              </a:spcBef>
              <a:spcAft>
                <a:spcPts val="0"/>
              </a:spcAft>
              <a:buClr>
                <a:schemeClr val="bg1"/>
              </a:buClr>
              <a:buSzPct val="100000"/>
              <a:buFont typeface="Wingdings" panose="05000000000000000000" pitchFamily="2" charset="2"/>
              <a:buChar char="Ø"/>
            </a:pPr>
            <a:r>
              <a:rPr lang="en" sz="2400" u="none" dirty="0">
                <a:solidFill>
                  <a:schemeClr val="bg1"/>
                </a:solidFill>
                <a:ea typeface="Oxygen"/>
                <a:cs typeface="Oxygen"/>
                <a:sym typeface="Oxygen"/>
              </a:rPr>
              <a:t>6,000+ data </a:t>
            </a:r>
            <a:r>
              <a:rPr lang="en" sz="2400" dirty="0">
                <a:solidFill>
                  <a:schemeClr val="bg1"/>
                </a:solidFill>
                <a:ea typeface="Oxygen"/>
                <a:cs typeface="Oxygen"/>
                <a:sym typeface="Oxygen"/>
              </a:rPr>
              <a:t>p</a:t>
            </a:r>
            <a:r>
              <a:rPr lang="en" sz="2400" u="none" dirty="0">
                <a:solidFill>
                  <a:schemeClr val="bg1"/>
                </a:solidFill>
                <a:ea typeface="Oxygen"/>
                <a:cs typeface="Oxygen"/>
                <a:sym typeface="Oxygen"/>
              </a:rPr>
              <a:t>oints </a:t>
            </a:r>
            <a:endParaRPr sz="2400" u="none" dirty="0">
              <a:solidFill>
                <a:schemeClr val="bg1"/>
              </a:solidFill>
              <a:ea typeface="Oxygen"/>
              <a:cs typeface="Oxygen"/>
              <a:sym typeface="Oxygen"/>
            </a:endParaRPr>
          </a:p>
          <a:p>
            <a:pPr marL="393700" marR="0" lvl="0" indent="-393700" algn="l" rtl="0">
              <a:spcBef>
                <a:spcPts val="600"/>
              </a:spcBef>
              <a:spcAft>
                <a:spcPts val="0"/>
              </a:spcAft>
              <a:buClr>
                <a:schemeClr val="bg1"/>
              </a:buClr>
              <a:buSzPct val="100000"/>
              <a:buFont typeface="Wingdings" panose="05000000000000000000" pitchFamily="2" charset="2"/>
              <a:buChar char="Ø"/>
            </a:pPr>
            <a:r>
              <a:rPr lang="en" sz="2400" u="none" dirty="0">
                <a:solidFill>
                  <a:schemeClr val="bg1"/>
                </a:solidFill>
                <a:ea typeface="Oxygen"/>
                <a:cs typeface="Oxygen"/>
                <a:sym typeface="Oxygen"/>
              </a:rPr>
              <a:t>Fully </a:t>
            </a:r>
            <a:r>
              <a:rPr lang="en" sz="2400" dirty="0">
                <a:solidFill>
                  <a:schemeClr val="bg1"/>
                </a:solidFill>
                <a:ea typeface="Oxygen"/>
                <a:cs typeface="Oxygen"/>
                <a:sym typeface="Oxygen"/>
              </a:rPr>
              <a:t>t</a:t>
            </a:r>
            <a:r>
              <a:rPr lang="en" sz="2400" u="none" dirty="0">
                <a:solidFill>
                  <a:schemeClr val="bg1"/>
                </a:solidFill>
                <a:ea typeface="Oxygen"/>
                <a:cs typeface="Oxygen"/>
                <a:sym typeface="Oxygen"/>
              </a:rPr>
              <a:t>agged</a:t>
            </a:r>
            <a:endParaRPr sz="2400" dirty="0">
              <a:solidFill>
                <a:schemeClr val="bg1"/>
              </a:solidFill>
              <a:ea typeface="Oxygen"/>
              <a:cs typeface="Oxygen"/>
              <a:sym typeface="Oxygen"/>
            </a:endParaRPr>
          </a:p>
        </p:txBody>
      </p:sp>
      <p:sp>
        <p:nvSpPr>
          <p:cNvPr id="20" name="Shape 1461">
            <a:extLst>
              <a:ext uri="{FF2B5EF4-FFF2-40B4-BE49-F238E27FC236}">
                <a16:creationId xmlns:a16="http://schemas.microsoft.com/office/drawing/2014/main" id="{798BE2FE-C1BA-44C7-8F01-03BF9A4998A9}"/>
              </a:ext>
            </a:extLst>
          </p:cNvPr>
          <p:cNvSpPr txBox="1"/>
          <p:nvPr/>
        </p:nvSpPr>
        <p:spPr>
          <a:xfrm>
            <a:off x="408442" y="3831000"/>
            <a:ext cx="3159136" cy="892552"/>
          </a:xfrm>
          <a:prstGeom prst="rect">
            <a:avLst/>
          </a:prstGeom>
          <a:noFill/>
          <a:ln>
            <a:noFill/>
          </a:ln>
        </p:spPr>
        <p:txBody>
          <a:bodyPr spcFirstLastPara="1" wrap="square" lIns="0" tIns="0" rIns="0" bIns="0" anchor="t" anchorCtr="0">
            <a:spAutoFit/>
          </a:bodyPr>
          <a:lstStyle/>
          <a:p>
            <a:pPr marL="393700" lvl="0" indent="-393700">
              <a:spcBef>
                <a:spcPts val="600"/>
              </a:spcBef>
              <a:spcAft>
                <a:spcPts val="0"/>
              </a:spcAft>
              <a:buClr>
                <a:schemeClr val="bg1"/>
              </a:buClr>
              <a:buSzPct val="100000"/>
              <a:buFont typeface="Wingdings" panose="05000000000000000000" pitchFamily="2" charset="2"/>
              <a:buChar char="Ø"/>
            </a:pPr>
            <a:r>
              <a:rPr lang="en-IN" sz="2400" dirty="0">
                <a:solidFill>
                  <a:schemeClr val="bg1"/>
                </a:solidFill>
                <a:ea typeface="Oxygen"/>
                <a:cs typeface="Oxygen"/>
                <a:sym typeface="Oxygen"/>
              </a:rPr>
              <a:t>Boolean searchable</a:t>
            </a:r>
          </a:p>
          <a:p>
            <a:pPr marL="393700" lvl="0" indent="-393700">
              <a:spcBef>
                <a:spcPts val="600"/>
              </a:spcBef>
              <a:spcAft>
                <a:spcPts val="0"/>
              </a:spcAft>
              <a:buClr>
                <a:schemeClr val="bg1"/>
              </a:buClr>
              <a:buSzPct val="100000"/>
              <a:buFont typeface="Wingdings" panose="05000000000000000000" pitchFamily="2" charset="2"/>
              <a:buChar char="Ø"/>
            </a:pPr>
            <a:r>
              <a:rPr lang="en-IN" sz="2400" dirty="0">
                <a:solidFill>
                  <a:schemeClr val="bg1"/>
                </a:solidFill>
                <a:ea typeface="Oxygen"/>
                <a:cs typeface="Oxygen"/>
                <a:sym typeface="Oxygen"/>
              </a:rPr>
              <a:t>Updated continually</a:t>
            </a:r>
          </a:p>
        </p:txBody>
      </p:sp>
      <p:sp>
        <p:nvSpPr>
          <p:cNvPr id="21" name="Oval 20">
            <a:extLst>
              <a:ext uri="{FF2B5EF4-FFF2-40B4-BE49-F238E27FC236}">
                <a16:creationId xmlns:a16="http://schemas.microsoft.com/office/drawing/2014/main" id="{486253AF-D190-8143-A605-E97ED1236FDF}"/>
              </a:ext>
            </a:extLst>
          </p:cNvPr>
          <p:cNvSpPr/>
          <p:nvPr/>
        </p:nvSpPr>
        <p:spPr>
          <a:xfrm>
            <a:off x="11196827" y="397990"/>
            <a:ext cx="411480" cy="36933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AB7164D-647B-A64F-BBB5-BB4AA0339E70}"/>
              </a:ext>
            </a:extLst>
          </p:cNvPr>
          <p:cNvSpPr/>
          <p:nvPr/>
        </p:nvSpPr>
        <p:spPr>
          <a:xfrm>
            <a:off x="10317329" y="380181"/>
            <a:ext cx="1085237" cy="39628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8CF4030-64C1-9F48-B8C8-F1481169CE8B}"/>
              </a:ext>
            </a:extLst>
          </p:cNvPr>
          <p:cNvSpPr txBox="1"/>
          <p:nvPr/>
        </p:nvSpPr>
        <p:spPr>
          <a:xfrm>
            <a:off x="10486931" y="393657"/>
            <a:ext cx="915635" cy="369332"/>
          </a:xfrm>
          <a:prstGeom prst="rect">
            <a:avLst/>
          </a:prstGeom>
          <a:noFill/>
        </p:spPr>
        <p:txBody>
          <a:bodyPr wrap="none" rtlCol="0">
            <a:spAutoFit/>
          </a:bodyPr>
          <a:lstStyle/>
          <a:p>
            <a:r>
              <a:rPr lang="en-US" dirty="0">
                <a:solidFill>
                  <a:schemeClr val="tx1">
                    <a:lumMod val="75000"/>
                    <a:lumOff val="25000"/>
                  </a:schemeClr>
                </a:solidFill>
              </a:rPr>
              <a:t>Search</a:t>
            </a:r>
          </a:p>
        </p:txBody>
      </p:sp>
      <p:sp>
        <p:nvSpPr>
          <p:cNvPr id="26" name="Rectangle 25">
            <a:extLst>
              <a:ext uri="{FF2B5EF4-FFF2-40B4-BE49-F238E27FC236}">
                <a16:creationId xmlns:a16="http://schemas.microsoft.com/office/drawing/2014/main" id="{D8DFBC49-354A-584D-ABE2-91AB662CB033}"/>
              </a:ext>
            </a:extLst>
          </p:cNvPr>
          <p:cNvSpPr/>
          <p:nvPr/>
        </p:nvSpPr>
        <p:spPr>
          <a:xfrm>
            <a:off x="9946841" y="6603356"/>
            <a:ext cx="2245159" cy="230832"/>
          </a:xfrm>
          <a:prstGeom prst="rect">
            <a:avLst/>
          </a:prstGeom>
        </p:spPr>
        <p:txBody>
          <a:bodyPr wrap="square">
            <a:spAutoFit/>
          </a:bodyPr>
          <a:lstStyle/>
          <a:p>
            <a:r>
              <a:rPr lang="en-US" sz="900" dirty="0">
                <a:solidFill>
                  <a:schemeClr val="tx1">
                    <a:lumMod val="50000"/>
                    <a:lumOff val="50000"/>
                  </a:schemeClr>
                </a:solidFill>
                <a:latin typeface="Arial" panose="020B0604020202020204" pitchFamily="34" charset="0"/>
              </a:rPr>
              <a:t>© 2020 Global Workplace Analytics </a:t>
            </a:r>
          </a:p>
        </p:txBody>
      </p:sp>
    </p:spTree>
    <p:extLst>
      <p:ext uri="{BB962C8B-B14F-4D97-AF65-F5344CB8AC3E}">
        <p14:creationId xmlns:p14="http://schemas.microsoft.com/office/powerpoint/2010/main" val="2018534496"/>
      </p:ext>
    </p:extLst>
  </p:cSld>
  <p:clrMapOvr>
    <a:masterClrMapping/>
  </p:clrMapOvr>
  <mc:AlternateContent xmlns:mc="http://schemas.openxmlformats.org/markup-compatibility/2006" xmlns:p14="http://schemas.microsoft.com/office/powerpoint/2010/main">
    <mc:Choice Requires="p14">
      <p:transition p14:dur="250">
        <p:cover/>
      </p:transition>
    </mc:Choice>
    <mc:Fallback xmlns="">
      <p:transition>
        <p:cover/>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5EB4330-7757-804C-A3E7-276CE463E624}" vid="{4DB66B1F-E241-E043-86E2-B1617AD8EA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TotalTime>
  <Words>6591</Words>
  <Application>Microsoft Office PowerPoint</Application>
  <PresentationFormat>Widescreen</PresentationFormat>
  <Paragraphs>966</Paragraphs>
  <Slides>72</Slides>
  <Notes>68</Notes>
  <HiddenSlides>8</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86" baseType="lpstr">
      <vt:lpstr>American Typewriter</vt:lpstr>
      <vt:lpstr>Arcon</vt:lpstr>
      <vt:lpstr>Arial</vt:lpstr>
      <vt:lpstr>Arial Black</vt:lpstr>
      <vt:lpstr>Calibri</vt:lpstr>
      <vt:lpstr>Calibri Light</vt:lpstr>
      <vt:lpstr>Corbel</vt:lpstr>
      <vt:lpstr>Franklin Gothic Medium</vt:lpstr>
      <vt:lpstr>Glegoo</vt:lpstr>
      <vt:lpstr>Helvetica</vt:lpstr>
      <vt:lpstr>Source Sans Pro</vt:lpstr>
      <vt:lpstr>Wingdings</vt:lpstr>
      <vt:lpstr>Office Theme</vt:lpstr>
      <vt:lpstr>think-cell Slide</vt:lpstr>
      <vt:lpstr>Public Webinar The Business Case  for Remote Work  After the Pandemic</vt:lpstr>
      <vt:lpstr>Host</vt:lpstr>
      <vt:lpstr>PowerPoint Presentation</vt:lpstr>
      <vt:lpstr>Evidence-based Analyses Webinars, Podcasts, Blogs, eBooks </vt:lpstr>
      <vt:lpstr>Certification Tracks in Strategic HR</vt:lpstr>
      <vt:lpstr>PowerPoint Presentation</vt:lpstr>
      <vt:lpstr>The Business Case for Remote Work After the Pandemic</vt:lpstr>
      <vt:lpstr>Leading Global Thought Leader—15+ Years</vt:lpstr>
      <vt:lpstr>PowerPoint Presentation</vt:lpstr>
      <vt:lpstr>PowerPoint Presentation</vt:lpstr>
      <vt:lpstr>PowerPoint Presentation</vt:lpstr>
      <vt:lpstr>History/Trends </vt:lpstr>
      <vt:lpstr>PowerPoint Presentation</vt:lpstr>
      <vt:lpstr>PowerPoint Presentation</vt:lpstr>
      <vt:lpstr>PowerPoint Presentation</vt:lpstr>
      <vt:lpstr>Who worked at home before/during COVID-19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125 Variables  |  600 Calculations  |  Backed by Research</vt:lpstr>
      <vt:lpstr>PowerPoint Presentation</vt:lpstr>
      <vt:lpstr>You can’t measure productivity.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Employee Impact</vt:lpstr>
      <vt:lpstr>PowerPoint Presentation</vt:lpstr>
      <vt:lpstr>PowerPoint Presentation</vt:lpstr>
      <vt:lpstr>PowerPoint Presentation</vt:lpstr>
      <vt:lpstr>PowerPoint Presentation</vt:lpstr>
      <vt:lpstr>Maximizing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25-30% Multiple Days/Week</vt:lpstr>
      <vt:lpstr>PowerPoint Presentation</vt:lpstr>
      <vt:lpstr>PowerPoint Presentation</vt:lpstr>
      <vt:lpstr>PowerPoint Presentation</vt:lpstr>
      <vt:lpstr>74% of CFOs say their company will reduce office space because employees have adapted to working from home, according to a survey of over 300 CFOs by Gartner, a Connecticut-based research and advisory firm.</vt:lpstr>
      <vt:lpstr>PowerPoint Presentation</vt:lpstr>
      <vt:lpstr>PowerPoint Presentation</vt:lpstr>
      <vt:lpstr>Our Thought Leadership on Evidence-based HR</vt:lpstr>
      <vt:lpstr>You May Also Be interested in These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Webinar The Business Case  for Remote Work  After the Pandemic</dc:title>
  <dc:creator>HCG</dc:creator>
  <cp:lastModifiedBy>Manasa Bharadwaj</cp:lastModifiedBy>
  <cp:revision>19</cp:revision>
  <dcterms:created xsi:type="dcterms:W3CDTF">2020-09-22T07:23:10Z</dcterms:created>
  <dcterms:modified xsi:type="dcterms:W3CDTF">2020-09-24T04:37:25Z</dcterms:modified>
</cp:coreProperties>
</file>