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367" r:id="rId3"/>
    <p:sldId id="339" r:id="rId4"/>
    <p:sldId id="273" r:id="rId5"/>
    <p:sldId id="372" r:id="rId6"/>
    <p:sldId id="341" r:id="rId7"/>
    <p:sldId id="343" r:id="rId8"/>
    <p:sldId id="344" r:id="rId9"/>
    <p:sldId id="345" r:id="rId10"/>
    <p:sldId id="356" r:id="rId11"/>
    <p:sldId id="318" r:id="rId12"/>
    <p:sldId id="319" r:id="rId13"/>
    <p:sldId id="346" r:id="rId14"/>
    <p:sldId id="314" r:id="rId15"/>
    <p:sldId id="373" r:id="rId16"/>
    <p:sldId id="353" r:id="rId17"/>
    <p:sldId id="358" r:id="rId18"/>
    <p:sldId id="360" r:id="rId19"/>
    <p:sldId id="374" r:id="rId20"/>
    <p:sldId id="323" r:id="rId21"/>
    <p:sldId id="340" r:id="rId22"/>
    <p:sldId id="361" r:id="rId23"/>
    <p:sldId id="359" r:id="rId24"/>
    <p:sldId id="308" r:id="rId25"/>
    <p:sldId id="331" r:id="rId26"/>
    <p:sldId id="366" r:id="rId27"/>
    <p:sldId id="307" r:id="rId28"/>
    <p:sldId id="351" r:id="rId29"/>
    <p:sldId id="365" r:id="rId30"/>
    <p:sldId id="368" r:id="rId31"/>
    <p:sldId id="350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E2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9" autoAdjust="0"/>
    <p:restoredTop sz="94434" autoAdjust="0"/>
  </p:normalViewPr>
  <p:slideViewPr>
    <p:cSldViewPr>
      <p:cViewPr varScale="1">
        <p:scale>
          <a:sx n="82" d="100"/>
          <a:sy n="82" d="100"/>
        </p:scale>
        <p:origin x="978" y="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58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Lbls>
            <c:dLbl>
              <c:idx val="0"/>
              <c:layout>
                <c:manualLayout>
                  <c:x val="0.20193438320209997"/>
                  <c:y val="-5.482472529916811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P</a:t>
                    </a:r>
                    <a:r>
                      <a:rPr lang="en-US" dirty="0"/>
                      <a:t>lan to review in the next 18 months
</a:t>
                    </a:r>
                    <a:r>
                      <a:rPr lang="en-US" sz="2400" dirty="0"/>
                      <a:t>18%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217086614173227"/>
                  <c:y val="1.020581802274716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C</a:t>
                    </a:r>
                    <a:r>
                      <a:rPr lang="en-US" sz="1400" dirty="0" smtClean="0"/>
                      <a:t>urrently </a:t>
                    </a:r>
                    <a:r>
                      <a:rPr lang="en-US" sz="1400" dirty="0"/>
                      <a:t>evaluating</a:t>
                    </a:r>
                    <a:r>
                      <a:rPr lang="en-US" sz="2400" dirty="0"/>
                      <a:t>
29%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8550419947506583"/>
                  <c:y val="5.2932633420822495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R</a:t>
                    </a:r>
                    <a:r>
                      <a:rPr lang="en-US" dirty="0"/>
                      <a:t>eviewed and updated in the last 18 months
</a:t>
                    </a:r>
                    <a:r>
                      <a:rPr lang="en-US" sz="2400" dirty="0"/>
                      <a:t>42%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4573674540682433"/>
                  <c:y val="-0.10649518810148741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N</a:t>
                    </a:r>
                    <a:r>
                      <a:rPr lang="en-US" dirty="0"/>
                      <a:t>o plans to review
</a:t>
                    </a:r>
                    <a:r>
                      <a:rPr lang="en-US" sz="2400" dirty="0"/>
                      <a:t>11%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Sheet1!$A$1:$A$4</c:f>
              <c:strCache>
                <c:ptCount val="4"/>
                <c:pt idx="0">
                  <c:v>Plan to review in the next 18 months</c:v>
                </c:pt>
                <c:pt idx="1">
                  <c:v>Currently evaluating</c:v>
                </c:pt>
                <c:pt idx="2">
                  <c:v>Reviewed and updated in the last 18 months</c:v>
                </c:pt>
                <c:pt idx="3">
                  <c:v>No plans to review</c:v>
                </c:pt>
              </c:strCache>
            </c:strRef>
          </c:cat>
          <c:val>
            <c:numRef>
              <c:f>Sheet1!$B$1:$B$4</c:f>
              <c:numCache>
                <c:formatCode>General</c:formatCode>
                <c:ptCount val="4"/>
                <c:pt idx="0">
                  <c:v>18</c:v>
                </c:pt>
                <c:pt idx="1">
                  <c:v>29</c:v>
                </c:pt>
                <c:pt idx="2">
                  <c:v>42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4364710093056548E-2"/>
                  <c:y val="3.06095392242972E-2"/>
                </c:manualLayout>
              </c:layout>
              <c:spPr/>
              <c:txPr>
                <a:bodyPr/>
                <a:lstStyle/>
                <a:p>
                  <a:pPr>
                    <a:defRPr sz="2000"/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Sheet1!$D$1:$D$2</c:f>
              <c:numCache>
                <c:formatCode>General</c:formatCode>
                <c:ptCount val="2"/>
                <c:pt idx="0" formatCode="0.00">
                  <c:v>0.19359999999999999</c:v>
                </c:pt>
                <c:pt idx="1">
                  <c:v>0.81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94444444444466"/>
          <c:y val="8.5648148148148223E-2"/>
          <c:w val="0.46388888888888946"/>
          <c:h val="0.77314814814814881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8.2729111986001719E-2"/>
                  <c:y val="0.10141513560804898"/>
                </c:manualLayout>
              </c:layout>
              <c:spPr/>
              <c:txPr>
                <a:bodyPr/>
                <a:lstStyle/>
                <a:p>
                  <a:pPr>
                    <a:defRPr sz="2400"/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Sheet1!$G$13:$G$14</c:f>
              <c:numCache>
                <c:formatCode>General</c:formatCode>
                <c:ptCount val="2"/>
                <c:pt idx="0">
                  <c:v>6</c:v>
                </c:pt>
                <c:pt idx="1">
                  <c:v>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5E364-ED7F-40BA-A007-0C86DADBB6DD}" type="datetimeFigureOut">
              <a:rPr lang="en-US" smtClean="0"/>
              <a:pPr/>
              <a:t>11/11/2015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F2A77-CBDD-45AC-943C-61F279DA92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98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3A6E0-E3CA-421B-98B3-16B6015AFC11}" type="datetimeFigureOut">
              <a:rPr lang="en-US" smtClean="0"/>
              <a:pPr/>
              <a:t>11/11/2015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2795C-B4B9-4EEA-ADFD-682FEABAC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63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13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93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92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93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59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318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846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210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98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372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A7896D-8951-4CE6-8541-BCF88661A0EC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55174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25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25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49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42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you are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49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8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6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95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4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11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66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C2795C-B4B9-4EEA-ADFD-682FEABAC44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5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D6F3D-B4B1-47FB-8C98-E63BF250B587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5D115-1416-4F45-BDCD-AA5AD3F8D6F8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6B67B-AFF1-4BEF-A01A-F2DB901AB483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0E2C8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472DA-ED5A-4A03-B803-5C06310F4A61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.png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9000" y="6324600"/>
            <a:ext cx="2295855" cy="381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0F2F7-F449-4AD3-979C-4218072BE84F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000B-48CD-4681-BC9A-D1EBDDBA0560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67E52-7640-4F18-B84D-ABDE95F50177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logo.png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9000" y="6324600"/>
            <a:ext cx="2295855" cy="381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2D424-92AD-472C-B89E-6C4E7A716304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logo.png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9000" y="6324600"/>
            <a:ext cx="2295855" cy="381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0454C-050D-410A-9351-D8CC5C51C911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.png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29000" y="6324600"/>
            <a:ext cx="2295855" cy="381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492B5-413F-4883-AEC9-F58F2148AB6D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39F28-AD5B-4334-83A2-5E848F8ACE9F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766D4-3E3E-48BB-ACD8-8D27B9F246B0}" type="datetime1">
              <a:rPr lang="en-US" smtClean="0"/>
              <a:pPr/>
              <a:t>11/11/2015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9EE64-7008-47DB-989E-0E9FC28DAF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E2C8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umancapitalgrowth.co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E2C8E"/>
                </a:solidFill>
              </a:rPr>
              <a:t>Take your Performance Management from Hate to Love </a:t>
            </a:r>
            <a:endParaRPr lang="en-US" sz="3600" b="1" dirty="0">
              <a:solidFill>
                <a:srgbClr val="0E2C8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Webinar Series</a:t>
            </a:r>
          </a:p>
          <a:p>
            <a:r>
              <a:rPr lang="en-US" sz="2400" dirty="0" smtClean="0"/>
              <a:t>April 29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, 2015</a:t>
            </a:r>
          </a:p>
          <a:p>
            <a:endParaRPr lang="en-US" dirty="0"/>
          </a:p>
        </p:txBody>
      </p:sp>
      <p:pic>
        <p:nvPicPr>
          <p:cNvPr id="4" name="Picture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5562600"/>
            <a:ext cx="3210255" cy="609600"/>
          </a:xfrm>
          <a:prstGeom prst="rect">
            <a:avLst/>
          </a:prstGeom>
        </p:spPr>
      </p:pic>
      <p:pic>
        <p:nvPicPr>
          <p:cNvPr id="1029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514600"/>
            <a:ext cx="1009650" cy="883638"/>
          </a:xfrm>
          <a:prstGeom prst="rect">
            <a:avLst/>
          </a:prstGeom>
          <a:noFill/>
        </p:spPr>
      </p:pic>
      <p:pic>
        <p:nvPicPr>
          <p:cNvPr id="1030" name="Picture 6" descr="C:\Users\Shreya\Dropbox (HCG)\HCG India Team\Image library\canva\icons - Canva_files\heart cross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2514600"/>
            <a:ext cx="1045160" cy="914400"/>
          </a:xfrm>
          <a:prstGeom prst="rect">
            <a:avLst/>
          </a:prstGeom>
          <a:noFill/>
        </p:spPr>
      </p:pic>
      <p:sp>
        <p:nvSpPr>
          <p:cNvPr id="25" name="Curved Up Arrow 24"/>
          <p:cNvSpPr/>
          <p:nvPr/>
        </p:nvSpPr>
        <p:spPr>
          <a:xfrm>
            <a:off x="4114800" y="2971800"/>
            <a:ext cx="969313" cy="317565"/>
          </a:xfrm>
          <a:prstGeom prst="curvedUpArrow">
            <a:avLst>
              <a:gd name="adj1" fmla="val 25000"/>
              <a:gd name="adj2" fmla="val 58342"/>
              <a:gd name="adj3" fmla="val 25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Glassdoor.com Reviews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642465"/>
              </p:ext>
            </p:extLst>
          </p:nvPr>
        </p:nvGraphicFramePr>
        <p:xfrm>
          <a:off x="457200" y="1397000"/>
          <a:ext cx="8229600" cy="450323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09600"/>
                <a:gridCol w="2514600"/>
                <a:gridCol w="2667000"/>
                <a:gridCol w="2438400"/>
              </a:tblGrid>
              <a:tr h="5713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Ratings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Outcomes</a:t>
                      </a:r>
                      <a:endParaRPr lang="en-US" dirty="0"/>
                    </a:p>
                  </a:txBody>
                  <a:tcPr anchor="ctr"/>
                </a:tc>
              </a:tr>
              <a:tr h="23358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Juniper Networks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Too many average/below</a:t>
                      </a:r>
                      <a:r>
                        <a:rPr lang="en-US" baseline="0" dirty="0" smtClean="0"/>
                        <a:t> average employees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No consistent calibration across teams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Too</a:t>
                      </a:r>
                      <a:r>
                        <a:rPr lang="en-US" baseline="0" dirty="0" smtClean="0"/>
                        <a:t> much politics</a:t>
                      </a:r>
                    </a:p>
                    <a:p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If you and your boss are from the same Indian village, then you will advance quickly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----------------------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Keep skilled people employed, lose unskilled people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Cull low performers</a:t>
                      </a:r>
                    </a:p>
                    <a:p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Pay industry average to retain talent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Bonus usually</a:t>
                      </a:r>
                      <a:r>
                        <a:rPr lang="en-US" baseline="0" dirty="0" smtClean="0"/>
                        <a:t> split up equally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Upper management is not supportive of career growth unless you are favored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Performance</a:t>
            </a:r>
            <a:br>
              <a:rPr lang="en-US" dirty="0" smtClean="0"/>
            </a:br>
            <a:r>
              <a:rPr lang="en-US" sz="2400" dirty="0" smtClean="0"/>
              <a:t>Adobe Systems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 l="13931" t="16107" r="3204" b="21821"/>
          <a:stretch>
            <a:fillRect/>
          </a:stretch>
        </p:blipFill>
        <p:spPr bwMode="auto">
          <a:xfrm>
            <a:off x="762000" y="1752600"/>
            <a:ext cx="7924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Performance </a:t>
            </a:r>
            <a:br>
              <a:rPr lang="en-US" dirty="0" smtClean="0"/>
            </a:br>
            <a:r>
              <a:rPr lang="en-US" dirty="0" smtClean="0"/>
              <a:t>Juniper Networks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3750" t="25185" r="3333" b="16296"/>
          <a:stretch>
            <a:fillRect/>
          </a:stretch>
        </p:blipFill>
        <p:spPr bwMode="auto">
          <a:xfrm>
            <a:off x="228600" y="1905000"/>
            <a:ext cx="864050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Organizations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0375" y="2438400"/>
            <a:ext cx="4040188" cy="3951288"/>
          </a:xfrm>
        </p:spPr>
        <p:txBody>
          <a:bodyPr>
            <a:noAutofit/>
          </a:bodyPr>
          <a:lstStyle/>
          <a:p>
            <a:r>
              <a:rPr lang="en-US" dirty="0" smtClean="0"/>
              <a:t>Less focus on rating/labeling/</a:t>
            </a:r>
          </a:p>
          <a:p>
            <a:pPr>
              <a:buNone/>
            </a:pPr>
            <a:r>
              <a:rPr lang="en-US" dirty="0" smtClean="0"/>
              <a:t>	distribution</a:t>
            </a:r>
          </a:p>
          <a:p>
            <a:endParaRPr lang="en-US" dirty="0" smtClean="0"/>
          </a:p>
          <a:p>
            <a:r>
              <a:rPr lang="en-US" dirty="0" smtClean="0"/>
              <a:t>Ongoing conversations</a:t>
            </a:r>
          </a:p>
          <a:p>
            <a:endParaRPr lang="en-US" dirty="0" smtClean="0"/>
          </a:p>
          <a:p>
            <a:r>
              <a:rPr lang="en-US" dirty="0" smtClean="0"/>
              <a:t>Backward and forward looking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800" dirty="0" smtClean="0"/>
              <a:t>Employees</a:t>
            </a:r>
            <a:endParaRPr lang="en-US" sz="280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8200" y="2438400"/>
            <a:ext cx="4041775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Care about relative standing</a:t>
            </a:r>
          </a:p>
          <a:p>
            <a:endParaRPr lang="en-US" dirty="0" smtClean="0"/>
          </a:p>
          <a:p>
            <a:r>
              <a:rPr lang="en-US" dirty="0" smtClean="0"/>
              <a:t>How decisions are made</a:t>
            </a:r>
          </a:p>
          <a:p>
            <a:endParaRPr lang="en-US" dirty="0" smtClean="0"/>
          </a:p>
          <a:p>
            <a:r>
              <a:rPr lang="en-US" dirty="0" smtClean="0"/>
              <a:t>Focus on pay, bonus, and career development</a:t>
            </a:r>
          </a:p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733800" y="1143000"/>
            <a:ext cx="1600200" cy="381000"/>
            <a:chOff x="3048000" y="2514600"/>
            <a:chExt cx="2990850" cy="914400"/>
          </a:xfrm>
        </p:grpSpPr>
        <p:pic>
          <p:nvPicPr>
            <p:cNvPr id="12" name="Picture 5" descr="C:\Users\Shreya\Dropbox (HCG)\HCG India Team\Image library\canva\icons - Canva_files\thumbnail(86)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29200" y="2514600"/>
              <a:ext cx="1009650" cy="883638"/>
            </a:xfrm>
            <a:prstGeom prst="rect">
              <a:avLst/>
            </a:prstGeom>
            <a:noFill/>
          </p:spPr>
        </p:pic>
        <p:pic>
          <p:nvPicPr>
            <p:cNvPr id="13" name="Picture 6" descr="C:\Users\Shreya\Dropbox (HCG)\HCG India Team\Image library\canva\icons - Canva_files\heart crossed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0" y="2514600"/>
              <a:ext cx="1045160" cy="914400"/>
            </a:xfrm>
            <a:prstGeom prst="rect">
              <a:avLst/>
            </a:prstGeom>
            <a:noFill/>
          </p:spPr>
        </p:pic>
        <p:sp>
          <p:nvSpPr>
            <p:cNvPr id="14" name="Curved Up Arrow 13"/>
            <p:cNvSpPr/>
            <p:nvPr/>
          </p:nvSpPr>
          <p:spPr>
            <a:xfrm>
              <a:off x="4114800" y="2971800"/>
              <a:ext cx="969313" cy="317565"/>
            </a:xfrm>
            <a:prstGeom prst="curvedUpArrow">
              <a:avLst>
                <a:gd name="adj1" fmla="val 25000"/>
                <a:gd name="adj2" fmla="val 58342"/>
                <a:gd name="adj3" fmla="val 25000"/>
              </a:avLst>
            </a:prstGeom>
            <a:solidFill>
              <a:srgbClr val="0E2C8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 build="p"/>
      <p:bldP spid="8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missing?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Misalignment between 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sz="2400" dirty="0" smtClean="0"/>
              <a:t>what organizations want and what employees want</a:t>
            </a:r>
          </a:p>
          <a:p>
            <a:pPr lvl="1">
              <a:buNone/>
            </a:pPr>
            <a:endParaRPr lang="en-US" sz="2400" dirty="0" smtClean="0"/>
          </a:p>
          <a:p>
            <a:pPr lvl="1">
              <a:buNone/>
            </a:pPr>
            <a:r>
              <a:rPr lang="en-US" sz="2400" dirty="0" smtClean="0"/>
              <a:t>	what organizations want and what they evoke  through their PM systems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</a:p>
          <a:p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74673"/>
              </p:ext>
            </p:extLst>
          </p:nvPr>
        </p:nvGraphicFramePr>
        <p:xfrm>
          <a:off x="0" y="1219200"/>
          <a:ext cx="9144000" cy="48006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984077"/>
                <a:gridCol w="3278037"/>
                <a:gridCol w="3881886"/>
              </a:tblGrid>
              <a:tr h="984041"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Organizations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Employees</a:t>
                      </a:r>
                      <a:endParaRPr lang="en-US" sz="2000" dirty="0"/>
                    </a:p>
                  </a:txBody>
                  <a:tcPr/>
                </a:tc>
              </a:tr>
              <a:tr h="11838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Ratings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Did you do what you were told?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Tell me how I did, where I stand, and what I need to do to get better?</a:t>
                      </a:r>
                      <a:endParaRPr lang="en-US" sz="2000" dirty="0"/>
                    </a:p>
                  </a:txBody>
                  <a:tcPr/>
                </a:tc>
              </a:tr>
              <a:tr h="120378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Process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How much and how well did you do it?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 want to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do meaningful</a:t>
                      </a:r>
                      <a:r>
                        <a:rPr lang="en-US" sz="2000" baseline="0" dirty="0" smtClean="0"/>
                        <a:t> work and make a difference.</a:t>
                      </a:r>
                      <a:endParaRPr lang="en-US" sz="2000" dirty="0"/>
                    </a:p>
                  </a:txBody>
                  <a:tcPr/>
                </a:tc>
              </a:tr>
              <a:tr h="142895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Outcomes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How much of the reward did your</a:t>
                      </a:r>
                      <a:r>
                        <a:rPr lang="en-US" sz="2000" baseline="0" dirty="0" smtClean="0"/>
                        <a:t> efforts earn?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 want to be</a:t>
                      </a:r>
                      <a:r>
                        <a:rPr lang="en-US" sz="2000" baseline="0" dirty="0" smtClean="0"/>
                        <a:t> recognized for making a difference.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667000" y="1676400"/>
            <a:ext cx="1905000" cy="381000"/>
          </a:xfrm>
          <a:prstGeom prst="rect">
            <a:avLst/>
          </a:prstGeom>
          <a:solidFill>
            <a:srgbClr val="0E2C8E">
              <a:alpha val="3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dobe Fan Heiti Std B" pitchFamily="34" charset="-128"/>
                <a:ea typeface="Adobe Fan Heiti Std B" pitchFamily="34" charset="-128"/>
              </a:rPr>
              <a:t>Transactional</a:t>
            </a:r>
            <a:endParaRPr lang="en-US" sz="14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72200" y="1676400"/>
            <a:ext cx="2144609" cy="381000"/>
          </a:xfrm>
          <a:prstGeom prst="rect">
            <a:avLst/>
          </a:prstGeom>
          <a:solidFill>
            <a:srgbClr val="0E2C8E">
              <a:alpha val="3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dobe Fan Heiti Std B" pitchFamily="34" charset="-128"/>
                <a:ea typeface="Adobe Fan Heiti Std B" pitchFamily="34" charset="-128"/>
              </a:rPr>
              <a:t>Transformational</a:t>
            </a:r>
            <a:endParaRPr lang="en-US" sz="14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Misalignment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Style of Leading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916113"/>
            <a:ext cx="4040188" cy="639762"/>
          </a:xfrm>
        </p:spPr>
        <p:txBody>
          <a:bodyPr/>
          <a:lstStyle/>
          <a:p>
            <a:pPr algn="ctr"/>
            <a:r>
              <a:rPr lang="en-US" dirty="0" smtClean="0"/>
              <a:t>Transactional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" y="2286000"/>
            <a:ext cx="4040188" cy="3951288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Focus on an </a:t>
            </a:r>
          </a:p>
          <a:p>
            <a:pPr algn="ctr">
              <a:buNone/>
            </a:pPr>
            <a:r>
              <a:rPr lang="en-US" b="1" dirty="0" smtClean="0"/>
              <a:t>exchange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relationship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916113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Transformational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645025" y="2286000"/>
            <a:ext cx="4041775" cy="3951288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Focus on </a:t>
            </a:r>
          </a:p>
          <a:p>
            <a:pPr algn="ctr">
              <a:buNone/>
            </a:pPr>
            <a:r>
              <a:rPr lang="en-US" b="1" dirty="0" smtClean="0"/>
              <a:t>emotionally uplifting </a:t>
            </a:r>
            <a:r>
              <a:rPr lang="en-US" dirty="0" smtClean="0"/>
              <a:t>communication &amp; engagement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12" name="Chart 11"/>
          <p:cNvGraphicFramePr/>
          <p:nvPr/>
        </p:nvGraphicFramePr>
        <p:xfrm>
          <a:off x="5105400" y="4495800"/>
          <a:ext cx="30480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0" y="4495800"/>
          <a:ext cx="42672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1066800"/>
            <a:ext cx="1009650" cy="883638"/>
          </a:xfrm>
          <a:prstGeom prst="rect">
            <a:avLst/>
          </a:prstGeom>
          <a:noFill/>
        </p:spPr>
      </p:pic>
      <p:pic>
        <p:nvPicPr>
          <p:cNvPr id="17" name="Picture 6" descr="C:\Users\Shreya\Dropbox (HCG)\HCG India Team\Image library\canva\icons - Canva_files\heart cross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28800" y="1066800"/>
            <a:ext cx="1045160" cy="9144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uiExpand="1" build="p"/>
      <p:bldP spid="8" grpId="1" build="p"/>
      <p:bldP spid="9" grpId="0" uiExpand="1" build="p"/>
      <p:bldGraphic spid="12" grpId="0">
        <p:bldAsOne/>
      </p:bldGraphic>
      <p:bldGraphic spid="1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Key Elements to Creating Uplifting PM Systems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352800" y="2057400"/>
            <a:ext cx="2362200" cy="2133600"/>
          </a:xfrm>
          <a:prstGeom prst="ellipse">
            <a:avLst/>
          </a:prstGeom>
          <a:solidFill>
            <a:srgbClr val="0E2C8E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Motivation</a:t>
            </a:r>
          </a:p>
          <a:p>
            <a:pPr algn="ctr"/>
            <a:r>
              <a:rPr lang="en-US" sz="1200" b="1" dirty="0" smtClean="0"/>
              <a:t>(equity)</a:t>
            </a:r>
            <a:endParaRPr lang="en-US" sz="1200" b="1" dirty="0"/>
          </a:p>
        </p:txBody>
      </p:sp>
      <p:sp>
        <p:nvSpPr>
          <p:cNvPr id="5" name="Oval 4"/>
          <p:cNvSpPr/>
          <p:nvPr/>
        </p:nvSpPr>
        <p:spPr>
          <a:xfrm>
            <a:off x="2286000" y="3352800"/>
            <a:ext cx="2362200" cy="2133600"/>
          </a:xfrm>
          <a:prstGeom prst="ellipse">
            <a:avLst/>
          </a:prstGeom>
          <a:solidFill>
            <a:schemeClr val="bg1">
              <a:lumMod val="50000"/>
              <a:alpha val="5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Experience</a:t>
            </a:r>
          </a:p>
          <a:p>
            <a:pPr algn="ctr"/>
            <a:r>
              <a:rPr lang="en-US" b="1" dirty="0" smtClean="0"/>
              <a:t>(</a:t>
            </a:r>
            <a:r>
              <a:rPr lang="en-US" sz="1200" b="1" dirty="0" smtClean="0"/>
              <a:t>respect &amp; </a:t>
            </a:r>
          </a:p>
          <a:p>
            <a:pPr algn="ctr"/>
            <a:r>
              <a:rPr lang="en-US" sz="1200" b="1" dirty="0" smtClean="0"/>
              <a:t>fairness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4267200" y="3352800"/>
            <a:ext cx="2362200" cy="2133600"/>
          </a:xfrm>
          <a:prstGeom prst="ellipse">
            <a:avLst/>
          </a:prstGeom>
          <a:solidFill>
            <a:srgbClr val="C00000">
              <a:alpha val="73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Feedback</a:t>
            </a:r>
          </a:p>
          <a:p>
            <a:pPr algn="ctr"/>
            <a:r>
              <a:rPr lang="en-US" sz="1200" b="1" dirty="0" smtClean="0"/>
              <a:t>(growth &amp; </a:t>
            </a:r>
          </a:p>
          <a:p>
            <a:pPr algn="ctr"/>
            <a:r>
              <a:rPr lang="en-US" sz="1200" b="1" dirty="0" smtClean="0"/>
              <a:t>meaning)</a:t>
            </a:r>
            <a:endParaRPr lang="en-US" sz="1200" b="1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3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838200"/>
            <a:ext cx="1009650" cy="88363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As much as organizations want to move away from a rating system, employees really care about their relative standing and linkage between effort and performance.</a:t>
            </a:r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b="1" dirty="0" smtClean="0">
                <a:solidFill>
                  <a:srgbClr val="C00000"/>
                </a:solidFill>
              </a:rPr>
              <a:t>Equity Drives Motivation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91000" y="457200"/>
            <a:ext cx="762000" cy="762000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1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51319"/>
            <a:ext cx="8229600" cy="114300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5715000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1600" dirty="0" smtClean="0">
                <a:latin typeface="+mj-lt"/>
                <a:ea typeface="Adobe Fan Heiti Std B" pitchFamily="34" charset="-128"/>
              </a:rPr>
              <a:t>Comparison made relative to a basket of needs = $, benefits, work life balance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905000" y="1066800"/>
            <a:ext cx="5257800" cy="3657600"/>
            <a:chOff x="1905000" y="1066800"/>
            <a:chExt cx="5257800" cy="3657600"/>
          </a:xfrm>
        </p:grpSpPr>
        <p:sp>
          <p:nvSpPr>
            <p:cNvPr id="6" name="Title 3"/>
            <p:cNvSpPr txBox="1">
              <a:spLocks/>
            </p:cNvSpPr>
            <p:nvPr/>
          </p:nvSpPr>
          <p:spPr>
            <a:xfrm>
              <a:off x="1905000" y="1066800"/>
              <a:ext cx="5257800" cy="36576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kumimoji="0" lang="en-US" sz="2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/>
              </a:r>
              <a:br>
                <a:rPr kumimoji="0" lang="en-US" sz="29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</a:br>
              <a:endPara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  <a:p>
              <a:pPr lvl="0">
                <a:spcBef>
                  <a:spcPct val="0"/>
                </a:spcBef>
                <a:defRPr/>
              </a:pPr>
              <a:r>
                <a:rPr kumimoji="0" lang="en-US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Adobe Fan Heiti Std B" pitchFamily="34" charset="-128"/>
                  <a:cs typeface="+mj-cs"/>
                </a:rPr>
                <a:t>	</a:t>
              </a:r>
              <a:endParaRPr lang="en-US" dirty="0" smtClean="0">
                <a:latin typeface="+mj-lt"/>
                <a:ea typeface="Adobe Fan Heiti Std B" pitchFamily="34" charset="-128"/>
                <a:cs typeface="+mj-cs"/>
                <a:sym typeface="Wingdings"/>
              </a:endParaRPr>
            </a:p>
            <a:p>
              <a:pPr lvl="0">
                <a:spcBef>
                  <a:spcPct val="0"/>
                </a:spcBef>
                <a:defRPr/>
              </a:pPr>
              <a:r>
                <a:rPr lang="en-US" dirty="0" smtClean="0">
                  <a:latin typeface="+mj-lt"/>
                  <a:ea typeface="Adobe Fan Heiti Std B" pitchFamily="34" charset="-128"/>
                  <a:cs typeface="+mj-cs"/>
                  <a:sym typeface="Wingdings"/>
                </a:rPr>
                <a:t>	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en-US" dirty="0" smtClean="0">
                  <a:ea typeface="Adobe Fan Heiti Std B" pitchFamily="34" charset="-128"/>
                  <a:sym typeface="Wingdings"/>
                </a:rPr>
                <a:t>	PERFORMANCE</a:t>
              </a:r>
              <a:r>
                <a:rPr lang="en-US" dirty="0" smtClean="0">
                  <a:ea typeface="Adobe Fan Heiti Std B" pitchFamily="34" charset="-128"/>
                </a:rPr>
                <a:t>  </a:t>
              </a:r>
              <a:r>
                <a:rPr lang="en-US" dirty="0" smtClean="0">
                  <a:ea typeface="Adobe Fan Heiti Std B" pitchFamily="34" charset="-128"/>
                  <a:sym typeface="Wingdings"/>
                </a:rPr>
                <a:t>  = OUTCOMES</a:t>
              </a:r>
              <a:endParaRPr lang="en-US" dirty="0" smtClean="0">
                <a:latin typeface="+mj-lt"/>
                <a:ea typeface="Adobe Fan Heiti Std B" pitchFamily="34" charset="-128"/>
                <a:cs typeface="+mj-cs"/>
                <a:sym typeface="Wingdings"/>
              </a:endParaRPr>
            </a:p>
            <a:p>
              <a:pPr lvl="0">
                <a:spcBef>
                  <a:spcPct val="0"/>
                </a:spcBef>
                <a:defRPr/>
              </a:pPr>
              <a:r>
                <a:rPr lang="en-US" dirty="0" smtClean="0">
                  <a:latin typeface="+mj-lt"/>
                  <a:ea typeface="Adobe Fan Heiti Std B" pitchFamily="34" charset="-128"/>
                  <a:cs typeface="+mj-cs"/>
                  <a:sym typeface="Wingdings"/>
                </a:rPr>
                <a:t>			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133600" y="3218765"/>
              <a:ext cx="457200" cy="457200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C00000"/>
                  </a:solidFill>
                </a:rPr>
                <a:t>2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019800" y="6356350"/>
            <a:ext cx="2133600" cy="365125"/>
          </a:xfrm>
        </p:spPr>
        <p:txBody>
          <a:bodyPr/>
          <a:lstStyle/>
          <a:p>
            <a:fld id="{BBA9EE64-7008-47DB-989E-0E9FC28DAFD9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057400" y="4191000"/>
            <a:ext cx="4953000" cy="1295400"/>
            <a:chOff x="1828800" y="4267200"/>
            <a:chExt cx="4953000" cy="1295400"/>
          </a:xfrm>
        </p:grpSpPr>
        <p:pic>
          <p:nvPicPr>
            <p:cNvPr id="2050" name="Picture 2" descr="C:\Users\Shreya\Dropbox (HCG)\HCG India Team\Image library\canva\icons - Canva_files\human filled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8800" y="4267200"/>
              <a:ext cx="1066800" cy="1066800"/>
            </a:xfrm>
            <a:prstGeom prst="rect">
              <a:avLst/>
            </a:prstGeom>
            <a:noFill/>
          </p:spPr>
        </p:pic>
        <p:pic>
          <p:nvPicPr>
            <p:cNvPr id="2051" name="Picture 3" descr="C:\Users\Shreya\Dropbox (HCG)\HCG India Team\Image library\canva\icons - Canva_files\human blu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2800" y="4435570"/>
              <a:ext cx="609600" cy="730060"/>
            </a:xfrm>
            <a:prstGeom prst="rect">
              <a:avLst/>
            </a:prstGeom>
            <a:noFill/>
          </p:spPr>
        </p:pic>
        <p:pic>
          <p:nvPicPr>
            <p:cNvPr id="13" name="Picture 3" descr="C:\Users\Shreya\Dropbox (HCG)\HCG India Team\Image library\canva\icons - Canva_files\human blu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2400" y="4435570"/>
              <a:ext cx="609600" cy="730060"/>
            </a:xfrm>
            <a:prstGeom prst="rect">
              <a:avLst/>
            </a:prstGeom>
            <a:noFill/>
          </p:spPr>
        </p:pic>
        <p:pic>
          <p:nvPicPr>
            <p:cNvPr id="14" name="Picture 3" descr="C:\Users\Shreya\Dropbox (HCG)\HCG India Team\Image library\canva\icons - Canva_files\human blu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4435570"/>
              <a:ext cx="609600" cy="730060"/>
            </a:xfrm>
            <a:prstGeom prst="rect">
              <a:avLst/>
            </a:prstGeom>
            <a:noFill/>
          </p:spPr>
        </p:pic>
        <p:pic>
          <p:nvPicPr>
            <p:cNvPr id="2053" name="Picture 5" descr="C:\Users\Shreya\Dropbox (HCG)\HCG India Team\Image library\canva\icons - Canva_files\globe blue.png"/>
            <p:cNvPicPr>
              <a:picLocks noChangeAspect="1" noChangeArrowheads="1"/>
            </p:cNvPicPr>
            <p:nvPr/>
          </p:nvPicPr>
          <p:blipFill>
            <a:blip r:embed="rId5" cstate="print"/>
            <a:srcRect r="7895" b="30000"/>
            <a:stretch>
              <a:fillRect/>
            </a:stretch>
          </p:blipFill>
          <p:spPr bwMode="auto">
            <a:xfrm>
              <a:off x="5867400" y="4438650"/>
              <a:ext cx="723900" cy="723900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1828800" y="5181600"/>
              <a:ext cx="1066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Self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33800" y="5181600"/>
              <a:ext cx="1066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Others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15000" y="5181600"/>
              <a:ext cx="10668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Market</a:t>
              </a: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6629400" y="2870537"/>
            <a:ext cx="2819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ea typeface="Adobe Fan Heiti Std B" pitchFamily="34" charset="-128"/>
                <a:sym typeface="Wingdings"/>
              </a:rPr>
              <a:t>[        </a:t>
            </a:r>
            <a:r>
              <a:rPr lang="en-US" dirty="0" smtClean="0">
                <a:solidFill>
                  <a:srgbClr val="C00000"/>
                </a:solidFill>
                <a:ea typeface="Adobe Fan Heiti Std B" pitchFamily="34" charset="-128"/>
                <a:sym typeface="Wingdings"/>
              </a:rPr>
              <a:t> </a:t>
            </a:r>
            <a:r>
              <a:rPr lang="en-US" sz="6000" dirty="0" smtClean="0">
                <a:solidFill>
                  <a:srgbClr val="C00000"/>
                </a:solidFill>
                <a:ea typeface="Adobe Fan Heiti Std B" pitchFamily="34" charset="-128"/>
                <a:sym typeface="Wingdings"/>
              </a:rPr>
              <a:t>]</a:t>
            </a:r>
            <a:endParaRPr lang="en-US" sz="6000" dirty="0"/>
          </a:p>
        </p:txBody>
      </p:sp>
      <p:sp>
        <p:nvSpPr>
          <p:cNvPr id="22" name="Rectangle 21"/>
          <p:cNvSpPr/>
          <p:nvPr/>
        </p:nvSpPr>
        <p:spPr>
          <a:xfrm>
            <a:off x="6934200" y="3124200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a typeface="Adobe Fan Heiti Std B" pitchFamily="34" charset="-128"/>
                <a:sym typeface="Wingdings"/>
              </a:rPr>
              <a:t>REWARDS &amp;                                                                    RECOGNITION</a:t>
            </a:r>
            <a:endParaRPr lang="en-US" dirty="0"/>
          </a:p>
        </p:txBody>
      </p:sp>
      <p:pic>
        <p:nvPicPr>
          <p:cNvPr id="23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381000"/>
            <a:ext cx="1009650" cy="883638"/>
          </a:xfrm>
          <a:prstGeom prst="rect">
            <a:avLst/>
          </a:prstGeom>
          <a:noFill/>
        </p:spPr>
      </p:pic>
      <p:sp>
        <p:nvSpPr>
          <p:cNvPr id="26" name="Title 3"/>
          <p:cNvSpPr txBox="1">
            <a:spLocks/>
          </p:cNvSpPr>
          <p:nvPr/>
        </p:nvSpPr>
        <p:spPr>
          <a:xfrm>
            <a:off x="1917700" y="495300"/>
            <a:ext cx="52578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29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Motivates?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Title 3"/>
          <p:cNvSpPr txBox="1">
            <a:spLocks/>
          </p:cNvSpPr>
          <p:nvPr/>
        </p:nvSpPr>
        <p:spPr>
          <a:xfrm>
            <a:off x="1917700" y="1676400"/>
            <a:ext cx="5257800" cy="1751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Adobe Fan Heiti Std B" pitchFamily="34" charset="-128"/>
                <a:cs typeface="+mj-cs"/>
              </a:rPr>
              <a:t>	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Adobe Fan Heiti Std B" pitchFamily="34" charset="-128"/>
                <a:cs typeface="+mj-cs"/>
              </a:rPr>
              <a:t>EFFORT      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Adobe Fan Heiti Std B" pitchFamily="34" charset="-128"/>
                <a:cs typeface="+mj-cs"/>
                <a:sym typeface="Wingdings"/>
              </a:rPr>
              <a:t>  = </a:t>
            </a:r>
            <a:r>
              <a:rPr lang="en-US" dirty="0" smtClean="0">
                <a:latin typeface="+mj-lt"/>
                <a:ea typeface="Adobe Fan Heiti Std B" pitchFamily="34" charset="-128"/>
                <a:cs typeface="+mj-cs"/>
                <a:sym typeface="Wingdings"/>
              </a:rPr>
              <a:t>PERFORMANCE</a:t>
            </a:r>
          </a:p>
          <a:p>
            <a:pPr lvl="0">
              <a:spcBef>
                <a:spcPct val="0"/>
              </a:spcBef>
              <a:defRPr/>
            </a:pPr>
            <a:r>
              <a:rPr lang="en-US" dirty="0" smtClean="0">
                <a:latin typeface="+mj-lt"/>
                <a:ea typeface="Adobe Fan Heiti Std B" pitchFamily="34" charset="-128"/>
                <a:cs typeface="+mj-cs"/>
                <a:sym typeface="Wingdings"/>
              </a:rPr>
              <a:t>			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33600" y="2590800"/>
            <a:ext cx="457200" cy="457200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1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7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Presenters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4419600"/>
            <a:ext cx="3581400" cy="685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smtClean="0"/>
              <a:t>Dr. Shreya Sarkar-Barney</a:t>
            </a:r>
          </a:p>
          <a:p>
            <a:pPr marL="0" indent="0">
              <a:buNone/>
            </a:pPr>
            <a:r>
              <a:rPr lang="en-US" sz="1600" dirty="0" smtClean="0"/>
              <a:t>HCG President &amp; Founder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1295400" y="4343400"/>
            <a:ext cx="2913682" cy="83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Izabela Widlak, M.S.</a:t>
            </a:r>
          </a:p>
          <a:p>
            <a:pPr marL="0" indent="0">
              <a:buNone/>
            </a:pPr>
            <a:r>
              <a:rPr lang="en-US" sz="1600" dirty="0" smtClean="0"/>
              <a:t>Research Consultant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6"/>
          <a:stretch/>
        </p:blipFill>
        <p:spPr bwMode="auto">
          <a:xfrm>
            <a:off x="1295400" y="1543878"/>
            <a:ext cx="2306791" cy="264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Shreya Sarkar-Barney(10).jpg"/>
          <p:cNvPicPr>
            <a:picLocks noChangeAspect="1"/>
          </p:cNvPicPr>
          <p:nvPr/>
        </p:nvPicPr>
        <p:blipFill>
          <a:blip r:embed="rId4" cstate="print"/>
          <a:srcRect t="2163" b="21739"/>
          <a:stretch>
            <a:fillRect/>
          </a:stretch>
        </p:blipFill>
        <p:spPr>
          <a:xfrm>
            <a:off x="5181600" y="1524000"/>
            <a:ext cx="2348090" cy="2680253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24000" y="1219200"/>
            <a:ext cx="6019800" cy="3886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Absence of bureaucracy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does not constitute a positive experience.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baseline="0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Accuracy and Fairness matter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91000" y="457200"/>
            <a:ext cx="762000" cy="762000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2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Experience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/>
          <a:lstStyle/>
          <a:p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Accuracy of information collected</a:t>
            </a: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Consistency in decision making procedures </a:t>
            </a: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Employees allowed to voice their concerns</a:t>
            </a: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 Appeal or challenge any decisions</a:t>
            </a:r>
          </a:p>
          <a:p>
            <a:endParaRPr lang="en-US" u="sng" dirty="0" smtClean="0"/>
          </a:p>
          <a:p>
            <a:pPr lvl="1"/>
            <a:endParaRPr lang="en-US" sz="2400" dirty="0" smtClean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639762"/>
          </a:xfrm>
        </p:spPr>
        <p:txBody>
          <a:bodyPr/>
          <a:lstStyle/>
          <a:p>
            <a:r>
              <a:rPr lang="en-US" dirty="0" smtClean="0"/>
              <a:t>Relationships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Including employees’ views</a:t>
            </a: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Minimizing personal biases</a:t>
            </a: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lang="en-US" dirty="0" smtClean="0"/>
              <a:t>Treating employees with kindness, consideration and truthfulness</a:t>
            </a:r>
          </a:p>
          <a:p>
            <a:endParaRPr lang="en-US" sz="2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81000"/>
            <a:ext cx="1009650" cy="88363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71600" y="1600200"/>
            <a:ext cx="6324600" cy="39624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n-US" sz="4800" dirty="0" smtClean="0"/>
              <a:t>Frequent Check-ins alone are insufficient to drive performance change.</a:t>
            </a:r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endParaRPr lang="en-US" sz="4800" dirty="0" smtClean="0"/>
          </a:p>
          <a:p>
            <a:pPr algn="ctr">
              <a:buNone/>
            </a:pPr>
            <a:r>
              <a:rPr lang="en-US" sz="4800" b="1" dirty="0" smtClean="0">
                <a:solidFill>
                  <a:srgbClr val="C00000"/>
                </a:solidFill>
              </a:rPr>
              <a:t>Effective feedback produces extraordinary outcomes 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191000" y="457200"/>
            <a:ext cx="762000" cy="762000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418290"/>
              </p:ext>
            </p:extLst>
          </p:nvPr>
        </p:nvGraphicFramePr>
        <p:xfrm>
          <a:off x="0" y="903377"/>
          <a:ext cx="9144000" cy="53427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877786"/>
                <a:gridCol w="3380014"/>
                <a:gridCol w="3886200"/>
              </a:tblGrid>
              <a:tr h="8492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 smtClean="0"/>
                        <a:t>Transactional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000" dirty="0" smtClean="0"/>
                        <a:t>Transformational</a:t>
                      </a:r>
                      <a:endParaRPr lang="en-US" sz="1800" b="1" dirty="0"/>
                    </a:p>
                  </a:txBody>
                  <a:tcPr anchor="ctr"/>
                </a:tc>
              </a:tr>
              <a:tr h="1524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Content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Task focused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Outcome focused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Evaluative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Mission</a:t>
                      </a:r>
                      <a:r>
                        <a:rPr lang="en-US" sz="1800" baseline="0" dirty="0" smtClean="0"/>
                        <a:t> and meaning focused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aseline="0" dirty="0" smtClean="0"/>
                        <a:t>Effort and outcome focused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aseline="0" dirty="0" smtClean="0"/>
                        <a:t>Progressive</a:t>
                      </a:r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Context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Guarded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Conflict</a:t>
                      </a:r>
                      <a:r>
                        <a:rPr lang="en-US" sz="1800" baseline="0" dirty="0" smtClean="0"/>
                        <a:t> avoidant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Authenticity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Trust &amp; Transparency</a:t>
                      </a:r>
                      <a:endParaRPr lang="en-US" sz="1800" dirty="0"/>
                    </a:p>
                  </a:txBody>
                  <a:tcPr/>
                </a:tc>
              </a:tr>
              <a:tr h="16740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Collaboration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Downward communication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Performance</a:t>
                      </a:r>
                      <a:r>
                        <a:rPr lang="en-US" sz="1800" baseline="0" dirty="0" smtClean="0"/>
                        <a:t> goal-oriented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Insightful for both parties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 smtClean="0"/>
                        <a:t>Learning goal-oriented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990600"/>
            <a:ext cx="762000" cy="666897"/>
          </a:xfrm>
          <a:prstGeom prst="rect">
            <a:avLst/>
          </a:prstGeom>
          <a:noFill/>
        </p:spPr>
      </p:pic>
      <p:pic>
        <p:nvPicPr>
          <p:cNvPr id="7" name="Picture 6" descr="C:\Users\Shreya\Dropbox (HCG)\HCG India Team\Image library\canva\icons - Canva_files\heart cross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990600"/>
            <a:ext cx="783870" cy="685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400" y="838200"/>
            <a:ext cx="5562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Glegoo" pitchFamily="2" charset="0"/>
              </a:rPr>
              <a:t>Should companies abolish performance reviews?</a:t>
            </a:r>
            <a:endParaRPr lang="en-US" sz="2800" dirty="0">
              <a:latin typeface="Glegoo" pitchFamily="2" charset="0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2590800" y="2895600"/>
            <a:ext cx="1524000" cy="838200"/>
          </a:xfrm>
          <a:prstGeom prst="flowChartProcess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No</a:t>
            </a:r>
            <a:endParaRPr lang="en-US" sz="36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4800600" y="2895600"/>
            <a:ext cx="1524000" cy="838200"/>
          </a:xfrm>
          <a:prstGeom prst="flowChartProcess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Yes</a:t>
            </a:r>
            <a:endParaRPr lang="en-US" sz="36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124200" y="4038600"/>
            <a:ext cx="609600" cy="53340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en-US" sz="4000" dirty="0">
              <a:solidFill>
                <a:srgbClr val="C0000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57800" y="4038600"/>
            <a:ext cx="609600" cy="53340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Hate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200" dirty="0" smtClean="0">
              <a:solidFill>
                <a:srgbClr val="C00000"/>
              </a:solidFill>
              <a:latin typeface="Glegoo" pitchFamily="2" charset="0"/>
            </a:endParaRPr>
          </a:p>
          <a:p>
            <a:pPr algn="ctr">
              <a:buNone/>
            </a:pPr>
            <a:r>
              <a:rPr lang="en-US" sz="2800" dirty="0" smtClean="0">
                <a:latin typeface="Glegoo" pitchFamily="2" charset="0"/>
              </a:rPr>
              <a:t>Ratings</a:t>
            </a:r>
          </a:p>
          <a:p>
            <a:pPr algn="ctr"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Inaccuracy</a:t>
            </a:r>
            <a:endParaRPr lang="en-US" sz="1200" dirty="0" smtClean="0">
              <a:solidFill>
                <a:srgbClr val="C00000"/>
              </a:solidFill>
              <a:latin typeface="Glegoo" pitchFamily="2" charset="0"/>
            </a:endParaRPr>
          </a:p>
          <a:p>
            <a:pPr algn="ctr">
              <a:buNone/>
            </a:pPr>
            <a:r>
              <a:rPr lang="en-US" sz="2800" dirty="0" smtClean="0">
                <a:latin typeface="Glegoo" pitchFamily="2" charset="0"/>
              </a:rPr>
              <a:t>+</a:t>
            </a:r>
          </a:p>
          <a:p>
            <a:pPr algn="ctr">
              <a:buNone/>
            </a:pPr>
            <a:r>
              <a:rPr lang="en-US" sz="2800" dirty="0" smtClean="0">
                <a:latin typeface="Glegoo" pitchFamily="2" charset="0"/>
              </a:rPr>
              <a:t>Process</a:t>
            </a:r>
          </a:p>
          <a:p>
            <a:pPr algn="ctr"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Politics</a:t>
            </a:r>
            <a:endParaRPr lang="en-US" sz="1200" dirty="0" smtClean="0">
              <a:solidFill>
                <a:srgbClr val="C00000"/>
              </a:solidFill>
              <a:latin typeface="Glegoo" pitchFamily="2" charset="0"/>
            </a:endParaRPr>
          </a:p>
          <a:p>
            <a:pPr algn="ctr">
              <a:buNone/>
            </a:pPr>
            <a:r>
              <a:rPr lang="en-US" sz="2800" dirty="0" smtClean="0">
                <a:latin typeface="Glegoo" pitchFamily="2" charset="0"/>
              </a:rPr>
              <a:t>+</a:t>
            </a:r>
          </a:p>
          <a:p>
            <a:pPr algn="ctr">
              <a:buNone/>
            </a:pPr>
            <a:r>
              <a:rPr lang="en-US" sz="2800" dirty="0" smtClean="0">
                <a:latin typeface="Glegoo" pitchFamily="2" charset="0"/>
              </a:rPr>
              <a:t>Outcomes</a:t>
            </a:r>
          </a:p>
          <a:p>
            <a:pPr algn="ctr"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Futility</a:t>
            </a:r>
            <a:endParaRPr lang="en-US" sz="1200" dirty="0">
              <a:solidFill>
                <a:srgbClr val="C00000"/>
              </a:solidFill>
              <a:latin typeface="Glegoo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Love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1200" dirty="0" smtClean="0">
              <a:solidFill>
                <a:srgbClr val="C00000"/>
              </a:solidFill>
              <a:latin typeface="Glegoo" pitchFamily="2" charset="0"/>
            </a:endParaRPr>
          </a:p>
          <a:p>
            <a:pPr algn="ctr">
              <a:spcBef>
                <a:spcPts val="672"/>
              </a:spcBef>
              <a:buNone/>
            </a:pPr>
            <a:r>
              <a:rPr lang="en-US" sz="2800" dirty="0" smtClean="0">
                <a:latin typeface="Glegoo" pitchFamily="2" charset="0"/>
              </a:rPr>
              <a:t>Motivation</a:t>
            </a:r>
            <a:endParaRPr lang="en-US" sz="3300" dirty="0" smtClean="0">
              <a:latin typeface="Glegoo" pitchFamily="2" charset="0"/>
            </a:endParaRPr>
          </a:p>
          <a:p>
            <a:pPr algn="ctr">
              <a:spcBef>
                <a:spcPts val="384"/>
              </a:spcBef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Rewards</a:t>
            </a:r>
          </a:p>
          <a:p>
            <a:pPr algn="ctr">
              <a:spcBef>
                <a:spcPts val="672"/>
              </a:spcBef>
              <a:buNone/>
            </a:pPr>
            <a:r>
              <a:rPr lang="en-US" sz="2800" dirty="0" smtClean="0">
                <a:latin typeface="Glegoo" pitchFamily="2" charset="0"/>
              </a:rPr>
              <a:t>+</a:t>
            </a:r>
          </a:p>
          <a:p>
            <a:pPr algn="ctr">
              <a:spcBef>
                <a:spcPts val="672"/>
              </a:spcBef>
              <a:buNone/>
            </a:pPr>
            <a:r>
              <a:rPr lang="en-US" sz="2800" dirty="0" smtClean="0">
                <a:latin typeface="Glegoo" pitchFamily="2" charset="0"/>
              </a:rPr>
              <a:t>Experience</a:t>
            </a:r>
            <a:endParaRPr lang="en-US" sz="3000" dirty="0" smtClean="0">
              <a:latin typeface="Glegoo" pitchFamily="2" charset="0"/>
            </a:endParaRPr>
          </a:p>
          <a:p>
            <a:pPr algn="ctr">
              <a:spcBef>
                <a:spcPts val="672"/>
              </a:spcBef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Treatment</a:t>
            </a:r>
          </a:p>
          <a:p>
            <a:pPr algn="ctr">
              <a:spcBef>
                <a:spcPts val="672"/>
              </a:spcBef>
              <a:buNone/>
            </a:pPr>
            <a:r>
              <a:rPr lang="en-US" sz="2800" dirty="0" smtClean="0">
                <a:latin typeface="Glegoo" pitchFamily="2" charset="0"/>
              </a:rPr>
              <a:t>+</a:t>
            </a:r>
          </a:p>
          <a:p>
            <a:pPr algn="ctr">
              <a:spcBef>
                <a:spcPts val="672"/>
              </a:spcBef>
              <a:buNone/>
            </a:pPr>
            <a:r>
              <a:rPr lang="en-US" sz="2800" dirty="0" smtClean="0">
                <a:latin typeface="Glegoo" pitchFamily="2" charset="0"/>
              </a:rPr>
              <a:t>Feedback</a:t>
            </a:r>
            <a:endParaRPr lang="en-US" sz="3000" dirty="0" smtClean="0">
              <a:latin typeface="Glegoo" pitchFamily="2" charset="0"/>
            </a:endParaRPr>
          </a:p>
          <a:p>
            <a:pPr algn="ctr">
              <a:spcBef>
                <a:spcPts val="672"/>
              </a:spcBef>
              <a:buNone/>
            </a:pPr>
            <a:r>
              <a:rPr lang="en-US" sz="1600" dirty="0" smtClean="0">
                <a:solidFill>
                  <a:srgbClr val="C00000"/>
                </a:solidFill>
                <a:latin typeface="Glegoo" pitchFamily="2" charset="0"/>
              </a:rPr>
              <a:t>Growth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9" name="Picture 6" descr="C:\Users\Shreya\Dropbox (HCG)\HCG India Team\Image library\canva\icons - Canva_files\heart cross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1045160" cy="914400"/>
          </a:xfrm>
          <a:prstGeom prst="rect">
            <a:avLst/>
          </a:prstGeom>
          <a:noFill/>
        </p:spPr>
      </p:pic>
      <p:pic>
        <p:nvPicPr>
          <p:cNvPr id="10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524000"/>
            <a:ext cx="1009650" cy="88363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uiExpand="1" build="p"/>
      <p:bldP spid="5" grpId="0" build="p"/>
      <p:bldP spid="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6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676400"/>
            <a:ext cx="4614528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prah-Winfrey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3400" y="0"/>
            <a:ext cx="644824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91200" y="1143000"/>
            <a:ext cx="3124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legoo" pitchFamily="2" charset="0"/>
              </a:rPr>
              <a:t>“I’ve talked to nearly 30,000 people on this show, and all 30,000 had one thing in common: They all wanted </a:t>
            </a:r>
            <a:r>
              <a:rPr lang="en-US" b="1" dirty="0" smtClean="0">
                <a:solidFill>
                  <a:srgbClr val="C00000"/>
                </a:solidFill>
                <a:latin typeface="Glegoo" pitchFamily="2" charset="0"/>
              </a:rPr>
              <a:t>validation</a:t>
            </a:r>
            <a:r>
              <a:rPr lang="en-US" dirty="0" smtClean="0">
                <a:latin typeface="Glegoo" pitchFamily="2" charset="0"/>
              </a:rPr>
              <a:t>.</a:t>
            </a:r>
          </a:p>
          <a:p>
            <a:endParaRPr lang="en-US" dirty="0" smtClean="0">
              <a:latin typeface="Glegoo" pitchFamily="2" charset="0"/>
            </a:endParaRPr>
          </a:p>
          <a:p>
            <a:r>
              <a:rPr lang="en-US" dirty="0" smtClean="0">
                <a:latin typeface="Glegoo" pitchFamily="2" charset="0"/>
              </a:rPr>
              <a:t>… every single person you will ever meet shares that common desire. They want to know: ‘Do you see me? Do you hear me? Does what I say mean anything to you?’</a:t>
            </a:r>
          </a:p>
          <a:p>
            <a:endParaRPr lang="en-US" dirty="0" smtClean="0">
              <a:latin typeface="Glegoo" pitchFamily="2" charset="0"/>
            </a:endParaRPr>
          </a:p>
          <a:p>
            <a:pPr algn="r"/>
            <a:r>
              <a:rPr lang="en-US" dirty="0" smtClean="0">
                <a:latin typeface="Glegoo" pitchFamily="2" charset="0"/>
              </a:rPr>
              <a:t>Oprah Winfrey</a:t>
            </a:r>
          </a:p>
          <a:p>
            <a:pPr algn="r"/>
            <a:r>
              <a:rPr lang="en-US" dirty="0" smtClean="0">
                <a:latin typeface="Glegoo" pitchFamily="2" charset="0"/>
              </a:rPr>
              <a:t>May 25, 2011</a:t>
            </a:r>
            <a:endParaRPr lang="en-US" dirty="0">
              <a:latin typeface="Glegoo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81000"/>
            <a:ext cx="1009650" cy="8836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5417" t="37037" r="25417" b="12593"/>
          <a:stretch>
            <a:fillRect/>
          </a:stretch>
        </p:blipFill>
        <p:spPr bwMode="auto">
          <a:xfrm>
            <a:off x="609600" y="1524000"/>
            <a:ext cx="7848600" cy="4522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Want more!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en-US" sz="3300" b="1" dirty="0" smtClean="0"/>
          </a:p>
          <a:p>
            <a:pPr algn="ctr">
              <a:buNone/>
            </a:pPr>
            <a:r>
              <a:rPr lang="en-US" sz="3300" b="1" dirty="0" smtClean="0"/>
              <a:t>Contact us for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lnSpc>
                <a:spcPct val="160000"/>
              </a:lnSpc>
              <a:buNone/>
            </a:pPr>
            <a:r>
              <a:rPr lang="en-US" dirty="0" smtClean="0"/>
              <a:t>In-house Sessions</a:t>
            </a:r>
          </a:p>
          <a:p>
            <a:pPr algn="ctr">
              <a:lnSpc>
                <a:spcPct val="160000"/>
              </a:lnSpc>
              <a:buNone/>
            </a:pPr>
            <a:r>
              <a:rPr lang="en-US" dirty="0" smtClean="0"/>
              <a:t>Keynote Speakers</a:t>
            </a:r>
          </a:p>
          <a:p>
            <a:pPr algn="ctr">
              <a:lnSpc>
                <a:spcPct val="160000"/>
              </a:lnSpc>
              <a:buNone/>
            </a:pPr>
            <a:r>
              <a:rPr lang="en-US" dirty="0" smtClean="0"/>
              <a:t>Talent Strategy &amp; Consulting</a:t>
            </a:r>
          </a:p>
          <a:p>
            <a:pPr algn="ctr">
              <a:lnSpc>
                <a:spcPct val="160000"/>
              </a:lnSpc>
              <a:buNone/>
            </a:pPr>
            <a:r>
              <a:rPr lang="en-US" dirty="0" smtClean="0"/>
              <a:t>Courseware on Performance Management</a:t>
            </a:r>
          </a:p>
          <a:p>
            <a:pPr algn="ctr">
              <a:lnSpc>
                <a:spcPct val="160000"/>
              </a:lnSpc>
              <a:buNone/>
            </a:pPr>
            <a:r>
              <a:rPr lang="en-US" dirty="0" smtClean="0"/>
              <a:t> and 16 other Talent Management Practices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>
                <a:hlinkClick r:id="rId3"/>
              </a:rPr>
              <a:t>info@humancapitalgrowth.com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www.humancapitalgrowth.com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3516846"/>
              </p:ext>
            </p:extLst>
          </p:nvPr>
        </p:nvGraphicFramePr>
        <p:xfrm>
          <a:off x="650875" y="1168400"/>
          <a:ext cx="7864475" cy="45990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0125"/>
                <a:gridCol w="5594350"/>
              </a:tblGrid>
              <a:tr h="812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Introduction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smtClean="0">
                          <a:solidFill>
                            <a:schemeClr val="tx1"/>
                          </a:solidFill>
                          <a:latin typeface="+mn-lt"/>
                        </a:rPr>
                        <a:t>Boutique,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evidence-based talent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management firm, founded in 2001</a:t>
                      </a:r>
                    </a:p>
                  </a:txBody>
                  <a:tcPr/>
                </a:tc>
              </a:tr>
              <a:tr h="875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Mission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Promote the use of objective methods to drive fairness and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profitability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0292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Focus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Talent management consulting</a:t>
                      </a:r>
                    </a:p>
                    <a:p>
                      <a:pPr lvl="0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Predictive Analytics</a:t>
                      </a:r>
                    </a:p>
                    <a:p>
                      <a:pPr lvl="0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Talent management education for HR</a:t>
                      </a:r>
                    </a:p>
                  </a:txBody>
                  <a:tcPr/>
                </a:tc>
              </a:tr>
              <a:tr h="18812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Locations</a:t>
                      </a:r>
                    </a:p>
                    <a:p>
                      <a:endParaRPr lang="en-US" sz="18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Select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Clients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US and India</a:t>
                      </a:r>
                    </a:p>
                    <a:p>
                      <a:pPr lvl="0" algn="l"/>
                      <a:endParaRPr lang="en-US" sz="1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H="1">
            <a:off x="2616200" y="1143000"/>
            <a:ext cx="0" cy="512286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13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eaLnBrk="1" hangingPunct="1"/>
            <a:r>
              <a:rPr lang="en-US" altLang="en-US" sz="3000" dirty="0" smtClean="0"/>
              <a:t>About us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DBFF9-8457-48A8-A5E7-03C5AD63918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133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0350" y="4532312"/>
            <a:ext cx="165735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3" descr="Merck logo"/>
          <p:cNvPicPr>
            <a:picLocks noChangeAspect="1" noChangeArrowheads="1"/>
          </p:cNvPicPr>
          <p:nvPr/>
        </p:nvPicPr>
        <p:blipFill>
          <a:blip r:embed="rId5" cstate="print"/>
          <a:srcRect t="14459" b="8925"/>
          <a:stretch>
            <a:fillRect/>
          </a:stretch>
        </p:blipFill>
        <p:spPr bwMode="auto">
          <a:xfrm>
            <a:off x="4735513" y="5157787"/>
            <a:ext cx="180975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2750" y="5638800"/>
            <a:ext cx="147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7050" y="4570412"/>
            <a:ext cx="160813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7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6413" y="5202237"/>
            <a:ext cx="16081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99025" y="4527550"/>
            <a:ext cx="15367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15" descr="http://itac.ca/wp-content/uploads/2014/05/microsoft-logo.jpg"/>
          <p:cNvPicPr>
            <a:picLocks noChangeAspect="1" noChangeArrowheads="1"/>
          </p:cNvPicPr>
          <p:nvPr/>
        </p:nvPicPr>
        <p:blipFill>
          <a:blip r:embed="rId10" cstate="print"/>
          <a:srcRect l="10802" t="30898" r="11044" b="30534"/>
          <a:stretch>
            <a:fillRect/>
          </a:stretch>
        </p:blipFill>
        <p:spPr bwMode="auto">
          <a:xfrm>
            <a:off x="2952750" y="5208587"/>
            <a:ext cx="139065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0" name="Picture 10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7050" y="5772150"/>
            <a:ext cx="1647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17" descr="http://www.dow.com/carpet/images/dow_diamond_logo_red_hi-res.jpg"/>
          <p:cNvPicPr>
            <a:picLocks noChangeAspect="1" noChangeArrowheads="1"/>
          </p:cNvPicPr>
          <p:nvPr/>
        </p:nvPicPr>
        <p:blipFill>
          <a:blip r:embed="rId12" cstate="print"/>
          <a:srcRect l="4195" t="27324" r="5727" b="29521"/>
          <a:stretch>
            <a:fillRect/>
          </a:stretch>
        </p:blipFill>
        <p:spPr bwMode="auto">
          <a:xfrm>
            <a:off x="4899025" y="5645150"/>
            <a:ext cx="15367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Webinar- June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en-US" sz="5400" dirty="0" smtClean="0"/>
              <a:t>Reskilling HR:  </a:t>
            </a:r>
          </a:p>
          <a:p>
            <a:pPr algn="ctr">
              <a:buNone/>
            </a:pPr>
            <a:r>
              <a:rPr lang="en-US" sz="5400" dirty="0" smtClean="0"/>
              <a:t>The Missed Opportunities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Picture 5" descr="C:\Users\Shreya\Dropbox (HCG)\HCG India Team\Image library\canva\icons - Canva_files\thumbnail(86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438400"/>
            <a:ext cx="3581400" cy="3134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Why the universal hate for PM?</a:t>
            </a:r>
          </a:p>
          <a:p>
            <a:r>
              <a:rPr lang="en-US" dirty="0" smtClean="0"/>
              <a:t>Broad categories of practice</a:t>
            </a:r>
          </a:p>
          <a:p>
            <a:r>
              <a:rPr lang="en-US" dirty="0" smtClean="0"/>
              <a:t>What is missing?  </a:t>
            </a:r>
          </a:p>
          <a:p>
            <a:r>
              <a:rPr lang="en-US" dirty="0" smtClean="0"/>
              <a:t>Elements of an uplifting PM system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>
                <a:solidFill>
                  <a:srgbClr val="0070C0"/>
                </a:solidFill>
              </a:rPr>
              <a:t>Should companies stop doing performance reviews?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Perspective</a:t>
            </a:r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988544823"/>
              </p:ext>
            </p:extLst>
          </p:nvPr>
        </p:nvGraphicFramePr>
        <p:xfrm>
          <a:off x="762000" y="2057400"/>
          <a:ext cx="7620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1295400"/>
            <a:ext cx="7050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Respondents’ </a:t>
            </a:r>
            <a:r>
              <a:rPr lang="en-US" dirty="0"/>
              <a:t>plans for updating performance management system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the Universal Hate?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647650"/>
              </p:ext>
            </p:extLst>
          </p:nvPr>
        </p:nvGraphicFramePr>
        <p:xfrm>
          <a:off x="533400" y="1549400"/>
          <a:ext cx="8229600" cy="44724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90800"/>
                <a:gridCol w="2895600"/>
                <a:gridCol w="27432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Outcomes</a:t>
                      </a:r>
                      <a:endParaRPr lang="en-US" dirty="0"/>
                    </a:p>
                  </a:txBody>
                  <a:tcPr anchor="ctr"/>
                </a:tc>
              </a:tr>
              <a:tr h="393900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Lack of objectivity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US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Lack of differentiation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Poor ongoing feedback &amp; communication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91% - mgt. unable to hold difficult conversations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90% - poor use of time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Performance -</a:t>
                      </a:r>
                      <a:r>
                        <a:rPr lang="en-US" baseline="0" dirty="0" smtClean="0"/>
                        <a:t> reward linkage missing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dirty="0" smtClean="0"/>
                        <a:t>70% - see no link between review and</a:t>
                      </a:r>
                      <a:r>
                        <a:rPr lang="en-US" baseline="0" dirty="0" smtClean="0"/>
                        <a:t> performance improvement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92% of HR professional see no link between PM and business value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" name="Picture 6" descr="C:\Users\Shreya\Dropbox (HCG)\HCG India Team\Image library\canva\icons - Canva_files\heart cross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04800"/>
            <a:ext cx="1045160" cy="9144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Variations in Practice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11968"/>
              </p:ext>
            </p:extLst>
          </p:nvPr>
        </p:nvGraphicFramePr>
        <p:xfrm>
          <a:off x="533400" y="1333500"/>
          <a:ext cx="8229600" cy="490125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09600"/>
                <a:gridCol w="2514600"/>
                <a:gridCol w="2667000"/>
                <a:gridCol w="2438400"/>
              </a:tblGrid>
              <a:tr h="5713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Ratings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Outcomes</a:t>
                      </a:r>
                      <a:endParaRPr lang="en-US" dirty="0"/>
                    </a:p>
                  </a:txBody>
                  <a:tcPr anchor="ctr"/>
                </a:tc>
              </a:tr>
              <a:tr h="199408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Traditional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Annual review &amp;</a:t>
                      </a:r>
                      <a:r>
                        <a:rPr lang="en-US" baseline="0" dirty="0" smtClean="0"/>
                        <a:t> ratings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Annual cascading of goals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Rating &amp; calibration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Pay, promotion, rewards administration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23358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Contemporary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ratings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Goals set between manager and employees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Frequent check-in, feedback and coaching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Manager free to assign pay, promotion, and rewards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Models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357713"/>
              </p:ext>
            </p:extLst>
          </p:nvPr>
        </p:nvGraphicFramePr>
        <p:xfrm>
          <a:off x="381000" y="1143000"/>
          <a:ext cx="8305800" cy="5053656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626853"/>
                <a:gridCol w="2585768"/>
                <a:gridCol w="2742481"/>
                <a:gridCol w="2350698"/>
              </a:tblGrid>
              <a:tr h="57131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Ratings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Process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Outcomes</a:t>
                      </a:r>
                      <a:endParaRPr lang="en-US" sz="1800" dirty="0"/>
                    </a:p>
                  </a:txBody>
                  <a:tcPr anchor="ctr"/>
                </a:tc>
              </a:tr>
              <a:tr h="214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Adobe Systems</a:t>
                      </a:r>
                      <a:endParaRPr lang="en-US" sz="1800" dirty="0"/>
                    </a:p>
                  </a:txBody>
                  <a:tcPr vert="vert27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Abolished annual reviews,</a:t>
                      </a:r>
                      <a:r>
                        <a:rPr lang="en-US" sz="1800" baseline="0" dirty="0" smtClean="0"/>
                        <a:t> ratings, rankings and forms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Managers set &amp; clarify performance expectations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Regular check-ins with feedback and coaching</a:t>
                      </a:r>
                    </a:p>
                    <a:p>
                      <a:endParaRPr lang="en-US" sz="1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?</a:t>
                      </a:r>
                      <a:endParaRPr lang="en-US" sz="32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58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Juniper Networks</a:t>
                      </a:r>
                      <a:endParaRPr lang="en-US" sz="1800" dirty="0"/>
                    </a:p>
                  </a:txBody>
                  <a:tcPr vert="vert2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 forced distribution/labeling</a:t>
                      </a:r>
                    </a:p>
                    <a:p>
                      <a:endParaRPr lang="en-US" sz="1800" dirty="0" smtClean="0"/>
                    </a:p>
                    <a:p>
                      <a:r>
                        <a:rPr lang="en-US" sz="1800" dirty="0" smtClean="0"/>
                        <a:t>Assessment</a:t>
                      </a:r>
                      <a:r>
                        <a:rPr lang="en-US" sz="1800" baseline="0" dirty="0" smtClean="0"/>
                        <a:t> against scenarios</a:t>
                      </a:r>
                    </a:p>
                    <a:p>
                      <a:endParaRPr lang="en-US" sz="1800" baseline="0" dirty="0" smtClean="0"/>
                    </a:p>
                    <a:p>
                      <a:r>
                        <a:rPr lang="en-US" sz="1800" baseline="0" dirty="0" smtClean="0"/>
                        <a:t>Assignment into categories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Goals set between manager and employees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Frequent check-in, feedback and coaching</a:t>
                      </a:r>
                    </a:p>
                    <a:p>
                      <a:endParaRPr lang="en-US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Manager free to assign pay, promotion, and rewards</a:t>
                      </a:r>
                    </a:p>
                    <a:p>
                      <a:endParaRPr lang="en-US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Glassdoor.com Reviews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9EE64-7008-47DB-989E-0E9FC28DAFD9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65325"/>
              </p:ext>
            </p:extLst>
          </p:nvPr>
        </p:nvGraphicFramePr>
        <p:xfrm>
          <a:off x="457200" y="1295400"/>
          <a:ext cx="8229600" cy="49530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09600"/>
                <a:gridCol w="2514600"/>
                <a:gridCol w="2667000"/>
                <a:gridCol w="2438400"/>
              </a:tblGrid>
              <a:tr h="4749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Ratings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Outcomes</a:t>
                      </a:r>
                      <a:endParaRPr lang="en-US" dirty="0"/>
                    </a:p>
                  </a:txBody>
                  <a:tcPr anchor="ctr"/>
                </a:tc>
              </a:tr>
              <a:tr h="447805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Adobe Systems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no review/check-in process fosters no clear goals, no career development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Boss[</a:t>
                      </a:r>
                      <a:r>
                        <a:rPr lang="en-US" dirty="0" err="1" smtClean="0"/>
                        <a:t>es</a:t>
                      </a:r>
                      <a:r>
                        <a:rPr lang="en-US" dirty="0" smtClean="0"/>
                        <a:t>]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give your review with no knowledge of your actual performance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Politics drive promotions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Lack of check-ins for personal growth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baseline="0" dirty="0" smtClean="0"/>
                    </a:p>
                    <a:p>
                      <a:pPr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Favoritism by leadership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----------------------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 Establish clear goals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Hold</a:t>
                      </a:r>
                      <a:r>
                        <a:rPr lang="en-US" baseline="0" dirty="0" smtClean="0"/>
                        <a:t> people accountable</a:t>
                      </a:r>
                      <a:endParaRPr lang="en-US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Loyalty/friendship rewarded over experience and performance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baseline="0" dirty="0" smtClean="0"/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dirty="0" smtClean="0"/>
                        <a:t>--------------------</a:t>
                      </a:r>
                      <a:endParaRPr lang="en-US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Reward those who go above</a:t>
                      </a:r>
                      <a:r>
                        <a:rPr lang="en-US" baseline="0" dirty="0" smtClean="0"/>
                        <a:t> and beyond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en-US" baseline="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baseline="0" dirty="0" smtClean="0"/>
                        <a:t>Need new measures of success for new initiatives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Copyright Human Capital Growth.  All Rights Reserved.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D6B8B78-F7E0-4C75-8B87-B3E7FBD4B390}&quot;/&gt;&lt;isInvalidForFieldText val=&quot;0&quot;/&gt;&lt;Image&gt;&lt;filename val=&quot;C:\Users\user\AppData\Local\Temp\CP272853059060Session\CPTrustFolder272853059262\PPTImport272853836522\data\asimages\{2D6B8B78-F7E0-4C75-8B87-B3E7FBD4B390}_10.png&quot;/&gt;&lt;left val=&quot;180&quot;/&gt;&lt;top val=&quot;218&quot;/&gt;&lt;width val=&quot;793&quot;/&gt;&lt;height val=&quot;371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Glegoo"/>
        <a:ea typeface=""/>
        <a:cs typeface=""/>
      </a:majorFont>
      <a:minorFont>
        <a:latin typeface="Glego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11558</TotalTime>
  <Words>1123</Words>
  <Application>Microsoft Office PowerPoint</Application>
  <PresentationFormat>On-screen Show (4:3)</PresentationFormat>
  <Paragraphs>379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Adobe Fan Heiti Std B</vt:lpstr>
      <vt:lpstr>Aharoni</vt:lpstr>
      <vt:lpstr>Arial</vt:lpstr>
      <vt:lpstr>Calibri</vt:lpstr>
      <vt:lpstr>Glegoo</vt:lpstr>
      <vt:lpstr>Wingdings</vt:lpstr>
      <vt:lpstr>Office Theme</vt:lpstr>
      <vt:lpstr>Take your Performance Management from Hate to Love </vt:lpstr>
      <vt:lpstr>Presenters</vt:lpstr>
      <vt:lpstr>About us</vt:lpstr>
      <vt:lpstr>Agenda</vt:lpstr>
      <vt:lpstr>Global Perspective</vt:lpstr>
      <vt:lpstr>Why the Universal Hate?</vt:lpstr>
      <vt:lpstr>Variations in Practice</vt:lpstr>
      <vt:lpstr>Contemporary Models</vt:lpstr>
      <vt:lpstr>Glassdoor.com Reviews</vt:lpstr>
      <vt:lpstr>Glassdoor.com Reviews</vt:lpstr>
      <vt:lpstr>Financial Performance Adobe Systems</vt:lpstr>
      <vt:lpstr>Financial Performance  Juniper Networks</vt:lpstr>
      <vt:lpstr>Summary</vt:lpstr>
      <vt:lpstr>What’s missing?</vt:lpstr>
      <vt:lpstr>Misalignment</vt:lpstr>
      <vt:lpstr>Style of Leading</vt:lpstr>
      <vt:lpstr>Three Key Elements to Creating Uplifting PM Systems</vt:lpstr>
      <vt:lpstr>PowerPoint Presentation</vt:lpstr>
      <vt:lpstr>Motivation</vt:lpstr>
      <vt:lpstr>PowerPoint Presentation</vt:lpstr>
      <vt:lpstr>Experience</vt:lpstr>
      <vt:lpstr>PowerPoint Presentation</vt:lpstr>
      <vt:lpstr>Feedback</vt:lpstr>
      <vt:lpstr>PowerPoint Presentation</vt:lpstr>
      <vt:lpstr>Summary</vt:lpstr>
      <vt:lpstr>Questions?</vt:lpstr>
      <vt:lpstr>PowerPoint Presentation</vt:lpstr>
      <vt:lpstr>Tool</vt:lpstr>
      <vt:lpstr>Want more!</vt:lpstr>
      <vt:lpstr>Next Webinar- June 2015</vt:lpstr>
      <vt:lpstr>Thank You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Shreya Sarkar-Barney</dc:creator>
  <cp:lastModifiedBy>Shreya Sarkar-Barney</cp:lastModifiedBy>
  <cp:revision>122</cp:revision>
  <dcterms:created xsi:type="dcterms:W3CDTF">2015-04-02T18:31:30Z</dcterms:created>
  <dcterms:modified xsi:type="dcterms:W3CDTF">2015-11-11T20:24:09Z</dcterms:modified>
</cp:coreProperties>
</file>