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76" r:id="rId2"/>
    <p:sldMasterId id="2147483688" r:id="rId3"/>
  </p:sldMasterIdLst>
  <p:notesMasterIdLst>
    <p:notesMasterId r:id="rId20"/>
  </p:notesMasterIdLst>
  <p:handoutMasterIdLst>
    <p:handoutMasterId r:id="rId21"/>
  </p:handoutMasterIdLst>
  <p:sldIdLst>
    <p:sldId id="263" r:id="rId4"/>
    <p:sldId id="328" r:id="rId5"/>
    <p:sldId id="295" r:id="rId6"/>
    <p:sldId id="332" r:id="rId7"/>
    <p:sldId id="376" r:id="rId8"/>
    <p:sldId id="358" r:id="rId9"/>
    <p:sldId id="344" r:id="rId10"/>
    <p:sldId id="345" r:id="rId11"/>
    <p:sldId id="346" r:id="rId12"/>
    <p:sldId id="389" r:id="rId13"/>
    <p:sldId id="353" r:id="rId14"/>
    <p:sldId id="360" r:id="rId15"/>
    <p:sldId id="375" r:id="rId16"/>
    <p:sldId id="374" r:id="rId17"/>
    <p:sldId id="377" r:id="rId18"/>
    <p:sldId id="326" r:id="rId1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3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72"/>
    <p:restoredTop sz="67839" autoAdjust="0"/>
  </p:normalViewPr>
  <p:slideViewPr>
    <p:cSldViewPr snapToGrid="0" snapToObjects="1">
      <p:cViewPr varScale="1">
        <p:scale>
          <a:sx n="75" d="100"/>
          <a:sy n="75" d="100"/>
        </p:scale>
        <p:origin x="1830" y="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1046"/>
    </p:cViewPr>
  </p:sorterViewPr>
  <p:notesViewPr>
    <p:cSldViewPr snapToGrid="0" snapToObjects="1">
      <p:cViewPr varScale="1">
        <p:scale>
          <a:sx n="102" d="100"/>
          <a:sy n="102" d="100"/>
        </p:scale>
        <p:origin x="3624" y="17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05D64B-A560-6144-95EC-0B3FE04989F5}" type="datetimeFigureOut">
              <a:rPr lang="en-US" smtClean="0"/>
              <a:t>9/20/2019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37A282-364F-3F41-A404-0AA06905CF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77360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F92BE8-80FD-A744-A2E9-00D358B77C42}" type="datetimeFigureOut">
              <a:rPr lang="en-US" smtClean="0"/>
              <a:t>9/20/2019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2D496F-F81B-4E4C-AA3D-88C38F119F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95593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2795C-B4B9-4EEA-ADFD-682FEABAC449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9645379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2D496F-F81B-4E4C-AA3D-88C38F119F12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4374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2D496F-F81B-4E4C-AA3D-88C38F119F12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2235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381000" y="4343400"/>
            <a:ext cx="6096000" cy="4114800"/>
          </a:xfrm>
        </p:spPr>
        <p:txBody>
          <a:bodyPr/>
          <a:lstStyle/>
          <a:p>
            <a:endParaRPr lang="en-US" sz="1000" baseline="0" dirty="0"/>
          </a:p>
          <a:p>
            <a:endParaRPr lang="en-US" sz="1000" baseline="0" dirty="0"/>
          </a:p>
          <a:p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D496F-F81B-4E4C-AA3D-88C38F119F12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2297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2D496F-F81B-4E4C-AA3D-88C38F119F12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78347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B20BC1-1AAE-4A11-A1CC-1E05ADEE91A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38970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2D496F-F81B-4E4C-AA3D-88C38F119F1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8976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2D496F-F81B-4E4C-AA3D-88C38F119F1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3948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D496F-F81B-4E4C-AA3D-88C38F119F1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8028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9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D496F-F81B-4E4C-AA3D-88C38F119F1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9134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D496F-F81B-4E4C-AA3D-88C38F119F1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5312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sz="1000" kern="1200" dirty="0">
              <a:solidFill>
                <a:schemeClr val="tx1"/>
              </a:solidFill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D496F-F81B-4E4C-AA3D-88C38F119F1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2784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2D496F-F81B-4E4C-AA3D-88C38F119F12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43954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9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D496F-F81B-4E4C-AA3D-88C38F119F12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49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17989"/>
            <a:ext cx="8915400" cy="65836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275915"/>
            <a:ext cx="8001000" cy="286758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91440" rIns="274320" bIns="9144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February 20, 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2018 Alan L. Colquitt, LLC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43534"/>
            <a:ext cx="8915400" cy="685800"/>
          </a:xfr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487988" y="1536192"/>
            <a:ext cx="3427413" cy="315468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1529334"/>
            <a:ext cx="4572000" cy="3168396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274320" rIns="274320" bIns="274320" rtlCol="0" anchor="t" anchorCtr="0">
            <a:normAutofit/>
          </a:bodyPr>
          <a:lstStyle>
            <a:lvl1pPr marL="0" indent="0"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41195"/>
            <a:ext cx="2133600" cy="273844"/>
          </a:xfrm>
        </p:spPr>
        <p:txBody>
          <a:bodyPr/>
          <a:lstStyle/>
          <a:p>
            <a:r>
              <a:rPr lang="en-US" dirty="0"/>
              <a:t>February 20, 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2018 Alan L. Colquitt, LLC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086100"/>
            <a:ext cx="8915400" cy="658368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751729"/>
            <a:ext cx="8001000" cy="1391771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February 20, 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2018 Alan L. Colquitt, LLC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847165"/>
            <a:ext cx="7988300" cy="223570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dirty="0"/>
              <a:t>Click icon to add picture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086100"/>
            <a:ext cx="8915400" cy="658368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751729"/>
            <a:ext cx="8001000" cy="1391771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0094" y="141195"/>
            <a:ext cx="2133600" cy="273844"/>
          </a:xfrm>
        </p:spPr>
        <p:txBody>
          <a:bodyPr/>
          <a:lstStyle/>
          <a:p>
            <a:r>
              <a:rPr lang="en-US" dirty="0"/>
              <a:t>February 20, 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2018 Alan L. Colquitt, LLC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847165"/>
            <a:ext cx="3986784" cy="223570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928616" y="847165"/>
            <a:ext cx="3986784" cy="223570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dirty="0"/>
              <a:t>Click icon to add picture</a:t>
            </a:r>
            <a:endParaRPr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086100"/>
            <a:ext cx="8915400" cy="658368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751729"/>
            <a:ext cx="8001000" cy="1391771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0094" y="141195"/>
            <a:ext cx="2133600" cy="273844"/>
          </a:xfrm>
        </p:spPr>
        <p:txBody>
          <a:bodyPr/>
          <a:lstStyle/>
          <a:p>
            <a:r>
              <a:rPr lang="en-US" dirty="0"/>
              <a:t>February 20, 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2018 Alan L. Colquitt, LLC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847165"/>
            <a:ext cx="6601968" cy="223570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7543800" y="847165"/>
            <a:ext cx="1371600" cy="1110996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7543800" y="1971877"/>
            <a:ext cx="1371600" cy="1110996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dirty="0"/>
              <a:t>Click icon to add picture</a:t>
            </a:r>
            <a:endParaRPr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February 20, 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2018 Alan L. Colquitt, LLC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87553" y="847165"/>
            <a:ext cx="914400" cy="4149959"/>
          </a:xfrm>
        </p:spPr>
        <p:txBody>
          <a:bodyPr vert="eaVert" lIns="274320" tIns="685800" bIns="685800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600" y="1301003"/>
            <a:ext cx="6426200" cy="3406728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February 20, 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2018 Alan L. Colquitt, LLC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4D352-3C0E-4A01-896B-5FF6128073CC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53152-C5C9-4C92-863C-6B9989A50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29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4D352-3C0E-4A01-896B-5FF6128073CC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53152-C5C9-4C92-863C-6B9989A50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2560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4D352-3C0E-4A01-896B-5FF6128073CC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53152-C5C9-4C92-863C-6B9989A50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3746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4D352-3C0E-4A01-896B-5FF6128073CC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53152-C5C9-4C92-863C-6B9989A50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646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February 20, 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2018 Alan L. Colquitt, LLC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4D352-3C0E-4A01-896B-5FF6128073CC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53152-C5C9-4C92-863C-6B9989A50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5594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4D352-3C0E-4A01-896B-5FF6128073CC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53152-C5C9-4C92-863C-6B9989A50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5727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4D352-3C0E-4A01-896B-5FF6128073CC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53152-C5C9-4C92-863C-6B9989A50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8741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4D352-3C0E-4A01-896B-5FF6128073CC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53152-C5C9-4C92-863C-6B9989A50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0261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4D352-3C0E-4A01-896B-5FF6128073CC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53152-C5C9-4C92-863C-6B9989A50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0361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4D352-3C0E-4A01-896B-5FF6128073CC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53152-C5C9-4C92-863C-6B9989A50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6087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4D352-3C0E-4A01-896B-5FF6128073CC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53152-C5C9-4C92-863C-6B9989A50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3794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8749E-8635-4A8E-B26B-0B30B747591B}" type="datetime1">
              <a:rPr lang="en-US" smtClean="0"/>
              <a:t>9/20/2019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Human Capital Growth. All Rights Reserved.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EE623-14DE-406D-8FF0-1E83DED2F8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1555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333ED-DE88-4A80-A683-A11930FCD88E}" type="datetime1">
              <a:rPr lang="en-US" smtClean="0"/>
              <a:t>9/20/2019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Human Capital Growth. All Rights Reserved.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EE623-14DE-406D-8FF0-1E83DED2F8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3752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alphaModFix amt="9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5921D-DCE6-46B6-AF22-9FACFF3FFD2F}" type="datetime1">
              <a:rPr lang="en-US" smtClean="0"/>
              <a:t>9/20/2019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Human Capital Growth. All Rights Reserved.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EE623-14DE-406D-8FF0-1E83DED2F8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447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769076"/>
            <a:ext cx="8915400" cy="685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457700"/>
            <a:ext cx="8001000" cy="685800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91440" rIns="274320" bIns="91440" rtlCol="0" anchor="t" anchorCtr="0"/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February 20, 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2018 Alan L. Colquitt, LLC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847165"/>
            <a:ext cx="7988300" cy="291465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dirty="0"/>
              <a:t>Click icon to add picture</a:t>
            </a:r>
            <a:endParaRPr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DC6D3-BAB3-46CE-A39B-E2FABB2DC0FA}" type="datetime1">
              <a:rPr lang="en-US" smtClean="0"/>
              <a:t>9/20/2019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Human Capital Growth. All Rights Reserved.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EE623-14DE-406D-8FF0-1E83DED2F8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6910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0CCBD-8289-4B02-B29C-E3DDBF8C7B04}" type="datetime1">
              <a:rPr lang="en-US" smtClean="0"/>
              <a:t>9/20/2019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Human Capital Growth. All Rights Reserved.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EE623-14DE-406D-8FF0-1E83DED2F8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4439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bg>
      <p:bgPr>
        <a:blipFill dpi="0" rotWithShape="1">
          <a:blip r:embed="rId2">
            <a:alphaModFix amt="9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BF4D6-7B95-4EF8-A645-B11E23A7EF2E}" type="datetime1">
              <a:rPr lang="en-US" smtClean="0"/>
              <a:t>9/20/2019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Human Capital Growth. All Rights Reserved.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EE623-14DE-406D-8FF0-1E83DED2F8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944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07FD9-8762-41CA-BE13-71C18CCAF51E}" type="datetime1">
              <a:rPr lang="en-US" smtClean="0"/>
              <a:t>9/20/2019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Human Capital Growth. All Rights Reserved.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EE623-14DE-406D-8FF0-1E83DED2F8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99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bg>
      <p:bgPr>
        <a:blipFill dpi="0" rotWithShape="1">
          <a:blip r:embed="rId2">
            <a:alphaModFix amt="9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CDFE4-ADCC-45F1-BFD7-7D91B9C39EFD}" type="datetime1">
              <a:rPr lang="en-US" smtClean="0"/>
              <a:t>9/20/2019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Human Capital Growth. All Rights Reserved.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EE623-14DE-406D-8FF0-1E83DED2F8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0545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70A0B-C008-4D45-BCE9-4E1857B92D9C}" type="datetime1">
              <a:rPr lang="en-US" smtClean="0"/>
              <a:t>9/20/2019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Human Capital Growth. All Rights Reserved.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EE623-14DE-406D-8FF0-1E83DED2F8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3815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blipFill dpi="0" rotWithShape="1">
          <a:blip r:embed="rId2">
            <a:alphaModFix amt="9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37D78-3CD6-4379-A386-539D1ABE5D5C}" type="datetime1">
              <a:rPr lang="en-US" smtClean="0"/>
              <a:t>9/20/2019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Human Capital Growth. All Rights Reserved.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EE623-14DE-406D-8FF0-1E83DED2F8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637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6A064-C9B9-4956-90BC-75D4508630BF}" type="datetime1">
              <a:rPr lang="en-US" smtClean="0"/>
              <a:t>9/20/2019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Human Capital Growth. All Rights Reserved.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EE623-14DE-406D-8FF0-1E83DED2F8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05964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blipFill dpi="0" rotWithShape="1">
          <a:blip r:embed="rId2">
            <a:alphaModFix amt="9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EE0C7-3203-47C8-9F33-07C39E67ABA1}" type="datetime1">
              <a:rPr lang="en-US" smtClean="0"/>
              <a:t>9/20/2019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Human Capital Growth. All Rights Reserved.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EE623-14DE-406D-8FF0-1E83DED2F8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865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4CBF-0DF9-4F1E-89FB-CF92A1E23979}" type="datetime1">
              <a:rPr lang="en-US" smtClean="0"/>
              <a:t>9/20/2019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Human Capital Growth. All Rights Reserved.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EE623-14DE-406D-8FF0-1E83DED2F8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326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400299"/>
            <a:ext cx="8915400" cy="1714500"/>
          </a:xfrm>
          <a:solidFill>
            <a:schemeClr val="tx2"/>
          </a:solidFill>
        </p:spPr>
        <p:txBody>
          <a:bodyPr vert="horz" lIns="1188720" tIns="45720" rIns="274320" bIns="45720" rtlCol="0" anchor="b" anchorCtr="0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4113455"/>
            <a:ext cx="8001000" cy="582930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91440" rIns="274320" bIns="91440" rtlCol="0" anchor="ctr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February 20, 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2018 Alan L. Colquitt, LLC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0FA73-0DF9-4721-9686-CF3852AE728E}" type="datetime1">
              <a:rPr lang="en-US" smtClean="0"/>
              <a:t>9/20/2019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Human Capital Growth. All Rights Reserved.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EE623-14DE-406D-8FF0-1E83DED2F8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09653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A3C1A-4315-47E7-85C9-BCCAE1584FAE}" type="datetime1">
              <a:rPr lang="en-US" smtClean="0"/>
              <a:t>9/20/2019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Human Capital Growth. All Rights Reserved.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EE623-14DE-406D-8FF0-1E83DED2F8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49187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711E8-A44B-4040-AB3B-71A62C4421B1}" type="datetime1">
              <a:rPr lang="en-US" smtClean="0"/>
              <a:t>9/20/2019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Human Capital Growth. All Rights Reserved.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EE623-14DE-406D-8FF0-1E83DED2F8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774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1946672"/>
            <a:ext cx="3566160" cy="276105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7534" y="1946672"/>
            <a:ext cx="3566160" cy="276105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41195"/>
            <a:ext cx="2133600" cy="273844"/>
          </a:xfrm>
        </p:spPr>
        <p:txBody>
          <a:bodyPr/>
          <a:lstStyle/>
          <a:p>
            <a:r>
              <a:rPr lang="en-US" dirty="0"/>
              <a:t>February 20, 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2018 Alan L. Colquitt, LLC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588" y="1513285"/>
            <a:ext cx="3566160" cy="658415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588" y="2299447"/>
            <a:ext cx="3566160" cy="240828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7534" y="1513285"/>
            <a:ext cx="3566160" cy="658415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7534" y="2299447"/>
            <a:ext cx="3566160" cy="240828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580094" y="141195"/>
            <a:ext cx="2133600" cy="273844"/>
          </a:xfrm>
        </p:spPr>
        <p:txBody>
          <a:bodyPr/>
          <a:lstStyle/>
          <a:p>
            <a:r>
              <a:rPr lang="en-US" dirty="0"/>
              <a:t>February 20, 2018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120588" y="141195"/>
            <a:ext cx="2895600" cy="273844"/>
          </a:xfrm>
        </p:spPr>
        <p:txBody>
          <a:bodyPr/>
          <a:lstStyle/>
          <a:p>
            <a:r>
              <a:rPr lang="en-US" dirty="0"/>
              <a:t>© 2018 Alan L. Colquitt, LLC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1212028" y="2178424"/>
            <a:ext cx="3383280" cy="1191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238974" y="2178424"/>
            <a:ext cx="3383280" cy="1191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212028" y="2178424"/>
            <a:ext cx="3383280" cy="1191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238974" y="2178424"/>
            <a:ext cx="3383280" cy="1191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212028" y="2178424"/>
            <a:ext cx="3383280" cy="1191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238974" y="2178424"/>
            <a:ext cx="3383280" cy="1191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February 20, 2018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2018 Alan L. Colquitt, LLC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February 20, 2018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2018 Alan L. Colquitt, LLC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43534"/>
            <a:ext cx="8915400" cy="685800"/>
          </a:xfr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7534" y="1943101"/>
            <a:ext cx="3566160" cy="276463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2000"/>
            </a:lvl6pPr>
            <a:lvl7pPr marL="2055813" indent="-344488">
              <a:defRPr sz="2000"/>
            </a:lvl7pPr>
            <a:lvl8pPr marL="2055813" indent="-344488">
              <a:defRPr sz="2000"/>
            </a:lvl8pPr>
            <a:lvl9pPr marL="2055813" indent="-344488"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0952" y="1529333"/>
            <a:ext cx="3566160" cy="3168396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274320" rIns="274320" bIns="27432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41195"/>
            <a:ext cx="2133600" cy="273844"/>
          </a:xfrm>
        </p:spPr>
        <p:txBody>
          <a:bodyPr/>
          <a:lstStyle/>
          <a:p>
            <a:r>
              <a:rPr lang="en-US" dirty="0"/>
              <a:t>February 20, 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2018 Alan L. Colquitt, LLC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42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" y="842892"/>
            <a:ext cx="8913813" cy="685800"/>
          </a:xfrm>
          <a:prstGeom prst="rect">
            <a:avLst/>
          </a:prstGeo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4424" y="1946672"/>
            <a:ext cx="7610476" cy="2753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89894" y="4926807"/>
            <a:ext cx="457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A822907-8A9D-4F6B-98F6-913902AD56B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1" y="0"/>
            <a:ext cx="7999413" cy="13716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8" name="Rectangle 7"/>
          <p:cNvSpPr/>
          <p:nvPr/>
        </p:nvSpPr>
        <p:spPr>
          <a:xfrm>
            <a:off x="914401" y="5006340"/>
            <a:ext cx="7999413" cy="13716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4400" y="4926807"/>
            <a:ext cx="121919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February 20, 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42748" y="4932130"/>
            <a:ext cx="228406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© 2018 Alan L. Colquitt, LLC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hf hdr="0"/>
  <p:txStyles>
    <p:titleStyle>
      <a:lvl1pPr marL="0" indent="0" algn="l" defTabSz="9144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1"/>
        </a:buClr>
        <a:buFont typeface="Wingdings 2" pitchFamily="18" charset="2"/>
        <a:buChar char="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/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/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94D352-3C0E-4A01-896B-5FF6128073CC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A53152-C5C9-4C92-863C-6B9989A50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267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C2A75-1782-4F74-8C3A-0C95FB0221CE}" type="datetime1">
              <a:rPr lang="en-US" smtClean="0"/>
              <a:t>9/20/2019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Copyright Human Capital Growth. All Rights Reserved.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EEE623-14DE-406D-8FF0-1E83DED2F87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7486650" y="153591"/>
            <a:ext cx="1337441" cy="222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577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rgbClr val="FF0000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tif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ancolquitt.com/blog-1" TargetMode="External"/><Relationship Id="rId13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hyperlink" Target="http://www.alancolquitt.com/" TargetMode="External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twitter.com/acolquitt" TargetMode="External"/><Relationship Id="rId11" Type="http://schemas.openxmlformats.org/officeDocument/2006/relationships/image" Target="../media/image41.png"/><Relationship Id="rId5" Type="http://schemas.openxmlformats.org/officeDocument/2006/relationships/hyperlink" Target="https://www.linkedin.com/in/alan-colquitt-ph-d-45810b6/" TargetMode="External"/><Relationship Id="rId15" Type="http://schemas.openxmlformats.org/officeDocument/2006/relationships/image" Target="../media/image45.tiff"/><Relationship Id="rId10" Type="http://schemas.openxmlformats.org/officeDocument/2006/relationships/image" Target="../media/image40.png"/><Relationship Id="rId4" Type="http://schemas.openxmlformats.org/officeDocument/2006/relationships/hyperlink" Target="mailto:alancolquitt@alancolquitt.com" TargetMode="External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hyperlink" Target="http://www.linkedin.com/company/human-capital-growth" TargetMode="External"/><Relationship Id="rId7" Type="http://schemas.openxmlformats.org/officeDocument/2006/relationships/hyperlink" Target="mailto:info@humancapitalgrowth.com?subject=Connecting%20from%20the%202017%20CAHR%20conference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47.png"/><Relationship Id="rId5" Type="http://schemas.openxmlformats.org/officeDocument/2006/relationships/hyperlink" Target="https://twitter.com/hcgtm" TargetMode="External"/><Relationship Id="rId4" Type="http://schemas.openxmlformats.org/officeDocument/2006/relationships/image" Target="../media/image46.png"/><Relationship Id="rId9" Type="http://schemas.openxmlformats.org/officeDocument/2006/relationships/hyperlink" Target="mailto:insights@humancapitalgrowth.com?subject=Sign%20me%20up%20for%20HCG%20Talent%20Insights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image" Target="../media/image6.jpg"/><Relationship Id="rId21" Type="http://schemas.openxmlformats.org/officeDocument/2006/relationships/image" Target="../media/image24.png"/><Relationship Id="rId7" Type="http://schemas.openxmlformats.org/officeDocument/2006/relationships/image" Target="../media/image10.png"/><Relationship Id="rId12" Type="http://schemas.openxmlformats.org/officeDocument/2006/relationships/image" Target="../media/image15.jpe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9.png"/><Relationship Id="rId20" Type="http://schemas.openxmlformats.org/officeDocument/2006/relationships/image" Target="../media/image23.jpe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9.png"/><Relationship Id="rId11" Type="http://schemas.openxmlformats.org/officeDocument/2006/relationships/image" Target="../media/image14.jpeg"/><Relationship Id="rId5" Type="http://schemas.openxmlformats.org/officeDocument/2006/relationships/image" Target="../media/image8.png"/><Relationship Id="rId15" Type="http://schemas.openxmlformats.org/officeDocument/2006/relationships/image" Target="../media/image18.gif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image" Target="../media/image7.jpeg"/><Relationship Id="rId9" Type="http://schemas.openxmlformats.org/officeDocument/2006/relationships/image" Target="../media/image12.jpeg"/><Relationship Id="rId14" Type="http://schemas.openxmlformats.org/officeDocument/2006/relationships/image" Target="../media/image17.jpeg"/><Relationship Id="rId22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A76823A-3AE7-4F28-AEFF-C22AF6281D2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47"/>
          <a:stretch/>
        </p:blipFill>
        <p:spPr>
          <a:xfrm>
            <a:off x="-681984" y="-498889"/>
            <a:ext cx="9825983" cy="7568443"/>
          </a:xfrm>
          <a:prstGeom prst="rect">
            <a:avLst/>
          </a:prstGeom>
        </p:spPr>
      </p:pic>
      <p:pic>
        <p:nvPicPr>
          <p:cNvPr id="7" name="Picture 6" descr="A close up of a book&#10;&#10;Description automatically generated">
            <a:extLst>
              <a:ext uri="{FF2B5EF4-FFF2-40B4-BE49-F238E27FC236}">
                <a16:creationId xmlns:a16="http://schemas.microsoft.com/office/drawing/2014/main" id="{92A999B5-25AD-496F-87C7-D0F073E78F2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32" b="45354"/>
          <a:stretch/>
        </p:blipFill>
        <p:spPr>
          <a:xfrm>
            <a:off x="-681984" y="3157507"/>
            <a:ext cx="9825983" cy="3912044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C57ACBD-B189-402D-9D0C-1D18C1575158}"/>
              </a:ext>
            </a:extLst>
          </p:cNvPr>
          <p:cNvCxnSpPr/>
          <p:nvPr/>
        </p:nvCxnSpPr>
        <p:spPr>
          <a:xfrm>
            <a:off x="-710576" y="3157507"/>
            <a:ext cx="5143500" cy="0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E9635A9-F393-4175-BF01-41059AE75F01}"/>
              </a:ext>
            </a:extLst>
          </p:cNvPr>
          <p:cNvSpPr/>
          <p:nvPr/>
        </p:nvSpPr>
        <p:spPr>
          <a:xfrm>
            <a:off x="3866364" y="1949875"/>
            <a:ext cx="5277635" cy="2415263"/>
          </a:xfrm>
          <a:prstGeom prst="rect">
            <a:avLst/>
          </a:prstGeom>
          <a:gradFill>
            <a:gsLst>
              <a:gs pos="100000">
                <a:srgbClr val="D7D0B4"/>
              </a:gs>
              <a:gs pos="0">
                <a:srgbClr val="866E48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en-US" sz="135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18D417-883D-4ECE-9361-488069BEA578}"/>
              </a:ext>
            </a:extLst>
          </p:cNvPr>
          <p:cNvSpPr txBox="1"/>
          <p:nvPr/>
        </p:nvSpPr>
        <p:spPr>
          <a:xfrm>
            <a:off x="4114799" y="2438098"/>
            <a:ext cx="351263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en-US" sz="1350" b="1" dirty="0">
                <a:solidFill>
                  <a:prstClr val="black"/>
                </a:solidFill>
                <a:latin typeface="Calibri" panose="020F0502020204030204"/>
              </a:rPr>
              <a:t>Webinar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FF6018-E75C-4F58-91F8-1754297EF470}"/>
              </a:ext>
            </a:extLst>
          </p:cNvPr>
          <p:cNvSpPr txBox="1"/>
          <p:nvPr/>
        </p:nvSpPr>
        <p:spPr>
          <a:xfrm>
            <a:off x="4114798" y="2683945"/>
            <a:ext cx="4866473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en-US" sz="2100" b="1" dirty="0">
                <a:solidFill>
                  <a:prstClr val="black"/>
                </a:solidFill>
                <a:latin typeface="Calibri" panose="020F0502020204030204"/>
              </a:rPr>
              <a:t>PAY AND PERFORMANCE MANAGEMENT: </a:t>
            </a:r>
            <a:r>
              <a:rPr lang="en-US" b="1" dirty="0">
                <a:solidFill>
                  <a:prstClr val="black"/>
                </a:solidFill>
                <a:latin typeface="Calibri" panose="020F0502020204030204"/>
              </a:rPr>
              <a:t>ARE THEY TWO SIDES OF THE SAME DYSFUNCTIONAL COIN?</a:t>
            </a:r>
            <a:endParaRPr lang="en-US" sz="21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A2023C4-D052-4B18-B06F-DD405CE652F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71950" y="3794248"/>
            <a:ext cx="1954814" cy="411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2811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D9F33-99EE-C949-BBD4-9423B11A7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These programs aren’t effective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AD9F0D-FE46-8B4A-A071-7EEFA400CD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6848" y="4920560"/>
            <a:ext cx="2133600" cy="273844"/>
          </a:xfrm>
        </p:spPr>
        <p:txBody>
          <a:bodyPr/>
          <a:lstStyle/>
          <a:p>
            <a:r>
              <a:rPr lang="en-US" dirty="0"/>
              <a:t>September 19, 2019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71120C-0AC8-1B49-9436-3FA36805A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2019 Alan L. Colquitt,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E40BC1-1071-0A41-A7FE-47D50A2B4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10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24527C-CE5F-3243-AB2E-8C68A547908E}"/>
              </a:ext>
            </a:extLst>
          </p:cNvPr>
          <p:cNvSpPr txBox="1"/>
          <p:nvPr/>
        </p:nvSpPr>
        <p:spPr>
          <a:xfrm>
            <a:off x="8033427" y="4701995"/>
            <a:ext cx="881973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>
                <a:solidFill>
                  <a:schemeClr val="bg1">
                    <a:lumMod val="50000"/>
                  </a:schemeClr>
                </a:solidFill>
              </a:rPr>
              <a:t>WorldAtWork, 2017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55934FE-3ADD-A749-BA4F-80DAB62D40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5464" y="1902684"/>
            <a:ext cx="3463140" cy="260879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14CC616-ACA4-AC41-9741-84A458D69DCE}"/>
              </a:ext>
            </a:extLst>
          </p:cNvPr>
          <p:cNvSpPr txBox="1"/>
          <p:nvPr/>
        </p:nvSpPr>
        <p:spPr>
          <a:xfrm>
            <a:off x="6189004" y="4477183"/>
            <a:ext cx="2188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solidFill>
                  <a:schemeClr val="bg1">
                    <a:lumMod val="50000"/>
                  </a:schemeClr>
                </a:solidFill>
              </a:rPr>
              <a:t>Tools used to differentiate rewards based on performance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D4A16A7-ED1E-054B-B892-626E244D45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00317" y="1564981"/>
            <a:ext cx="5000263" cy="3361826"/>
          </a:xfrm>
        </p:spPr>
        <p:txBody>
          <a:bodyPr/>
          <a:lstStyle/>
          <a:p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</a:rPr>
              <a:t>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DED993B-BA11-E548-AED1-A1852AE32992}"/>
              </a:ext>
            </a:extLst>
          </p:cNvPr>
          <p:cNvSpPr txBox="1"/>
          <p:nvPr/>
        </p:nvSpPr>
        <p:spPr>
          <a:xfrm>
            <a:off x="492299" y="1660009"/>
            <a:ext cx="17796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Companies say: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5D12F13-C52E-7646-A8E2-7DBDC21E9ACC}"/>
              </a:ext>
            </a:extLst>
          </p:cNvPr>
          <p:cNvSpPr txBox="1"/>
          <p:nvPr/>
        </p:nvSpPr>
        <p:spPr>
          <a:xfrm>
            <a:off x="492299" y="3044013"/>
            <a:ext cx="17331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Employees say: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F555B08-FF07-924F-AB1A-00DF5164EBB8}"/>
              </a:ext>
            </a:extLst>
          </p:cNvPr>
          <p:cNvSpPr txBox="1"/>
          <p:nvPr/>
        </p:nvSpPr>
        <p:spPr>
          <a:xfrm>
            <a:off x="492299" y="4026853"/>
            <a:ext cx="15408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Science says: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61A2600-EA85-C84B-8231-F12D7C7F3AD1}"/>
              </a:ext>
            </a:extLst>
          </p:cNvPr>
          <p:cNvSpPr txBox="1"/>
          <p:nvPr/>
        </p:nvSpPr>
        <p:spPr>
          <a:xfrm>
            <a:off x="2394932" y="1660009"/>
            <a:ext cx="318869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Cost too much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 differentiation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Differentiation not meaningful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Small budgets, underfunded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Poor execution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Managers weak, lack skills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Annual cycle—rewards not timed well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1BBA54E-C5AB-8049-B32B-AAA4442570F2}"/>
              </a:ext>
            </a:extLst>
          </p:cNvPr>
          <p:cNvSpPr txBox="1"/>
          <p:nvPr/>
        </p:nvSpPr>
        <p:spPr>
          <a:xfrm>
            <a:off x="2394932" y="3044013"/>
            <a:ext cx="284244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Lack of fairness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Zero-sum game, competition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Limited value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Lack of transparency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And yet they say they want them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EEF0106-17B3-AB49-B9D6-CBEE9DCCBAA9}"/>
              </a:ext>
            </a:extLst>
          </p:cNvPr>
          <p:cNvSpPr txBox="1"/>
          <p:nvPr/>
        </p:nvSpPr>
        <p:spPr>
          <a:xfrm>
            <a:off x="2394932" y="4026853"/>
            <a:ext cx="320472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Money isn’t a strong motivator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P4P has limited effectiveness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P4P creates other problems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More pay differentiation isn’t effective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F8C3023-39C7-1B47-811B-F77D5890098F}"/>
              </a:ext>
            </a:extLst>
          </p:cNvPr>
          <p:cNvSpPr txBox="1"/>
          <p:nvPr/>
        </p:nvSpPr>
        <p:spPr>
          <a:xfrm>
            <a:off x="5981691" y="1667661"/>
            <a:ext cx="316230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“US employers allocate roughly $345 billion annually to motivate employees for superior performance</a:t>
            </a:r>
            <a:r>
              <a:rPr lang="is-IS" sz="1000" i="1">
                <a:solidFill>
                  <a:schemeClr val="tx1">
                    <a:lumMod val="65000"/>
                    <a:lumOff val="35000"/>
                  </a:schemeClr>
                </a:solidFill>
              </a:rPr>
              <a:t>…” (Shaw &amp; Gerhart, 2017</a:t>
            </a:r>
            <a:endParaRPr lang="en-US" sz="10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124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1" grpId="0"/>
      <p:bldP spid="15" grpId="0"/>
      <p:bldP spid="16" grpId="0"/>
      <p:bldP spid="17" grpId="0"/>
      <p:bldP spid="19" grpId="0"/>
      <p:bldP spid="20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Reward fixes?  Manage costs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1529333"/>
            <a:ext cx="3343524" cy="3397473"/>
          </a:xfrm>
        </p:spPr>
        <p:txBody>
          <a:bodyPr>
            <a:noAutofit/>
          </a:bodyPr>
          <a:lstStyle/>
          <a:p>
            <a:pPr>
              <a:spcBef>
                <a:spcPts val="800"/>
              </a:spcBef>
            </a:pPr>
            <a:r>
              <a:rPr lang="en-US" sz="1400" dirty="0"/>
              <a:t>Shift money from merit to variable pay</a:t>
            </a:r>
          </a:p>
          <a:p>
            <a:pPr>
              <a:spcBef>
                <a:spcPts val="800"/>
              </a:spcBef>
            </a:pPr>
            <a:r>
              <a:rPr lang="en-US" sz="1400" dirty="0"/>
              <a:t>Spot bonuses</a:t>
            </a:r>
          </a:p>
          <a:p>
            <a:pPr>
              <a:spcBef>
                <a:spcPts val="800"/>
              </a:spcBef>
            </a:pPr>
            <a:r>
              <a:rPr lang="en-US" sz="1400" dirty="0"/>
              <a:t>Non-cash rewards, recognition</a:t>
            </a:r>
          </a:p>
          <a:p>
            <a:pPr>
              <a:spcBef>
                <a:spcPts val="800"/>
              </a:spcBef>
            </a:pPr>
            <a:r>
              <a:rPr lang="en-US" sz="1400" dirty="0"/>
              <a:t>Give key talent more</a:t>
            </a:r>
          </a:p>
          <a:p>
            <a:pPr>
              <a:spcBef>
                <a:spcPts val="800"/>
              </a:spcBef>
            </a:pPr>
            <a:r>
              <a:rPr lang="en-US" sz="1400" dirty="0"/>
              <a:t>“Total rewards” </a:t>
            </a:r>
          </a:p>
          <a:p>
            <a:pPr>
              <a:spcBef>
                <a:spcPts val="800"/>
              </a:spcBef>
            </a:pPr>
            <a:r>
              <a:rPr lang="en-US" sz="1400" dirty="0"/>
              <a:t>Strategic rewards</a:t>
            </a:r>
            <a:r>
              <a:rPr lang="is-IS" sz="1400"/>
              <a:t>…“pay for </a:t>
            </a:r>
            <a:r>
              <a:rPr lang="is-IS" sz="1400" u="sng"/>
              <a:t>??</a:t>
            </a:r>
            <a:r>
              <a:rPr lang="is-IS" sz="1400"/>
              <a:t>”</a:t>
            </a:r>
          </a:p>
          <a:p>
            <a:pPr>
              <a:spcBef>
                <a:spcPts val="800"/>
              </a:spcBef>
            </a:pPr>
            <a:r>
              <a:rPr lang="is-IS" sz="1400"/>
              <a:t>More transparency, better communication</a:t>
            </a:r>
            <a:endParaRPr lang="en-US" sz="14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11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1E9C651-9AE5-BC48-BBB2-2701D9BCDB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7924" y="1814836"/>
            <a:ext cx="4878186" cy="279430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06AE3B6-287D-A847-A853-CF68D44B0FBB}"/>
              </a:ext>
            </a:extLst>
          </p:cNvPr>
          <p:cNvSpPr txBox="1"/>
          <p:nvPr/>
        </p:nvSpPr>
        <p:spPr>
          <a:xfrm>
            <a:off x="4457700" y="4115300"/>
            <a:ext cx="697627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chemeClr val="bg1">
                    <a:lumMod val="50000"/>
                  </a:schemeClr>
                </a:solidFill>
              </a:rPr>
              <a:t>Deloitte, 2017</a:t>
            </a:r>
          </a:p>
        </p:txBody>
      </p:sp>
      <p:sp>
        <p:nvSpPr>
          <p:cNvPr id="11" name="Date Placeholder 4">
            <a:extLst>
              <a:ext uri="{FF2B5EF4-FFF2-40B4-BE49-F238E27FC236}">
                <a16:creationId xmlns:a16="http://schemas.microsoft.com/office/drawing/2014/main" id="{579E6F83-6B1D-0C4D-9B43-D91348F93B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6848" y="4920560"/>
            <a:ext cx="2133600" cy="273844"/>
          </a:xfrm>
        </p:spPr>
        <p:txBody>
          <a:bodyPr/>
          <a:lstStyle/>
          <a:p>
            <a:r>
              <a:rPr lang="en-US" dirty="0"/>
              <a:t>September 19, 2019</a:t>
            </a:r>
          </a:p>
        </p:txBody>
      </p:sp>
      <p:sp>
        <p:nvSpPr>
          <p:cNvPr id="12" name="Footer Placeholder 5">
            <a:extLst>
              <a:ext uri="{FF2B5EF4-FFF2-40B4-BE49-F238E27FC236}">
                <a16:creationId xmlns:a16="http://schemas.microsoft.com/office/drawing/2014/main" id="{A54D7FD9-28AD-CE41-A05C-1EE62591C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42748" y="4932130"/>
            <a:ext cx="2284069" cy="273844"/>
          </a:xfrm>
        </p:spPr>
        <p:txBody>
          <a:bodyPr/>
          <a:lstStyle/>
          <a:p>
            <a:r>
              <a:rPr lang="en-US" dirty="0"/>
              <a:t>© 2019 Alan L. Colquitt, LLC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1841F8F-324B-A944-8B18-288FAA1E8323}"/>
              </a:ext>
            </a:extLst>
          </p:cNvPr>
          <p:cNvSpPr txBox="1"/>
          <p:nvPr/>
        </p:nvSpPr>
        <p:spPr>
          <a:xfrm>
            <a:off x="8320867" y="4675638"/>
            <a:ext cx="697627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/>
              <a:t>Deloitte, 2017</a:t>
            </a:r>
          </a:p>
        </p:txBody>
      </p:sp>
    </p:spTree>
    <p:extLst>
      <p:ext uri="{BB962C8B-B14F-4D97-AF65-F5344CB8AC3E}">
        <p14:creationId xmlns:p14="http://schemas.microsoft.com/office/powerpoint/2010/main" val="5950600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649B4-F056-BC45-9670-35A5A1C83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to do?  Iterate or transform?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855AA5-DE40-4146-A8DF-C793913D1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12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38E42BB-9638-FF4D-B6E6-F0525AFEF950}"/>
              </a:ext>
            </a:extLst>
          </p:cNvPr>
          <p:cNvGrpSpPr/>
          <p:nvPr/>
        </p:nvGrpSpPr>
        <p:grpSpPr>
          <a:xfrm>
            <a:off x="1462889" y="1789925"/>
            <a:ext cx="5865015" cy="3058158"/>
            <a:chOff x="1770502" y="1749207"/>
            <a:chExt cx="5937854" cy="335271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3F8A1B4-9394-2E4B-ACCF-A267917B94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70502" y="1749207"/>
              <a:ext cx="5937854" cy="3352711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8F92214-C78C-3E40-8260-AD9105EF2121}"/>
                </a:ext>
              </a:extLst>
            </p:cNvPr>
            <p:cNvSpPr/>
            <p:nvPr/>
          </p:nvSpPr>
          <p:spPr>
            <a:xfrm>
              <a:off x="1770502" y="2679700"/>
              <a:ext cx="515498" cy="965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43D3CB4-C336-F848-A26A-3E1266C375EB}"/>
                </a:ext>
              </a:extLst>
            </p:cNvPr>
            <p:cNvSpPr/>
            <p:nvPr/>
          </p:nvSpPr>
          <p:spPr>
            <a:xfrm>
              <a:off x="4456906" y="4711615"/>
              <a:ext cx="1080293" cy="27384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803795F-9CF5-734C-A396-AB8FBF1C0734}"/>
              </a:ext>
            </a:extLst>
          </p:cNvPr>
          <p:cNvSpPr txBox="1"/>
          <p:nvPr/>
        </p:nvSpPr>
        <p:spPr>
          <a:xfrm>
            <a:off x="3710619" y="4528927"/>
            <a:ext cx="21018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Magnitude of Change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5572FB5-A386-2E4E-9BD9-229680DEB7DF}"/>
              </a:ext>
            </a:extLst>
          </p:cNvPr>
          <p:cNvSpPr txBox="1"/>
          <p:nvPr/>
        </p:nvSpPr>
        <p:spPr>
          <a:xfrm>
            <a:off x="1231650" y="2891916"/>
            <a:ext cx="6944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Value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9FF4216-560F-9C47-ADAC-984E04C5E62C}"/>
              </a:ext>
            </a:extLst>
          </p:cNvPr>
          <p:cNvSpPr txBox="1"/>
          <p:nvPr/>
        </p:nvSpPr>
        <p:spPr>
          <a:xfrm>
            <a:off x="6433107" y="4455755"/>
            <a:ext cx="8947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Transform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B0AD5B3-239F-8044-9C68-07313B33D300}"/>
              </a:ext>
            </a:extLst>
          </p:cNvPr>
          <p:cNvSpPr txBox="1"/>
          <p:nvPr/>
        </p:nvSpPr>
        <p:spPr>
          <a:xfrm>
            <a:off x="2050309" y="4401805"/>
            <a:ext cx="6671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Iterate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9EBEB34-1F3C-8743-ABC2-AA96B22EEC35}"/>
              </a:ext>
            </a:extLst>
          </p:cNvPr>
          <p:cNvSpPr txBox="1"/>
          <p:nvPr/>
        </p:nvSpPr>
        <p:spPr>
          <a:xfrm>
            <a:off x="5346420" y="2839039"/>
            <a:ext cx="1534085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Different thinking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93E60AC-C226-CC43-B229-BF41799CDF96}"/>
              </a:ext>
            </a:extLst>
          </p:cNvPr>
          <p:cNvSpPr txBox="1"/>
          <p:nvPr/>
        </p:nvSpPr>
        <p:spPr>
          <a:xfrm>
            <a:off x="2157310" y="3912811"/>
            <a:ext cx="1241045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Same thinking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2FE64CA-8385-1742-8D21-CE591CB9CA13}"/>
              </a:ext>
            </a:extLst>
          </p:cNvPr>
          <p:cNvSpPr/>
          <p:nvPr/>
        </p:nvSpPr>
        <p:spPr>
          <a:xfrm>
            <a:off x="5055085" y="3727214"/>
            <a:ext cx="128295" cy="128295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5900EC1-4912-054D-A4AD-2731A4A3F30B}"/>
              </a:ext>
            </a:extLst>
          </p:cNvPr>
          <p:cNvSpPr txBox="1"/>
          <p:nvPr/>
        </p:nvSpPr>
        <p:spPr>
          <a:xfrm>
            <a:off x="2161366" y="2069975"/>
            <a:ext cx="2181542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C000"/>
                </a:solidFill>
              </a:rPr>
              <a:t>How far are you willing to go?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57E49A4-CAE9-A84C-BBBE-72942EEEC716}"/>
              </a:ext>
            </a:extLst>
          </p:cNvPr>
          <p:cNvCxnSpPr>
            <a:cxnSpLocks/>
          </p:cNvCxnSpPr>
          <p:nvPr/>
        </p:nvCxnSpPr>
        <p:spPr>
          <a:xfrm>
            <a:off x="3749865" y="2676302"/>
            <a:ext cx="1305220" cy="1050912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B5BAAC9E-ADCD-3A48-B31B-62476A08620B}"/>
              </a:ext>
            </a:extLst>
          </p:cNvPr>
          <p:cNvSpPr txBox="1"/>
          <p:nvPr/>
        </p:nvSpPr>
        <p:spPr>
          <a:xfrm>
            <a:off x="2053135" y="3058564"/>
            <a:ext cx="2153154" cy="76944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i="1" dirty="0"/>
              <a:t>Reduce the pain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i="1" dirty="0"/>
              <a:t>Make it kinder and gentler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i="1" dirty="0"/>
              <a:t>Manage optics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i="1" dirty="0"/>
              <a:t>Focus on managers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9B93091-1976-9543-BC68-D0C5F6BEB50F}"/>
              </a:ext>
            </a:extLst>
          </p:cNvPr>
          <p:cNvSpPr txBox="1"/>
          <p:nvPr/>
        </p:nvSpPr>
        <p:spPr>
          <a:xfrm>
            <a:off x="4096972" y="1825678"/>
            <a:ext cx="2130208" cy="9387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Separate </a:t>
            </a:r>
            <a:r>
              <a:rPr lang="en-US" sz="11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Motivation</a:t>
            </a:r>
            <a:r>
              <a:rPr lang="en-US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from </a:t>
            </a:r>
            <a:r>
              <a:rPr lang="en-US" sz="11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Managing Compensation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Motivate without money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Manage compensation without differentiation</a:t>
            </a:r>
          </a:p>
        </p:txBody>
      </p:sp>
      <p:sp>
        <p:nvSpPr>
          <p:cNvPr id="25" name="Date Placeholder 4">
            <a:extLst>
              <a:ext uri="{FF2B5EF4-FFF2-40B4-BE49-F238E27FC236}">
                <a16:creationId xmlns:a16="http://schemas.microsoft.com/office/drawing/2014/main" id="{23C5B735-5995-AF45-8774-9E4F7C3883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6848" y="4920560"/>
            <a:ext cx="2133600" cy="273844"/>
          </a:xfrm>
        </p:spPr>
        <p:txBody>
          <a:bodyPr/>
          <a:lstStyle/>
          <a:p>
            <a:r>
              <a:rPr lang="en-US" dirty="0"/>
              <a:t>September 19, 2019</a:t>
            </a:r>
          </a:p>
        </p:txBody>
      </p:sp>
      <p:sp>
        <p:nvSpPr>
          <p:cNvPr id="26" name="Footer Placeholder 5">
            <a:extLst>
              <a:ext uri="{FF2B5EF4-FFF2-40B4-BE49-F238E27FC236}">
                <a16:creationId xmlns:a16="http://schemas.microsoft.com/office/drawing/2014/main" id="{64E3B648-F29E-AD4E-A040-A1238B4F2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42748" y="4932130"/>
            <a:ext cx="2284069" cy="273844"/>
          </a:xfrm>
        </p:spPr>
        <p:txBody>
          <a:bodyPr/>
          <a:lstStyle/>
          <a:p>
            <a:r>
              <a:rPr lang="en-US" dirty="0"/>
              <a:t>© 2019 Alan L. Colquitt, LLC</a:t>
            </a:r>
          </a:p>
        </p:txBody>
      </p:sp>
    </p:spTree>
    <p:extLst>
      <p:ext uri="{BB962C8B-B14F-4D97-AF65-F5344CB8AC3E}">
        <p14:creationId xmlns:p14="http://schemas.microsoft.com/office/powerpoint/2010/main" val="1212068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9" grpId="0"/>
      <p:bldP spid="20" grpId="0" animBg="1"/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45677-F610-8842-8942-5246E18B5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Transform:  Paradigm shift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E53601-8361-5149-A187-5DE3243FA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13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3111949-E0A3-6D43-9ED9-32D7355806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3448913"/>
            <a:ext cx="2383990" cy="13427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3E17E43-867F-3743-84BC-28A47B60B9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5252" y="3333250"/>
            <a:ext cx="3623129" cy="152883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5F48D16-79BD-B347-922C-C4D809192C11}"/>
              </a:ext>
            </a:extLst>
          </p:cNvPr>
          <p:cNvSpPr txBox="1"/>
          <p:nvPr/>
        </p:nvSpPr>
        <p:spPr>
          <a:xfrm>
            <a:off x="975119" y="2047271"/>
            <a:ext cx="276229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Purpose and meaning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Progress and Positivity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Belonging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Autonomy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Mastery/Competence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F92428-B6D6-DA49-A866-3803821F4D0C}"/>
              </a:ext>
            </a:extLst>
          </p:cNvPr>
          <p:cNvSpPr txBox="1"/>
          <p:nvPr/>
        </p:nvSpPr>
        <p:spPr>
          <a:xfrm>
            <a:off x="4995715" y="2047271"/>
            <a:ext cx="37941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Pay employees well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Grow their pay over time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Share the wealth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Other non-financial “rewards”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951034-58FB-C344-9023-49219BC1DAE1}"/>
              </a:ext>
            </a:extLst>
          </p:cNvPr>
          <p:cNvSpPr txBox="1"/>
          <p:nvPr/>
        </p:nvSpPr>
        <p:spPr>
          <a:xfrm>
            <a:off x="736272" y="1680269"/>
            <a:ext cx="29209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Motivate without Money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7851EE1-E7DC-D548-9323-C150D679CC0B}"/>
              </a:ext>
            </a:extLst>
          </p:cNvPr>
          <p:cNvSpPr txBox="1"/>
          <p:nvPr/>
        </p:nvSpPr>
        <p:spPr>
          <a:xfrm>
            <a:off x="3799769" y="1680269"/>
            <a:ext cx="5447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Manage Compensation Without Differentiation</a:t>
            </a:r>
          </a:p>
        </p:txBody>
      </p:sp>
      <p:sp>
        <p:nvSpPr>
          <p:cNvPr id="12" name="Date Placeholder 4">
            <a:extLst>
              <a:ext uri="{FF2B5EF4-FFF2-40B4-BE49-F238E27FC236}">
                <a16:creationId xmlns:a16="http://schemas.microsoft.com/office/drawing/2014/main" id="{42034384-333E-0146-93EE-6F54509D39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6848" y="4920560"/>
            <a:ext cx="2133600" cy="273844"/>
          </a:xfrm>
        </p:spPr>
        <p:txBody>
          <a:bodyPr/>
          <a:lstStyle/>
          <a:p>
            <a:r>
              <a:rPr lang="en-US" dirty="0"/>
              <a:t>September 19, 2019</a:t>
            </a:r>
          </a:p>
        </p:txBody>
      </p:sp>
      <p:sp>
        <p:nvSpPr>
          <p:cNvPr id="13" name="Footer Placeholder 5">
            <a:extLst>
              <a:ext uri="{FF2B5EF4-FFF2-40B4-BE49-F238E27FC236}">
                <a16:creationId xmlns:a16="http://schemas.microsoft.com/office/drawing/2014/main" id="{5C1D35BE-4695-CA44-81FE-053889290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42748" y="4932130"/>
            <a:ext cx="2284069" cy="273844"/>
          </a:xfrm>
        </p:spPr>
        <p:txBody>
          <a:bodyPr/>
          <a:lstStyle/>
          <a:p>
            <a:r>
              <a:rPr lang="en-US" dirty="0"/>
              <a:t>© 2019 Alan L. Colquitt, LLC</a:t>
            </a:r>
          </a:p>
        </p:txBody>
      </p:sp>
    </p:spTree>
    <p:extLst>
      <p:ext uri="{BB962C8B-B14F-4D97-AF65-F5344CB8AC3E}">
        <p14:creationId xmlns:p14="http://schemas.microsoft.com/office/powerpoint/2010/main" val="2079020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Future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PM 2.0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588" y="2195272"/>
            <a:ext cx="3566160" cy="2408285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800"/>
              </a:spcBef>
              <a:buNone/>
            </a:pPr>
            <a:r>
              <a:rPr lang="en-US" sz="1100" b="1" dirty="0">
                <a:solidFill>
                  <a:srgbClr val="FF6600"/>
                </a:solidFill>
              </a:rPr>
              <a:t>Management process</a:t>
            </a:r>
            <a:r>
              <a:rPr lang="en-US" sz="1100" dirty="0"/>
              <a:t>, translates strategic priorities, provides direction and alignment</a:t>
            </a:r>
          </a:p>
          <a:p>
            <a:pPr marL="0" indent="0">
              <a:lnSpc>
                <a:spcPct val="120000"/>
              </a:lnSpc>
              <a:spcBef>
                <a:spcPts val="800"/>
              </a:spcBef>
              <a:buNone/>
            </a:pPr>
            <a:r>
              <a:rPr lang="en-US" sz="1100" dirty="0"/>
              <a:t>Goals are central, provide </a:t>
            </a:r>
            <a:r>
              <a:rPr lang="en-US" sz="1100" b="1" dirty="0">
                <a:solidFill>
                  <a:srgbClr val="FF6600"/>
                </a:solidFill>
              </a:rPr>
              <a:t>purpose</a:t>
            </a:r>
            <a:r>
              <a:rPr lang="en-US" sz="1100" dirty="0">
                <a:solidFill>
                  <a:srgbClr val="FF6600"/>
                </a:solidFill>
              </a:rPr>
              <a:t> </a:t>
            </a:r>
            <a:r>
              <a:rPr lang="en-US" sz="1100" dirty="0"/>
              <a:t>and meaning, use the work to motivate</a:t>
            </a:r>
          </a:p>
          <a:p>
            <a:pPr marL="0" indent="0">
              <a:lnSpc>
                <a:spcPct val="120000"/>
              </a:lnSpc>
              <a:spcBef>
                <a:spcPts val="800"/>
              </a:spcBef>
              <a:buNone/>
            </a:pPr>
            <a:r>
              <a:rPr lang="en-US" sz="1100" dirty="0"/>
              <a:t>Continuous, </a:t>
            </a:r>
            <a:r>
              <a:rPr lang="en-US" sz="1100" b="1" dirty="0">
                <a:solidFill>
                  <a:srgbClr val="FF6600"/>
                </a:solidFill>
              </a:rPr>
              <a:t>everyday</a:t>
            </a:r>
            <a:r>
              <a:rPr lang="en-US" sz="1100" dirty="0"/>
              <a:t> process, driven by the needs of the work, employees</a:t>
            </a:r>
          </a:p>
          <a:p>
            <a:pPr marL="0" indent="0">
              <a:lnSpc>
                <a:spcPct val="120000"/>
              </a:lnSpc>
              <a:spcBef>
                <a:spcPts val="800"/>
              </a:spcBef>
              <a:buNone/>
            </a:pPr>
            <a:r>
              <a:rPr lang="en-US" sz="1100" dirty="0"/>
              <a:t>Enable and support </a:t>
            </a:r>
            <a:r>
              <a:rPr lang="en-US" sz="1100" b="1" dirty="0">
                <a:solidFill>
                  <a:srgbClr val="FF6600"/>
                </a:solidFill>
              </a:rPr>
              <a:t>progress</a:t>
            </a:r>
            <a:r>
              <a:rPr lang="en-US" sz="1100" dirty="0">
                <a:solidFill>
                  <a:srgbClr val="FF6600"/>
                </a:solidFill>
              </a:rPr>
              <a:t> </a:t>
            </a:r>
            <a:r>
              <a:rPr lang="en-US" sz="1100" dirty="0"/>
              <a:t>toward performance goals</a:t>
            </a:r>
          </a:p>
          <a:p>
            <a:pPr marL="0" indent="0">
              <a:lnSpc>
                <a:spcPct val="120000"/>
              </a:lnSpc>
              <a:spcBef>
                <a:spcPts val="800"/>
              </a:spcBef>
              <a:buNone/>
            </a:pPr>
            <a:r>
              <a:rPr lang="en-US" sz="1100" dirty="0"/>
              <a:t>Focus on </a:t>
            </a:r>
            <a:r>
              <a:rPr lang="en-US" sz="1100" b="1" dirty="0">
                <a:solidFill>
                  <a:schemeClr val="accent2"/>
                </a:solidFill>
              </a:rPr>
              <a:t>positivity</a:t>
            </a:r>
          </a:p>
          <a:p>
            <a:pPr marL="0" indent="0">
              <a:lnSpc>
                <a:spcPct val="120000"/>
              </a:lnSpc>
              <a:spcBef>
                <a:spcPts val="800"/>
              </a:spcBef>
              <a:buNone/>
            </a:pPr>
            <a:r>
              <a:rPr lang="en-US" sz="1100" dirty="0"/>
              <a:t>Built around </a:t>
            </a:r>
            <a:r>
              <a:rPr lang="en-US" sz="1100" b="1" dirty="0">
                <a:solidFill>
                  <a:srgbClr val="FF6600"/>
                </a:solidFill>
              </a:rPr>
              <a:t>teams </a:t>
            </a:r>
            <a:r>
              <a:rPr lang="en-US" sz="1100" dirty="0"/>
              <a:t>to reinforce belonging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Rewards 2.0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7534" y="2195272"/>
            <a:ext cx="3566160" cy="2408285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800"/>
              </a:spcBef>
              <a:buNone/>
            </a:pPr>
            <a:r>
              <a:rPr lang="en-US" sz="1100" dirty="0"/>
              <a:t>Pay above market for critical skills, roles</a:t>
            </a:r>
          </a:p>
          <a:p>
            <a:pPr marL="0" indent="0">
              <a:lnSpc>
                <a:spcPct val="120000"/>
              </a:lnSpc>
              <a:spcBef>
                <a:spcPts val="800"/>
              </a:spcBef>
              <a:buNone/>
            </a:pPr>
            <a:r>
              <a:rPr lang="en-US" sz="1100" b="1" dirty="0">
                <a:solidFill>
                  <a:srgbClr val="FF6600"/>
                </a:solidFill>
              </a:rPr>
              <a:t>Market</a:t>
            </a:r>
            <a:r>
              <a:rPr lang="en-US" sz="1100" dirty="0"/>
              <a:t>-based pay increases</a:t>
            </a:r>
          </a:p>
          <a:p>
            <a:pPr marL="0" indent="0">
              <a:lnSpc>
                <a:spcPct val="120000"/>
              </a:lnSpc>
              <a:spcBef>
                <a:spcPts val="800"/>
              </a:spcBef>
              <a:buNone/>
            </a:pPr>
            <a:r>
              <a:rPr lang="en-US" sz="1100" dirty="0"/>
              <a:t>Cost-of-living adjustments</a:t>
            </a:r>
          </a:p>
          <a:p>
            <a:pPr marL="0" indent="0">
              <a:lnSpc>
                <a:spcPct val="120000"/>
              </a:lnSpc>
              <a:spcBef>
                <a:spcPts val="800"/>
              </a:spcBef>
              <a:buNone/>
            </a:pPr>
            <a:r>
              <a:rPr lang="en-US" sz="1100" dirty="0"/>
              <a:t>Robust internal labor market, more </a:t>
            </a:r>
            <a:r>
              <a:rPr lang="en-US" sz="1100" b="1" dirty="0">
                <a:solidFill>
                  <a:srgbClr val="FF6600"/>
                </a:solidFill>
              </a:rPr>
              <a:t>promotions</a:t>
            </a:r>
          </a:p>
          <a:p>
            <a:pPr marL="0" indent="0">
              <a:lnSpc>
                <a:spcPct val="120000"/>
              </a:lnSpc>
              <a:spcBef>
                <a:spcPts val="800"/>
              </a:spcBef>
              <a:buNone/>
            </a:pPr>
            <a:r>
              <a:rPr lang="en-US" sz="1100" dirty="0"/>
              <a:t>Pay the person instead of the job</a:t>
            </a:r>
          </a:p>
          <a:p>
            <a:pPr marL="0" indent="0">
              <a:lnSpc>
                <a:spcPct val="120000"/>
              </a:lnSpc>
              <a:spcBef>
                <a:spcPts val="800"/>
              </a:spcBef>
              <a:buNone/>
            </a:pPr>
            <a:r>
              <a:rPr lang="en-US" sz="1100" dirty="0"/>
              <a:t>“</a:t>
            </a:r>
            <a:r>
              <a:rPr lang="en-US" sz="1100" b="1" dirty="0">
                <a:solidFill>
                  <a:srgbClr val="FF6600"/>
                </a:solidFill>
              </a:rPr>
              <a:t>Shared capitalism</a:t>
            </a:r>
            <a:r>
              <a:rPr lang="en-US" sz="1100" dirty="0"/>
              <a:t>.”  Profit sharing, gain sharing, stock ownership</a:t>
            </a:r>
          </a:p>
          <a:p>
            <a:pPr marL="0" indent="0">
              <a:lnSpc>
                <a:spcPct val="120000"/>
              </a:lnSpc>
              <a:spcBef>
                <a:spcPts val="800"/>
              </a:spcBef>
              <a:buNone/>
            </a:pPr>
            <a:r>
              <a:rPr lang="en-US" sz="1100" dirty="0"/>
              <a:t>Non-monetized </a:t>
            </a:r>
            <a:r>
              <a:rPr lang="en-US" sz="1100" b="1" dirty="0">
                <a:solidFill>
                  <a:srgbClr val="FF6600"/>
                </a:solidFill>
              </a:rPr>
              <a:t>recognition</a:t>
            </a:r>
          </a:p>
          <a:p>
            <a:pPr marL="0" indent="0">
              <a:lnSpc>
                <a:spcPct val="120000"/>
              </a:lnSpc>
              <a:spcBef>
                <a:spcPts val="800"/>
              </a:spcBef>
              <a:buNone/>
            </a:pPr>
            <a:r>
              <a:rPr lang="en-US" sz="1100" dirty="0"/>
              <a:t>Investment in training, </a:t>
            </a:r>
            <a:r>
              <a:rPr lang="en-US" sz="1100" b="1" dirty="0">
                <a:solidFill>
                  <a:srgbClr val="FF6600"/>
                </a:solidFill>
              </a:rPr>
              <a:t>learning</a:t>
            </a:r>
            <a:r>
              <a:rPr lang="en-US" sz="1100" dirty="0"/>
              <a:t>, development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14</a:t>
            </a:fld>
            <a:endParaRPr lang="en-US" dirty="0"/>
          </a:p>
        </p:txBody>
      </p:sp>
      <p:sp>
        <p:nvSpPr>
          <p:cNvPr id="12" name="Date Placeholder 4">
            <a:extLst>
              <a:ext uri="{FF2B5EF4-FFF2-40B4-BE49-F238E27FC236}">
                <a16:creationId xmlns:a16="http://schemas.microsoft.com/office/drawing/2014/main" id="{4D84D1AD-6187-394F-9EFC-63C142619C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6848" y="4920560"/>
            <a:ext cx="2133600" cy="273844"/>
          </a:xfrm>
        </p:spPr>
        <p:txBody>
          <a:bodyPr/>
          <a:lstStyle/>
          <a:p>
            <a:r>
              <a:rPr lang="en-US" dirty="0"/>
              <a:t>September 19, 2019</a:t>
            </a:r>
          </a:p>
        </p:txBody>
      </p:sp>
      <p:sp>
        <p:nvSpPr>
          <p:cNvPr id="13" name="Footer Placeholder 5">
            <a:extLst>
              <a:ext uri="{FF2B5EF4-FFF2-40B4-BE49-F238E27FC236}">
                <a16:creationId xmlns:a16="http://schemas.microsoft.com/office/drawing/2014/main" id="{20F0EBB6-01A5-1148-8C99-39A44FA8A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42748" y="4932130"/>
            <a:ext cx="2284069" cy="273844"/>
          </a:xfrm>
        </p:spPr>
        <p:txBody>
          <a:bodyPr/>
          <a:lstStyle/>
          <a:p>
            <a:r>
              <a:rPr lang="en-US" dirty="0"/>
              <a:t>© 2019 Alan L. Colquitt, LLC</a:t>
            </a:r>
          </a:p>
        </p:txBody>
      </p:sp>
    </p:spTree>
    <p:extLst>
      <p:ext uri="{BB962C8B-B14F-4D97-AF65-F5344CB8AC3E}">
        <p14:creationId xmlns:p14="http://schemas.microsoft.com/office/powerpoint/2010/main" val="31337278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F238C1-2E64-B14A-9A6E-AFD12D445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 more information…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DD1867-17E5-6D49-A550-32261A719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15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A073D3-35BF-6D48-92C3-63DA9410F5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2089" y="4267485"/>
            <a:ext cx="758971" cy="33924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2DB2488-F24B-DB4D-B337-1B97D407572F}"/>
              </a:ext>
            </a:extLst>
          </p:cNvPr>
          <p:cNvSpPr/>
          <p:nvPr/>
        </p:nvSpPr>
        <p:spPr>
          <a:xfrm>
            <a:off x="769492" y="1718901"/>
            <a:ext cx="39066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FF93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alancolquitt@alancolquitt.com</a:t>
            </a:r>
            <a:br>
              <a:rPr lang="en-US" sz="1600">
                <a:solidFill>
                  <a:srgbClr val="FF9300"/>
                </a:solidFill>
              </a:rPr>
            </a:br>
            <a:endParaRPr lang="en-US" sz="1600">
              <a:solidFill>
                <a:srgbClr val="FF9300"/>
              </a:solidFill>
            </a:endParaRPr>
          </a:p>
          <a:p>
            <a:r>
              <a:rPr lang="en-US" sz="1600" dirty="0">
                <a:solidFill>
                  <a:srgbClr val="FF930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https://www.linkedin.com/in/alan-colquitt-ph-d-45810b6/</a:t>
            </a:r>
            <a:endParaRPr lang="en-US" sz="1600" dirty="0">
              <a:solidFill>
                <a:srgbClr val="FF9300"/>
              </a:solidFill>
            </a:endParaRPr>
          </a:p>
          <a:p>
            <a:endParaRPr lang="en-US" sz="1600" dirty="0">
              <a:solidFill>
                <a:srgbClr val="FF9300"/>
              </a:solidFill>
            </a:endParaRPr>
          </a:p>
          <a:p>
            <a:r>
              <a:rPr lang="en-US" sz="1600" dirty="0">
                <a:solidFill>
                  <a:srgbClr val="FF930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https://twitter.com/acolquitt</a:t>
            </a:r>
            <a:endParaRPr lang="en-US" sz="1600" dirty="0">
              <a:solidFill>
                <a:srgbClr val="FF9300"/>
              </a:solidFill>
            </a:endParaRPr>
          </a:p>
          <a:p>
            <a:endParaRPr lang="en-US" sz="1600" dirty="0">
              <a:solidFill>
                <a:srgbClr val="FF9300"/>
              </a:solidFill>
            </a:endParaRPr>
          </a:p>
          <a:p>
            <a:r>
              <a:rPr lang="en-US" sz="1600" dirty="0">
                <a:solidFill>
                  <a:srgbClr val="FF930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www.alancolquitt.com</a:t>
            </a:r>
            <a:endParaRPr lang="en-US" sz="1600">
              <a:solidFill>
                <a:srgbClr val="FF9300"/>
              </a:solidFill>
            </a:endParaRPr>
          </a:p>
          <a:p>
            <a:endParaRPr lang="en-US" sz="1600" dirty="0">
              <a:solidFill>
                <a:srgbClr val="FF9300"/>
              </a:solidFill>
            </a:endParaRPr>
          </a:p>
          <a:p>
            <a:r>
              <a:rPr lang="en-US" sz="1600" dirty="0">
                <a:solidFill>
                  <a:srgbClr val="FF9300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https://www.alancolquitt.com/blog-1</a:t>
            </a:r>
            <a:endParaRPr lang="en-US" sz="1600" dirty="0">
              <a:solidFill>
                <a:srgbClr val="FF93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9540667-5303-2A45-AAE3-8EC9FA31CEC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8435" y="2350295"/>
            <a:ext cx="341701" cy="31756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D4F789B-1D80-E542-B3DD-9B6ABD176BC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5284" y="2852619"/>
            <a:ext cx="568003" cy="5278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7A1C77D-7078-E14C-9EF6-B345306E9DB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1489" y="3359942"/>
            <a:ext cx="535593" cy="4977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39184E4-D7F3-0D46-B4E2-797608C38BF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4530" y="3905493"/>
            <a:ext cx="389510" cy="36199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E1AE86B-6FC7-F445-AAC3-A367EFB4D77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83507" y="1725183"/>
            <a:ext cx="371557" cy="3258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F53BE05-39E4-6945-81C1-58C86B6473F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805528" y="1718901"/>
            <a:ext cx="1652095" cy="248062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6CD06F9-9B26-0D4B-86F3-9A6F759A997D}"/>
              </a:ext>
            </a:extLst>
          </p:cNvPr>
          <p:cNvSpPr txBox="1"/>
          <p:nvPr/>
        </p:nvSpPr>
        <p:spPr>
          <a:xfrm>
            <a:off x="6690007" y="3359942"/>
            <a:ext cx="21843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Video Infographic In partnership with </a:t>
            </a:r>
            <a:r>
              <a:rPr lang="en-US" sz="1200" b="1" dirty="0">
                <a:solidFill>
                  <a:srgbClr val="FF9300"/>
                </a:solidFill>
              </a:rPr>
              <a:t>15Five</a:t>
            </a:r>
            <a:r>
              <a:rPr lang="en-US" sz="1200" dirty="0"/>
              <a:t> 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and CognitiveMedia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D4C99B0-07F8-EC4D-B718-C03F844A5C3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809466" y="1851332"/>
            <a:ext cx="1892574" cy="1376417"/>
          </a:xfrm>
          <a:prstGeom prst="rect">
            <a:avLst/>
          </a:prstGeom>
        </p:spPr>
      </p:pic>
      <p:sp>
        <p:nvSpPr>
          <p:cNvPr id="16" name="Slide Number Placeholder 18">
            <a:extLst>
              <a:ext uri="{FF2B5EF4-FFF2-40B4-BE49-F238E27FC236}">
                <a16:creationId xmlns:a16="http://schemas.microsoft.com/office/drawing/2014/main" id="{0F92F235-2827-A047-BF8D-ED17F8C511AA}"/>
              </a:ext>
            </a:extLst>
          </p:cNvPr>
          <p:cNvSpPr txBox="1">
            <a:spLocks/>
          </p:cNvSpPr>
          <p:nvPr/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8AA9E1B-A28C-4E5E-AFD0-2EFBB221FAB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17" name="Date Placeholder 19">
            <a:extLst>
              <a:ext uri="{FF2B5EF4-FFF2-40B4-BE49-F238E27FC236}">
                <a16:creationId xmlns:a16="http://schemas.microsoft.com/office/drawing/2014/main" id="{468113E5-FFF6-2542-AFB5-C90BC0AE0217}"/>
              </a:ext>
            </a:extLst>
          </p:cNvPr>
          <p:cNvSpPr txBox="1">
            <a:spLocks/>
          </p:cNvSpPr>
          <p:nvPr/>
        </p:nvSpPr>
        <p:spPr>
          <a:xfrm>
            <a:off x="-196769" y="603335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April 5, 2019</a:t>
            </a:r>
          </a:p>
        </p:txBody>
      </p:sp>
      <p:sp>
        <p:nvSpPr>
          <p:cNvPr id="18" name="Footer Placeholder 20">
            <a:extLst>
              <a:ext uri="{FF2B5EF4-FFF2-40B4-BE49-F238E27FC236}">
                <a16:creationId xmlns:a16="http://schemas.microsoft.com/office/drawing/2014/main" id="{18289F45-36BB-A94B-8EDC-2916C8837575}"/>
              </a:ext>
            </a:extLst>
          </p:cNvPr>
          <p:cNvSpPr txBox="1">
            <a:spLocks/>
          </p:cNvSpPr>
          <p:nvPr/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© 2019 Alan L. Colquitt, Ph.D.</a:t>
            </a:r>
          </a:p>
        </p:txBody>
      </p:sp>
      <p:sp>
        <p:nvSpPr>
          <p:cNvPr id="19" name="Date Placeholder 4">
            <a:extLst>
              <a:ext uri="{FF2B5EF4-FFF2-40B4-BE49-F238E27FC236}">
                <a16:creationId xmlns:a16="http://schemas.microsoft.com/office/drawing/2014/main" id="{027F2FFA-DBCB-FC49-9170-E734F63AF7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6848" y="4920560"/>
            <a:ext cx="2133600" cy="273844"/>
          </a:xfrm>
        </p:spPr>
        <p:txBody>
          <a:bodyPr/>
          <a:lstStyle/>
          <a:p>
            <a:r>
              <a:rPr lang="en-US" dirty="0"/>
              <a:t>September 19, 2019</a:t>
            </a:r>
          </a:p>
        </p:txBody>
      </p:sp>
      <p:sp>
        <p:nvSpPr>
          <p:cNvPr id="20" name="Footer Placeholder 5">
            <a:extLst>
              <a:ext uri="{FF2B5EF4-FFF2-40B4-BE49-F238E27FC236}">
                <a16:creationId xmlns:a16="http://schemas.microsoft.com/office/drawing/2014/main" id="{B69D9FDD-5523-4348-88AC-37F83CFA2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42748" y="4932130"/>
            <a:ext cx="2284069" cy="273844"/>
          </a:xfrm>
        </p:spPr>
        <p:txBody>
          <a:bodyPr/>
          <a:lstStyle/>
          <a:p>
            <a:r>
              <a:rPr lang="en-US" dirty="0"/>
              <a:t>© 2019 Alan L. Colquitt, LLC</a:t>
            </a:r>
          </a:p>
        </p:txBody>
      </p:sp>
    </p:spTree>
    <p:extLst>
      <p:ext uri="{BB962C8B-B14F-4D97-AF65-F5344CB8AC3E}">
        <p14:creationId xmlns:p14="http://schemas.microsoft.com/office/powerpoint/2010/main" val="12066729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56C28E2-2280-466F-B42D-C3C7ED8C1517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685800"/>
              <a:t>16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99329" y="1619456"/>
            <a:ext cx="4371975" cy="1959769"/>
          </a:xfrm>
        </p:spPr>
        <p:txBody>
          <a:bodyPr>
            <a:normAutofit/>
          </a:bodyPr>
          <a:lstStyle/>
          <a:p>
            <a:r>
              <a:rPr lang="en-US" sz="3038" dirty="0">
                <a:solidFill>
                  <a:schemeClr val="tx1"/>
                </a:solidFill>
              </a:rPr>
              <a:t>Thank You!</a:t>
            </a:r>
            <a:br>
              <a:rPr lang="en-US" dirty="0">
                <a:solidFill>
                  <a:schemeClr val="tx1"/>
                </a:solidFill>
              </a:rPr>
            </a:br>
            <a:br>
              <a:rPr lang="en-US" sz="1238" dirty="0">
                <a:solidFill>
                  <a:schemeClr val="tx1"/>
                </a:solidFill>
              </a:rPr>
            </a:br>
            <a:br>
              <a:rPr lang="en-US" sz="1238" dirty="0">
                <a:solidFill>
                  <a:schemeClr val="tx1"/>
                </a:solidFill>
              </a:rPr>
            </a:br>
            <a:br>
              <a:rPr lang="en-US" sz="900" dirty="0">
                <a:solidFill>
                  <a:schemeClr val="tx1"/>
                </a:solidFill>
              </a:rPr>
            </a:br>
            <a:br>
              <a:rPr lang="en-US" sz="900" dirty="0">
                <a:solidFill>
                  <a:schemeClr val="tx1"/>
                </a:solidFill>
              </a:rPr>
            </a:br>
            <a:br>
              <a:rPr lang="en-US" sz="900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 Box 26"/>
          <p:cNvSpPr txBox="1"/>
          <p:nvPr/>
        </p:nvSpPr>
        <p:spPr>
          <a:xfrm>
            <a:off x="5339620" y="3995059"/>
            <a:ext cx="2746058" cy="549924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51435" tIns="25718" rIns="51435" bIns="2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800">
              <a:lnSpc>
                <a:spcPct val="150000"/>
              </a:lnSpc>
              <a:spcAft>
                <a:spcPts val="563"/>
              </a:spcAft>
            </a:pPr>
            <a:r>
              <a:rPr lang="en-US" sz="900" dirty="0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www.linkedin.com/company/human-capital-growth</a:t>
            </a:r>
          </a:p>
          <a:p>
            <a:pPr defTabSz="685800">
              <a:lnSpc>
                <a:spcPct val="150000"/>
              </a:lnSpc>
              <a:spcAft>
                <a:spcPts val="563"/>
              </a:spcAft>
            </a:pPr>
            <a:r>
              <a:rPr lang="en-US" sz="900" dirty="0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@</a:t>
            </a:r>
            <a:r>
              <a:rPr lang="en-US" sz="900" dirty="0" err="1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hcgtm</a:t>
            </a:r>
            <a:endParaRPr lang="en-US" sz="900" dirty="0">
              <a:solidFill>
                <a:prstClr val="black"/>
              </a:solidFill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defTabSz="685800">
              <a:lnSpc>
                <a:spcPct val="150000"/>
              </a:lnSpc>
              <a:spcAft>
                <a:spcPts val="563"/>
              </a:spcAft>
            </a:pPr>
            <a:r>
              <a:rPr lang="en-US" sz="619" dirty="0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defTabSz="685800">
              <a:lnSpc>
                <a:spcPct val="150000"/>
              </a:lnSpc>
              <a:spcAft>
                <a:spcPts val="563"/>
              </a:spcAft>
            </a:pPr>
            <a:r>
              <a:rPr lang="en-US" sz="619" dirty="0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defTabSz="685800">
              <a:lnSpc>
                <a:spcPct val="150000"/>
              </a:lnSpc>
              <a:spcAft>
                <a:spcPts val="563"/>
              </a:spcAft>
            </a:pPr>
            <a:r>
              <a:rPr lang="en-US" sz="619" dirty="0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defTabSz="685800">
              <a:lnSpc>
                <a:spcPct val="150000"/>
              </a:lnSpc>
              <a:spcAft>
                <a:spcPts val="563"/>
              </a:spcAft>
            </a:pPr>
            <a:r>
              <a:rPr lang="en-US" sz="619" dirty="0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defTabSz="685800">
              <a:lnSpc>
                <a:spcPct val="150000"/>
              </a:lnSpc>
              <a:spcAft>
                <a:spcPts val="563"/>
              </a:spcAft>
            </a:pPr>
            <a:r>
              <a:rPr lang="en-US" sz="619" dirty="0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defTabSz="685800">
              <a:lnSpc>
                <a:spcPct val="150000"/>
              </a:lnSpc>
              <a:spcAft>
                <a:spcPts val="563"/>
              </a:spcAft>
            </a:pPr>
            <a:r>
              <a:rPr lang="en-US" sz="619" dirty="0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defTabSz="685800">
              <a:lnSpc>
                <a:spcPct val="150000"/>
              </a:lnSpc>
              <a:spcAft>
                <a:spcPts val="563"/>
              </a:spcAft>
            </a:pPr>
            <a:r>
              <a:rPr lang="en-US" sz="619" dirty="0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7" name="Picture 6" descr="C:\Users\sarka\Dropbox (HCG)\Website images\icons\1486440392_linkedin.png">
            <a:hlinkClick r:id="rId3"/>
          </p:cNvPr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1303" y="4069447"/>
            <a:ext cx="205740" cy="205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C:\Users\sarka\Dropbox (HCG)\Website images\icons\1486440209_twitter.png">
            <a:hlinkClick r:id="rId5"/>
          </p:cNvPr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1303" y="4339243"/>
            <a:ext cx="205740" cy="205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C:\Users\sarka\Dropbox (HCG)\Website images\icons\1486440261_mail_email_envelope_send_message.png">
            <a:hlinkClick r:id="rId7"/>
          </p:cNvPr>
          <p:cNvPicPr/>
          <p:nvPr/>
        </p:nvPicPr>
        <p:blipFill>
          <a:blip r:embed="rId8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9905" y="3076148"/>
            <a:ext cx="205740" cy="2057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5171304" y="3704266"/>
            <a:ext cx="721672" cy="3252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lnSpc>
                <a:spcPct val="150000"/>
              </a:lnSpc>
              <a:spcAft>
                <a:spcPts val="563"/>
              </a:spcAft>
            </a:pPr>
            <a:r>
              <a:rPr lang="en-US" sz="1125" b="1" dirty="0">
                <a:solidFill>
                  <a:prstClr val="black"/>
                </a:solidFill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Follow us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925055" y="3029920"/>
            <a:ext cx="1854995" cy="2786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lnSpc>
                <a:spcPct val="150000"/>
              </a:lnSpc>
              <a:spcAft>
                <a:spcPts val="563"/>
              </a:spcAft>
            </a:pPr>
            <a:r>
              <a:rPr lang="en-US" sz="900" u="sng" dirty="0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  <a:hlinkClick r:id="rId9"/>
              </a:rPr>
              <a:t>insights@humancapitalgrowth.com</a:t>
            </a:r>
            <a:endParaRPr lang="en-US" sz="900" u="sng" dirty="0">
              <a:solidFill>
                <a:prstClr val="black"/>
              </a:solidFill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692958" y="1896029"/>
            <a:ext cx="2196414" cy="32316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 defTabSz="685800"/>
            <a:r>
              <a:rPr lang="en-US" sz="15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SIGN-UP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606239" y="2186006"/>
            <a:ext cx="2316893" cy="846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en-US" sz="1100" dirty="0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Evidence-based insights on trending topics in talent management</a:t>
            </a:r>
          </a:p>
          <a:p>
            <a:pPr defTabSz="685800"/>
            <a:r>
              <a:rPr lang="en-US" sz="1350" dirty="0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WEBINARS, PODCASTS, BLOGS, EBOOKS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682755" y="1567236"/>
            <a:ext cx="2163862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/>
            <a:r>
              <a:rPr lang="en-US" sz="1350" dirty="0">
                <a:solidFill>
                  <a:prstClr val="black"/>
                </a:solidFill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HCG Talent Updates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171303" y="1325262"/>
            <a:ext cx="3188044" cy="2156724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198923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2382" y="1246866"/>
            <a:ext cx="9141619" cy="2177062"/>
          </a:xfrm>
          <a:prstGeom prst="rect">
            <a:avLst/>
          </a:prstGeom>
          <a:blipFill>
            <a:blip r:embed="rId3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40"/>
            <a:endParaRPr lang="en-IN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14475" y="3423928"/>
            <a:ext cx="6172200" cy="12777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9EE64-7008-47DB-989E-0E9FC28DAFD9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12" name="Picture 13" descr="Merck logo"/>
          <p:cNvPicPr>
            <a:picLocks noChangeAspect="1" noChangeArrowheads="1"/>
          </p:cNvPicPr>
          <p:nvPr/>
        </p:nvPicPr>
        <p:blipFill>
          <a:blip r:embed="rId4" cstate="print"/>
          <a:srcRect t="14459" b="8925"/>
          <a:stretch>
            <a:fillRect/>
          </a:stretch>
        </p:blipFill>
        <p:spPr bwMode="auto">
          <a:xfrm>
            <a:off x="3073503" y="4023267"/>
            <a:ext cx="912955" cy="27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63427" y="4363428"/>
            <a:ext cx="743177" cy="307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6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2018" y="3647630"/>
            <a:ext cx="811249" cy="2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8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41674" y="4061254"/>
            <a:ext cx="811248" cy="185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9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55555" y="3604237"/>
            <a:ext cx="775211" cy="257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5" descr="http://itac.ca/wp-content/uploads/2014/05/microsoft-logo.jpg"/>
          <p:cNvPicPr>
            <a:picLocks noChangeAspect="1" noChangeArrowheads="1"/>
          </p:cNvPicPr>
          <p:nvPr/>
        </p:nvPicPr>
        <p:blipFill>
          <a:blip r:embed="rId9" cstate="print"/>
          <a:srcRect l="10802" t="30898" r="11044" b="30534"/>
          <a:stretch>
            <a:fillRect/>
          </a:stretch>
        </p:blipFill>
        <p:spPr bwMode="auto">
          <a:xfrm>
            <a:off x="1793896" y="4019918"/>
            <a:ext cx="701534" cy="17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0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728416" y="4517188"/>
            <a:ext cx="831269" cy="240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7" descr="http://www.dow.com/carpet/images/dow_diamond_logo_red_hi-res.jpg"/>
          <p:cNvPicPr>
            <a:picLocks noChangeAspect="1" noChangeArrowheads="1"/>
          </p:cNvPicPr>
          <p:nvPr/>
        </p:nvPicPr>
        <p:blipFill>
          <a:blip r:embed="rId11" cstate="print"/>
          <a:srcRect l="4195" t="27324" r="5727" b="29521"/>
          <a:stretch>
            <a:fillRect/>
          </a:stretch>
        </p:blipFill>
        <p:spPr bwMode="auto">
          <a:xfrm>
            <a:off x="2283669" y="4437367"/>
            <a:ext cx="775211" cy="297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2" descr="http://travelsummary.boardingarea.com/wp-content/uploads/2013/08/Hyatt-Logo.jpg"/>
          <p:cNvPicPr>
            <a:picLocks noChangeAspect="1" noChangeArrowheads="1"/>
          </p:cNvPicPr>
          <p:nvPr/>
        </p:nvPicPr>
        <p:blipFill>
          <a:blip r:embed="rId12" cstate="print"/>
          <a:srcRect b="23810"/>
          <a:stretch>
            <a:fillRect/>
          </a:stretch>
        </p:blipFill>
        <p:spPr bwMode="auto">
          <a:xfrm>
            <a:off x="7248416" y="3755288"/>
            <a:ext cx="857250" cy="307522"/>
          </a:xfrm>
          <a:prstGeom prst="rect">
            <a:avLst/>
          </a:prstGeom>
          <a:noFill/>
        </p:spPr>
      </p:pic>
      <p:pic>
        <p:nvPicPr>
          <p:cNvPr id="21" name="Picture 10" descr="International Committee of the Red Cross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185908" y="4118186"/>
            <a:ext cx="457200" cy="542042"/>
          </a:xfrm>
          <a:prstGeom prst="rect">
            <a:avLst/>
          </a:prstGeom>
          <a:noFill/>
        </p:spPr>
      </p:pic>
      <p:pic>
        <p:nvPicPr>
          <p:cNvPr id="22" name="Picture 8" descr="http://www.logospike.com/wp-content/uploads/2014/11/Unicef_logo-2.jpg"/>
          <p:cNvPicPr>
            <a:picLocks noChangeAspect="1" noChangeArrowheads="1"/>
          </p:cNvPicPr>
          <p:nvPr/>
        </p:nvPicPr>
        <p:blipFill>
          <a:blip r:embed="rId14" cstate="print"/>
          <a:srcRect t="33634" b="34920"/>
          <a:stretch>
            <a:fillRect/>
          </a:stretch>
        </p:blipFill>
        <p:spPr bwMode="auto">
          <a:xfrm>
            <a:off x="5135599" y="4478061"/>
            <a:ext cx="768566" cy="186758"/>
          </a:xfrm>
          <a:prstGeom prst="rect">
            <a:avLst/>
          </a:prstGeom>
          <a:noFill/>
        </p:spPr>
      </p:pic>
      <p:pic>
        <p:nvPicPr>
          <p:cNvPr id="23" name="Picture 16" descr="http://globalbioethics.org/wp-content/uploads/B927.tmp_.gif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118330" y="3631173"/>
            <a:ext cx="730364" cy="171769"/>
          </a:xfrm>
          <a:prstGeom prst="rect">
            <a:avLst/>
          </a:prstGeom>
          <a:noFill/>
        </p:spPr>
      </p:pic>
      <p:sp>
        <p:nvSpPr>
          <p:cNvPr id="32" name="Rectangle 31"/>
          <p:cNvSpPr/>
          <p:nvPr/>
        </p:nvSpPr>
        <p:spPr>
          <a:xfrm>
            <a:off x="1485900" y="742951"/>
            <a:ext cx="622935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350" dirty="0">
                <a:latin typeface="Glegoo" pitchFamily="2" charset="0"/>
              </a:rPr>
              <a:t>We help organizations achieve better outcomes through talent using </a:t>
            </a:r>
          </a:p>
          <a:p>
            <a:pPr algn="ctr"/>
            <a:r>
              <a:rPr lang="en-US" sz="1350" dirty="0">
                <a:latin typeface="Glegoo" pitchFamily="2" charset="0"/>
              </a:rPr>
              <a:t>science, analytics, and empathy.</a:t>
            </a:r>
          </a:p>
        </p:txBody>
      </p:sp>
      <p:pic>
        <p:nvPicPr>
          <p:cNvPr id="1026" name="Picture 2" descr="Ecolab Logo"/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5935" y="3669022"/>
            <a:ext cx="686330" cy="133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 descr="logo.png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3474076" y="285750"/>
            <a:ext cx="2069474" cy="402005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2234828" y="3053250"/>
            <a:ext cx="149061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" dirty="0">
                <a:solidFill>
                  <a:schemeClr val="bg1"/>
                </a:solidFill>
                <a:latin typeface="Glegoo" pitchFamily="2" charset="0"/>
              </a:rPr>
              <a:t>Drive business impact through timely talent actions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576591" y="3059151"/>
            <a:ext cx="155598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" dirty="0">
                <a:solidFill>
                  <a:schemeClr val="bg1"/>
                </a:solidFill>
                <a:latin typeface="Glegoo" pitchFamily="2" charset="0"/>
              </a:rPr>
              <a:t>Deliver measurable and sustained improvements in leadership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54" y="3975481"/>
            <a:ext cx="429521" cy="227646"/>
          </a:xfrm>
          <a:prstGeom prst="rect">
            <a:avLst/>
          </a:prstGeom>
        </p:spPr>
      </p:pic>
      <p:pic>
        <p:nvPicPr>
          <p:cNvPr id="1030" name="Picture 6" descr="Image result for world map png"/>
          <p:cNvPicPr>
            <a:picLocks noChangeAspect="1" noChangeArrowheads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4218" y="1642431"/>
            <a:ext cx="2566770" cy="1415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Image result for shell oil logo"/>
          <p:cNvPicPr>
            <a:picLocks noChangeAspect="1" noChangeArrowheads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75" r="26542"/>
          <a:stretch/>
        </p:blipFill>
        <p:spPr bwMode="auto">
          <a:xfrm>
            <a:off x="8137724" y="3880896"/>
            <a:ext cx="411905" cy="457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Oval 33"/>
          <p:cNvSpPr/>
          <p:nvPr/>
        </p:nvSpPr>
        <p:spPr>
          <a:xfrm>
            <a:off x="5445177" y="1370456"/>
            <a:ext cx="1714500" cy="1640871"/>
          </a:xfrm>
          <a:prstGeom prst="ellipse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Leadership Excellence</a:t>
            </a:r>
          </a:p>
        </p:txBody>
      </p:sp>
      <p:sp>
        <p:nvSpPr>
          <p:cNvPr id="31" name="Oval 30"/>
          <p:cNvSpPr/>
          <p:nvPr/>
        </p:nvSpPr>
        <p:spPr>
          <a:xfrm>
            <a:off x="2040845" y="1379767"/>
            <a:ext cx="1714500" cy="1640871"/>
          </a:xfrm>
          <a:prstGeom prst="ellipse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Talent Management Excellence</a:t>
            </a:r>
          </a:p>
        </p:txBody>
      </p:sp>
      <p:pic>
        <p:nvPicPr>
          <p:cNvPr id="4099" name="Picture 3" descr="C:\Users\Shreya\Dropbox (HCG)\HCG India Team\Image library\canva\icons - Canva_files\thumbnail(369)Red.png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3778864" y="2012425"/>
            <a:ext cx="197444" cy="197444"/>
          </a:xfrm>
          <a:prstGeom prst="rect">
            <a:avLst/>
          </a:prstGeom>
          <a:noFill/>
        </p:spPr>
      </p:pic>
      <p:pic>
        <p:nvPicPr>
          <p:cNvPr id="1032" name="Picture 8" descr="Image result for san francisco theological seminary logo png"/>
          <p:cNvPicPr>
            <a:picLocks noChangeAspect="1" noChangeArrowheads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064" y="4161010"/>
            <a:ext cx="749955" cy="749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3" descr="C:\Users\Shreya\Dropbox (HCG)\HCG India Team\Image library\canva\icons - Canva_files\thumbnail(369)Red.png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5103496" y="2200203"/>
            <a:ext cx="197444" cy="1974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38085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Evidence-based Analyses</a:t>
            </a:r>
            <a:br>
              <a:rPr lang="en-US" dirty="0">
                <a:latin typeface="Century Gothic" panose="020B0502020202020204" pitchFamily="34" charset="0"/>
              </a:rPr>
            </a:br>
            <a:r>
              <a:rPr lang="en-US" sz="1800" dirty="0">
                <a:latin typeface="Century Gothic" panose="020B0502020202020204" pitchFamily="34" charset="0"/>
              </a:rPr>
              <a:t>Webinars, Podcasts, Blogs, eBooks 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Systematic reviews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1500" dirty="0">
                <a:latin typeface="Century Gothic" panose="020B0502020202020204" pitchFamily="34" charset="0"/>
              </a:rPr>
              <a:t>Performance Management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500" dirty="0">
                <a:latin typeface="Century Gothic" panose="020B0502020202020204" pitchFamily="34" charset="0"/>
              </a:rPr>
              <a:t>Employee Engagement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500" dirty="0">
                <a:latin typeface="Century Gothic" panose="020B0502020202020204" pitchFamily="34" charset="0"/>
              </a:rPr>
              <a:t>Talent Development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500" dirty="0">
                <a:latin typeface="Century Gothic" panose="020B0502020202020204" pitchFamily="34" charset="0"/>
              </a:rPr>
              <a:t>Executive Coaching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Trending Practices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1500" dirty="0">
                <a:latin typeface="Century Gothic" panose="020B0502020202020204" pitchFamily="34" charset="0"/>
              </a:rPr>
              <a:t>Skills for the new world of HR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500" dirty="0">
                <a:latin typeface="Century Gothic" panose="020B0502020202020204" pitchFamily="34" charset="0"/>
              </a:rPr>
              <a:t>Design Thinking in HR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500" dirty="0">
                <a:latin typeface="Century Gothic" panose="020B0502020202020204" pitchFamily="34" charset="0"/>
              </a:rPr>
              <a:t>Digital Learning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500" dirty="0">
                <a:latin typeface="Century Gothic" panose="020B0502020202020204" pitchFamily="34" charset="0"/>
              </a:rPr>
              <a:t>Digital Leadership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500" dirty="0">
                <a:latin typeface="Century Gothic" panose="020B0502020202020204" pitchFamily="34" charset="0"/>
              </a:rPr>
              <a:t>Certifications for skill development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500" dirty="0">
                <a:latin typeface="Century Gothic" panose="020B0502020202020204" pitchFamily="34" charset="0"/>
              </a:rPr>
              <a:t>Leadership Development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500" dirty="0">
                <a:latin typeface="Century Gothic" panose="020B0502020202020204" pitchFamily="34" charset="0"/>
              </a:rPr>
              <a:t>Talent Analytics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500" dirty="0">
                <a:latin typeface="Century Gothic" panose="020B0502020202020204" pitchFamily="34" charset="0"/>
              </a:rPr>
              <a:t>Employee Selection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1500" dirty="0">
              <a:latin typeface="Century Gothic" panose="020B0502020202020204" pitchFamily="34" charset="0"/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Human Capital Growth. All Rights Reserved.  </a:t>
            </a: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EE623-14DE-406D-8FF0-1E83DED2F87D}" type="slidenum">
              <a:rPr lang="en-US" smtClean="0"/>
              <a:t>3</a:t>
            </a:fld>
            <a:endParaRPr lang="en-US"/>
          </a:p>
        </p:txBody>
      </p:sp>
      <p:pic>
        <p:nvPicPr>
          <p:cNvPr id="17" name="Picture 16" descr="logo.png">
            <a:extLst>
              <a:ext uri="{FF2B5EF4-FFF2-40B4-BE49-F238E27FC236}">
                <a16:creationId xmlns:a16="http://schemas.microsoft.com/office/drawing/2014/main" id="{C9191EEB-4FA2-42DA-81E1-52C28DEE7D94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37036" y="164351"/>
            <a:ext cx="2069474" cy="402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470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9DD46-2934-44D3-B239-20062F9B7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Host and Guest Presenter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E7F0B8-B691-4978-8BF8-80954E614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FC783-3118-4B33-B479-010EDFF9E70B}" type="slidenum">
              <a:rPr lang="en-US" smtClean="0"/>
              <a:t>4</a:t>
            </a:fld>
            <a:endParaRPr lang="en-US"/>
          </a:p>
        </p:txBody>
      </p:sp>
      <p:pic>
        <p:nvPicPr>
          <p:cNvPr id="8" name="Picture 2" descr="Image result for Alan Colquitt">
            <a:extLst>
              <a:ext uri="{FF2B5EF4-FFF2-40B4-BE49-F238E27FC236}">
                <a16:creationId xmlns:a16="http://schemas.microsoft.com/office/drawing/2014/main" id="{FBB3A829-8145-427D-A38A-71987C8776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2693" y="1469112"/>
            <a:ext cx="18288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Shreya Sarkar-Barney(10).jpg">
            <a:extLst>
              <a:ext uri="{FF2B5EF4-FFF2-40B4-BE49-F238E27FC236}">
                <a16:creationId xmlns:a16="http://schemas.microsoft.com/office/drawing/2014/main" id="{19D893B1-3693-4608-9244-178C71BB475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t="2163" b="21739"/>
          <a:stretch>
            <a:fillRect/>
          </a:stretch>
        </p:blipFill>
        <p:spPr>
          <a:xfrm>
            <a:off x="1411755" y="1469112"/>
            <a:ext cx="1660291" cy="1828800"/>
          </a:xfrm>
          <a:prstGeom prst="rect">
            <a:avLst/>
          </a:prstGeom>
        </p:spPr>
      </p:pic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1BB2432B-5979-4849-8907-84EEC68DB043}"/>
              </a:ext>
            </a:extLst>
          </p:cNvPr>
          <p:cNvSpPr txBox="1">
            <a:spLocks/>
          </p:cNvSpPr>
          <p:nvPr/>
        </p:nvSpPr>
        <p:spPr>
          <a:xfrm>
            <a:off x="772655" y="3496439"/>
            <a:ext cx="2938490" cy="5837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sz="1600" dirty="0">
                <a:latin typeface="Arial" panose="020B0604020202020204" pitchFamily="34" charset="0"/>
                <a:ea typeface="Century Schoolbook" charset="0"/>
                <a:cs typeface="Arial" panose="020B0604020202020204" pitchFamily="34" charset="0"/>
              </a:rPr>
              <a:t>Shreya Sarkar-Barney, Ph.D.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1400" dirty="0">
                <a:latin typeface="Arial" panose="020B0604020202020204" pitchFamily="34" charset="0"/>
                <a:ea typeface="Century Schoolbook" charset="0"/>
                <a:cs typeface="Arial" panose="020B0604020202020204" pitchFamily="34" charset="0"/>
              </a:rPr>
              <a:t>CEO &amp; Founder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1400" dirty="0">
                <a:latin typeface="Arial" panose="020B0604020202020204" pitchFamily="34" charset="0"/>
                <a:ea typeface="Century Schoolbook" charset="0"/>
                <a:cs typeface="Arial" panose="020B0604020202020204" pitchFamily="34" charset="0"/>
              </a:rPr>
              <a:t>Human Capital Growth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3385B6D-CB12-4B18-96C7-79F8149B1EFF}"/>
              </a:ext>
            </a:extLst>
          </p:cNvPr>
          <p:cNvSpPr/>
          <p:nvPr/>
        </p:nvSpPr>
        <p:spPr>
          <a:xfrm>
            <a:off x="3951093" y="3477518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Alan L. Colquitt, Ph.D.</a:t>
            </a:r>
          </a:p>
          <a:p>
            <a:pPr algn="ctr">
              <a:spcBef>
                <a:spcPts val="0"/>
              </a:spcBef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Managing Partner</a:t>
            </a:r>
          </a:p>
          <a:p>
            <a:pPr algn="ctr">
              <a:spcBef>
                <a:spcPts val="0"/>
              </a:spcBef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Alan L. Colquitt, LLC</a:t>
            </a:r>
          </a:p>
        </p:txBody>
      </p:sp>
    </p:spTree>
    <p:extLst>
      <p:ext uri="{BB962C8B-B14F-4D97-AF65-F5344CB8AC3E}">
        <p14:creationId xmlns:p14="http://schemas.microsoft.com/office/powerpoint/2010/main" val="2096425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672B38-BBED-1749-9FDC-0ABB27887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B513CA-FA61-D14A-83DC-AE9A50BE655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Problems</a:t>
            </a:r>
          </a:p>
          <a:p>
            <a:r>
              <a:rPr lang="en-US" dirty="0"/>
              <a:t>Trending solutions</a:t>
            </a:r>
          </a:p>
          <a:p>
            <a:r>
              <a:rPr lang="en-US" dirty="0"/>
              <a:t>Trending solutions ineffective</a:t>
            </a:r>
          </a:p>
          <a:p>
            <a:r>
              <a:rPr lang="en-US" dirty="0"/>
              <a:t>Iterate (again) or transform?</a:t>
            </a:r>
          </a:p>
          <a:p>
            <a:r>
              <a:rPr lang="en-US" dirty="0"/>
              <a:t>PM 2.0 and Rewards 2.0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4ABAAC-7FDD-0B40-BA91-450E23EFC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5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43DAAAB-85A6-B14B-A3D0-1074C559F2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3107" y="1652304"/>
            <a:ext cx="2284069" cy="3045425"/>
          </a:xfrm>
          <a:prstGeom prst="rect">
            <a:avLst/>
          </a:prstGeom>
        </p:spPr>
      </p:pic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0F814ABF-36E8-8F49-89B9-9522537FDF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6848" y="4920560"/>
            <a:ext cx="2133600" cy="273844"/>
          </a:xfrm>
        </p:spPr>
        <p:txBody>
          <a:bodyPr/>
          <a:lstStyle/>
          <a:p>
            <a:r>
              <a:rPr lang="en-US" dirty="0"/>
              <a:t>September 19, 2019</a:t>
            </a:r>
          </a:p>
        </p:txBody>
      </p:sp>
      <p:sp>
        <p:nvSpPr>
          <p:cNvPr id="10" name="Footer Placeholder 5">
            <a:extLst>
              <a:ext uri="{FF2B5EF4-FFF2-40B4-BE49-F238E27FC236}">
                <a16:creationId xmlns:a16="http://schemas.microsoft.com/office/drawing/2014/main" id="{9D064035-2C99-E14A-8F11-08BE84E66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42748" y="4932130"/>
            <a:ext cx="2284069" cy="273844"/>
          </a:xfrm>
        </p:spPr>
        <p:txBody>
          <a:bodyPr/>
          <a:lstStyle/>
          <a:p>
            <a:r>
              <a:rPr lang="en-US" dirty="0"/>
              <a:t>© 2019 Alan L. Colquitt, LLC</a:t>
            </a:r>
          </a:p>
        </p:txBody>
      </p:sp>
    </p:spTree>
    <p:extLst>
      <p:ext uri="{BB962C8B-B14F-4D97-AF65-F5344CB8AC3E}">
        <p14:creationId xmlns:p14="http://schemas.microsoft.com/office/powerpoint/2010/main" val="9845610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Complaints about PM 1.0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1529334"/>
            <a:ext cx="4572000" cy="3168396"/>
          </a:xfrm>
        </p:spPr>
        <p:txBody>
          <a:bodyPr>
            <a:noAutofit/>
          </a:bodyPr>
          <a:lstStyle/>
          <a:p>
            <a:pPr>
              <a:spcBef>
                <a:spcPts val="800"/>
              </a:spcBef>
            </a:pPr>
            <a:r>
              <a:rPr lang="en-US" sz="1400" dirty="0"/>
              <a:t>Takes too much time, too little value</a:t>
            </a:r>
          </a:p>
          <a:p>
            <a:pPr>
              <a:spcBef>
                <a:spcPts val="800"/>
              </a:spcBef>
            </a:pPr>
            <a:r>
              <a:rPr lang="en-US" sz="1400" dirty="0"/>
              <a:t>Doesn’t help improve performance</a:t>
            </a:r>
          </a:p>
          <a:p>
            <a:pPr>
              <a:spcBef>
                <a:spcPts val="800"/>
              </a:spcBef>
            </a:pPr>
            <a:r>
              <a:rPr lang="en-US" sz="1400" dirty="0"/>
              <a:t>Provides little feedback, feedback not helpful</a:t>
            </a:r>
          </a:p>
          <a:p>
            <a:pPr>
              <a:spcBef>
                <a:spcPts val="800"/>
              </a:spcBef>
            </a:pPr>
            <a:r>
              <a:rPr lang="en-US" sz="1400" dirty="0"/>
              <a:t>Reviews/ratings aren’t accurate reflection of performance</a:t>
            </a:r>
          </a:p>
          <a:p>
            <a:pPr>
              <a:spcBef>
                <a:spcPts val="800"/>
              </a:spcBef>
            </a:pPr>
            <a:r>
              <a:rPr lang="en-US" sz="1400" dirty="0"/>
              <a:t>Managers aren’t invested, don’t differentiate</a:t>
            </a:r>
          </a:p>
          <a:p>
            <a:pPr>
              <a:spcBef>
                <a:spcPts val="800"/>
              </a:spcBef>
            </a:pPr>
            <a:r>
              <a:rPr lang="en-US" sz="1400" dirty="0"/>
              <a:t>Rewards not linked to performance</a:t>
            </a:r>
          </a:p>
          <a:p>
            <a:pPr>
              <a:spcBef>
                <a:spcPts val="800"/>
              </a:spcBef>
            </a:pPr>
            <a:r>
              <a:rPr lang="en-US" sz="1400" dirty="0"/>
              <a:t>Process isn’t fair</a:t>
            </a:r>
          </a:p>
          <a:p>
            <a:pPr>
              <a:spcBef>
                <a:spcPts val="800"/>
              </a:spcBef>
            </a:pPr>
            <a:r>
              <a:rPr lang="en-US" sz="1400" b="1" dirty="0"/>
              <a:t>Science doesn’t support it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6</a:t>
            </a:fld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990" y="1685620"/>
            <a:ext cx="1825819" cy="251635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34AD76F-3408-FC4A-A4DA-BD437B3D3524}"/>
              </a:ext>
            </a:extLst>
          </p:cNvPr>
          <p:cNvSpPr/>
          <p:nvPr/>
        </p:nvSpPr>
        <p:spPr>
          <a:xfrm>
            <a:off x="5648065" y="4297620"/>
            <a:ext cx="31418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Only 2% of companies believe their existing PM systems deliver exceptional value (Mercer 2018)</a:t>
            </a:r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D9BFF16D-2D37-E540-8691-ED53EF6AF9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6848" y="4920560"/>
            <a:ext cx="2133600" cy="273844"/>
          </a:xfrm>
        </p:spPr>
        <p:txBody>
          <a:bodyPr/>
          <a:lstStyle/>
          <a:p>
            <a:r>
              <a:rPr lang="en-US" dirty="0"/>
              <a:t>September 19, 2019</a:t>
            </a:r>
          </a:p>
        </p:txBody>
      </p:sp>
      <p:sp>
        <p:nvSpPr>
          <p:cNvPr id="11" name="Footer Placeholder 5">
            <a:extLst>
              <a:ext uri="{FF2B5EF4-FFF2-40B4-BE49-F238E27FC236}">
                <a16:creationId xmlns:a16="http://schemas.microsoft.com/office/drawing/2014/main" id="{C064A96B-046D-A84C-A819-05D94F12C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42748" y="4932130"/>
            <a:ext cx="2284069" cy="273844"/>
          </a:xfrm>
        </p:spPr>
        <p:txBody>
          <a:bodyPr/>
          <a:lstStyle/>
          <a:p>
            <a:r>
              <a:rPr lang="en-US" dirty="0"/>
              <a:t>© 2019 Alan L. Colquitt, LLC</a:t>
            </a:r>
          </a:p>
        </p:txBody>
      </p:sp>
    </p:spTree>
    <p:extLst>
      <p:ext uri="{BB962C8B-B14F-4D97-AF65-F5344CB8AC3E}">
        <p14:creationId xmlns:p14="http://schemas.microsoft.com/office/powerpoint/2010/main" val="2204160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Trending solutions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77500" lnSpcReduction="20000"/>
          </a:bodyPr>
          <a:lstStyle/>
          <a:p>
            <a:pPr>
              <a:spcBef>
                <a:spcPts val="1400"/>
              </a:spcBef>
            </a:pPr>
            <a:r>
              <a:rPr lang="en-US" dirty="0"/>
              <a:t>Feedback.  More of it, feedback culture, continuous PM, crowdsource</a:t>
            </a:r>
          </a:p>
          <a:p>
            <a:pPr>
              <a:spcBef>
                <a:spcPts val="1400"/>
              </a:spcBef>
            </a:pPr>
            <a:r>
              <a:rPr lang="en-US" dirty="0"/>
              <a:t>Ratingless PM</a:t>
            </a:r>
          </a:p>
          <a:p>
            <a:pPr>
              <a:spcBef>
                <a:spcPts val="1400"/>
              </a:spcBef>
            </a:pPr>
            <a:r>
              <a:rPr lang="en-US" dirty="0"/>
              <a:t>Management behavior and skills</a:t>
            </a:r>
          </a:p>
          <a:p>
            <a:pPr>
              <a:spcBef>
                <a:spcPts val="1400"/>
              </a:spcBef>
            </a:pPr>
            <a:r>
              <a:rPr lang="en-US" dirty="0"/>
              <a:t>Separate Evaluation &amp; Development</a:t>
            </a:r>
          </a:p>
          <a:p>
            <a:pPr>
              <a:spcBef>
                <a:spcPts val="1400"/>
              </a:spcBef>
            </a:pPr>
            <a:r>
              <a:rPr lang="en-US" dirty="0"/>
              <a:t>Simplify, reduce the burden</a:t>
            </a:r>
          </a:p>
          <a:p>
            <a:pPr>
              <a:spcBef>
                <a:spcPts val="1400"/>
              </a:spcBef>
            </a:pPr>
            <a:r>
              <a:rPr lang="en-US" dirty="0"/>
              <a:t>Goals.  Fewer, larger, higher quality, audits/calibration, skills, OKRs</a:t>
            </a:r>
          </a:p>
          <a:p>
            <a:pPr>
              <a:spcBef>
                <a:spcPts val="1400"/>
              </a:spcBef>
            </a:pPr>
            <a:r>
              <a:rPr lang="en-US" dirty="0"/>
              <a:t>Technology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7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2C2852-DE04-9748-9FFF-FDC427B7F6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1504" y="2035027"/>
            <a:ext cx="3050628" cy="2157010"/>
          </a:xfrm>
          <a:prstGeom prst="rect">
            <a:avLst/>
          </a:prstGeom>
        </p:spPr>
      </p:pic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54CE5060-1C95-FE4A-A8C9-1FF6B031F9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6848" y="4920560"/>
            <a:ext cx="2133600" cy="273844"/>
          </a:xfrm>
        </p:spPr>
        <p:txBody>
          <a:bodyPr/>
          <a:lstStyle/>
          <a:p>
            <a:r>
              <a:rPr lang="en-US" dirty="0"/>
              <a:t>September 19, 2019</a:t>
            </a:r>
          </a:p>
        </p:txBody>
      </p:sp>
      <p:sp>
        <p:nvSpPr>
          <p:cNvPr id="10" name="Footer Placeholder 5">
            <a:extLst>
              <a:ext uri="{FF2B5EF4-FFF2-40B4-BE49-F238E27FC236}">
                <a16:creationId xmlns:a16="http://schemas.microsoft.com/office/drawing/2014/main" id="{AC33047A-08C4-AA40-95F7-B0D1DDA05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42748" y="4932130"/>
            <a:ext cx="2284069" cy="273844"/>
          </a:xfrm>
        </p:spPr>
        <p:txBody>
          <a:bodyPr/>
          <a:lstStyle/>
          <a:p>
            <a:r>
              <a:rPr lang="en-US" dirty="0"/>
              <a:t>© 2019 Alan L. Colquitt, LLC</a:t>
            </a:r>
          </a:p>
        </p:txBody>
      </p:sp>
    </p:spTree>
    <p:extLst>
      <p:ext uri="{BB962C8B-B14F-4D97-AF65-F5344CB8AC3E}">
        <p14:creationId xmlns:p14="http://schemas.microsoft.com/office/powerpoint/2010/main" val="7629059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Trending solutions won’t work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0510" y="1529334"/>
            <a:ext cx="4572000" cy="3168396"/>
          </a:xfrm>
        </p:spPr>
        <p:txBody>
          <a:bodyPr>
            <a:normAutofit fontScale="92500"/>
          </a:bodyPr>
          <a:lstStyle/>
          <a:p>
            <a:r>
              <a:rPr lang="en-US" i="1" dirty="0"/>
              <a:t>Real</a:t>
            </a:r>
            <a:r>
              <a:rPr lang="en-US" dirty="0"/>
              <a:t> purpose of PM:  Evaluate performance to d</a:t>
            </a:r>
            <a:r>
              <a:rPr lang="is-IS"/>
              <a:t>ifferentiate rewards</a:t>
            </a:r>
          </a:p>
          <a:p>
            <a:r>
              <a:rPr lang="en-US" dirty="0"/>
              <a:t>Trending solutions focus on secondary objectives</a:t>
            </a:r>
          </a:p>
          <a:p>
            <a:r>
              <a:rPr lang="en-US" b="1" dirty="0">
                <a:solidFill>
                  <a:srgbClr val="FFC000"/>
                </a:solidFill>
              </a:rPr>
              <a:t>Compensation drives the PM bus</a:t>
            </a:r>
          </a:p>
          <a:p>
            <a:r>
              <a:rPr lang="en-US" dirty="0"/>
              <a:t>Solutions don’t address core problems with PM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8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9490" y="1529334"/>
            <a:ext cx="3948005" cy="316839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077965" y="4513064"/>
            <a:ext cx="889987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/>
              <a:t>WorldAtWork, 2017</a:t>
            </a:r>
          </a:p>
        </p:txBody>
      </p:sp>
      <p:sp>
        <p:nvSpPr>
          <p:cNvPr id="13" name="Oval 12"/>
          <p:cNvSpPr/>
          <p:nvPr/>
        </p:nvSpPr>
        <p:spPr>
          <a:xfrm>
            <a:off x="5570483" y="1794734"/>
            <a:ext cx="3257323" cy="42295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1B23FB19-F7AB-A84B-8EB9-62A7BFC409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6848" y="4920560"/>
            <a:ext cx="2133600" cy="273844"/>
          </a:xfrm>
        </p:spPr>
        <p:txBody>
          <a:bodyPr/>
          <a:lstStyle/>
          <a:p>
            <a:r>
              <a:rPr lang="en-US" dirty="0"/>
              <a:t>September 19, 2019</a:t>
            </a:r>
          </a:p>
        </p:txBody>
      </p:sp>
      <p:sp>
        <p:nvSpPr>
          <p:cNvPr id="11" name="Footer Placeholder 5">
            <a:extLst>
              <a:ext uri="{FF2B5EF4-FFF2-40B4-BE49-F238E27FC236}">
                <a16:creationId xmlns:a16="http://schemas.microsoft.com/office/drawing/2014/main" id="{941CBA2D-9726-5644-A381-DFE9E4DD9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42748" y="4932130"/>
            <a:ext cx="2284069" cy="273844"/>
          </a:xfrm>
        </p:spPr>
        <p:txBody>
          <a:bodyPr/>
          <a:lstStyle/>
          <a:p>
            <a:r>
              <a:rPr lang="en-US" dirty="0"/>
              <a:t>© 2019 Alan L. Colquitt, LLC</a:t>
            </a:r>
          </a:p>
        </p:txBody>
      </p:sp>
    </p:spTree>
    <p:extLst>
      <p:ext uri="{BB962C8B-B14F-4D97-AF65-F5344CB8AC3E}">
        <p14:creationId xmlns:p14="http://schemas.microsoft.com/office/powerpoint/2010/main" val="997778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402343D-7B56-C04D-B799-81394555F7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861" y="1520451"/>
            <a:ext cx="8218023" cy="32305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Reward programs require PM 1.0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9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804198" y="4575744"/>
            <a:ext cx="111120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WorldAtWork, 2017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A8D3FA-ED6A-414C-AD03-B2C8D53613EA}"/>
              </a:ext>
            </a:extLst>
          </p:cNvPr>
          <p:cNvSpPr txBox="1"/>
          <p:nvPr/>
        </p:nvSpPr>
        <p:spPr>
          <a:xfrm>
            <a:off x="2278034" y="4666546"/>
            <a:ext cx="44678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</a:rPr>
              <a:t>Tools used to differentiate rewards based on performance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6C3525-155A-BC45-BEF6-E3BA10812122}"/>
              </a:ext>
            </a:extLst>
          </p:cNvPr>
          <p:cNvSpPr txBox="1"/>
          <p:nvPr/>
        </p:nvSpPr>
        <p:spPr>
          <a:xfrm>
            <a:off x="3776761" y="2083808"/>
            <a:ext cx="4027437" cy="923330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bg1">
                    <a:lumMod val="50000"/>
                  </a:schemeClr>
                </a:solidFill>
              </a:rPr>
              <a:t>These tools and programs require performance ratings and differentiation of performance</a:t>
            </a:r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535A7C41-65E2-EE4C-BF5A-49C51D9A5C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6848" y="4920560"/>
            <a:ext cx="2133600" cy="273844"/>
          </a:xfrm>
        </p:spPr>
        <p:txBody>
          <a:bodyPr/>
          <a:lstStyle/>
          <a:p>
            <a:r>
              <a:rPr lang="en-US" dirty="0"/>
              <a:t>September 19, 2019</a:t>
            </a:r>
          </a:p>
        </p:txBody>
      </p:sp>
      <p:sp>
        <p:nvSpPr>
          <p:cNvPr id="11" name="Footer Placeholder 5">
            <a:extLst>
              <a:ext uri="{FF2B5EF4-FFF2-40B4-BE49-F238E27FC236}">
                <a16:creationId xmlns:a16="http://schemas.microsoft.com/office/drawing/2014/main" id="{01C76D94-63E2-5045-AE8B-C316EA880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42748" y="4932130"/>
            <a:ext cx="2284069" cy="273844"/>
          </a:xfrm>
        </p:spPr>
        <p:txBody>
          <a:bodyPr/>
          <a:lstStyle/>
          <a:p>
            <a:r>
              <a:rPr lang="en-US" dirty="0"/>
              <a:t>© 2019 Alan L. Colquitt, LLC</a:t>
            </a:r>
          </a:p>
        </p:txBody>
      </p:sp>
    </p:spTree>
    <p:extLst>
      <p:ext uri="{BB962C8B-B14F-4D97-AF65-F5344CB8AC3E}">
        <p14:creationId xmlns:p14="http://schemas.microsoft.com/office/powerpoint/2010/main" val="53717472"/>
      </p:ext>
    </p:extLst>
  </p:cSld>
  <p:clrMapOvr>
    <a:masterClrMapping/>
  </p:clrMapOvr>
</p:sld>
</file>

<file path=ppt/theme/theme1.xml><?xml version="1.0" encoding="utf-8"?>
<a:theme xmlns:a="http://schemas.openxmlformats.org/drawingml/2006/main" name="Perception">
  <a:themeElements>
    <a:clrScheme name="Perception">
      <a:dk1>
        <a:sysClr val="windowText" lastClr="000000"/>
      </a:dk1>
      <a:lt1>
        <a:sysClr val="window" lastClr="FFFFFF"/>
      </a:lt1>
      <a:dk2>
        <a:srgbClr val="333333"/>
      </a:dk2>
      <a:lt2>
        <a:srgbClr val="BBC0AC"/>
      </a:lt2>
      <a:accent1>
        <a:srgbClr val="A2C816"/>
      </a:accent1>
      <a:accent2>
        <a:srgbClr val="E07602"/>
      </a:accent2>
      <a:accent3>
        <a:srgbClr val="E4C402"/>
      </a:accent3>
      <a:accent4>
        <a:srgbClr val="7DC1EF"/>
      </a:accent4>
      <a:accent5>
        <a:srgbClr val="21449B"/>
      </a:accent5>
      <a:accent6>
        <a:srgbClr val="A2B170"/>
      </a:accent6>
      <a:hlink>
        <a:srgbClr val="8DA440"/>
      </a:hlink>
      <a:folHlink>
        <a:srgbClr val="4C4F3F"/>
      </a:folHlink>
    </a:clrScheme>
    <a:fontScheme name="Perception">
      <a:maj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Perception">
      <a:fillStyleLst>
        <a:solidFill>
          <a:schemeClr val="phClr"/>
        </a:solidFill>
        <a:solidFill>
          <a:schemeClr val="phClr">
            <a:shade val="90000"/>
          </a:schemeClr>
        </a:solidFill>
        <a:solidFill>
          <a:schemeClr val="phClr">
            <a:shade val="80000"/>
          </a:schemeClr>
        </a:soli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>
              <a:alpha val="8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bliqueTopRight"/>
            <a:lightRig rig="threePt" dir="tl"/>
          </a:scene3d>
          <a:sp3d>
            <a:bevelT w="25400" h="25400"/>
          </a:sp3d>
        </a:effectStyle>
        <a:effectStyle>
          <a:effectLst/>
          <a:scene3d>
            <a:camera prst="perspectiveFront" fov="4200000"/>
            <a:lightRig rig="balanced" dir="tl">
              <a:rot lat="0" lon="0" rev="18600000"/>
            </a:lightRig>
          </a:scene3d>
          <a:sp3d prstMaterial="metal">
            <a:bevelT w="63500" h="50800" prst="angle"/>
          </a:sp3d>
        </a:effectStyle>
      </a:effectStyleLst>
      <a:bgFillStyleLst>
        <a:solidFill>
          <a:schemeClr val="phClr">
            <a:tint val="90000"/>
          </a:schemeClr>
        </a:solidFill>
        <a:solidFill>
          <a:schemeClr val="phClr">
            <a:tint val="50000"/>
          </a:schemeClr>
        </a:solidFill>
        <a:solidFill>
          <a:schemeClr val="phClr">
            <a:shade val="60000"/>
          </a:schemeClr>
        </a:soli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Perception.thmx</Template>
  <TotalTime>11514</TotalTime>
  <Words>914</Words>
  <Application>Microsoft Office PowerPoint</Application>
  <PresentationFormat>On-screen Show (16:9)</PresentationFormat>
  <Paragraphs>226</Paragraphs>
  <Slides>16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7" baseType="lpstr">
      <vt:lpstr>Arial</vt:lpstr>
      <vt:lpstr>Arial Black</vt:lpstr>
      <vt:lpstr>Calibri</vt:lpstr>
      <vt:lpstr>Calibri Light</vt:lpstr>
      <vt:lpstr>Century Gothic</vt:lpstr>
      <vt:lpstr>Glegoo</vt:lpstr>
      <vt:lpstr>Wingdings</vt:lpstr>
      <vt:lpstr>Wingdings 2</vt:lpstr>
      <vt:lpstr>Perception</vt:lpstr>
      <vt:lpstr>Office Theme</vt:lpstr>
      <vt:lpstr>1_Office Theme</vt:lpstr>
      <vt:lpstr>PowerPoint Presentation</vt:lpstr>
      <vt:lpstr>PowerPoint Presentation</vt:lpstr>
      <vt:lpstr>Evidence-based Analyses Webinars, Podcasts, Blogs, eBooks </vt:lpstr>
      <vt:lpstr>Host and Guest Presenter</vt:lpstr>
      <vt:lpstr>Agenda</vt:lpstr>
      <vt:lpstr>Complaints about PM 1.0</vt:lpstr>
      <vt:lpstr>Trending solutions</vt:lpstr>
      <vt:lpstr>Trending solutions won’t work</vt:lpstr>
      <vt:lpstr>Reward programs require PM 1.0</vt:lpstr>
      <vt:lpstr>These programs aren’t effective</vt:lpstr>
      <vt:lpstr>Reward fixes?  Manage costs</vt:lpstr>
      <vt:lpstr>What to do?  Iterate or transform?</vt:lpstr>
      <vt:lpstr>Transform:  Paradigm shift</vt:lpstr>
      <vt:lpstr>The Future</vt:lpstr>
      <vt:lpstr>For more information…</vt:lpstr>
      <vt:lpstr>Thank You!  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Alan Colquitt</dc:creator>
  <cp:lastModifiedBy>Manasa Bharadwaj</cp:lastModifiedBy>
  <cp:revision>439</cp:revision>
  <cp:lastPrinted>2018-03-28T23:10:13Z</cp:lastPrinted>
  <dcterms:created xsi:type="dcterms:W3CDTF">2018-02-17T14:01:39Z</dcterms:created>
  <dcterms:modified xsi:type="dcterms:W3CDTF">2019-09-20T06:50:21Z</dcterms:modified>
</cp:coreProperties>
</file>