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329" r:id="rId3"/>
    <p:sldId id="330" r:id="rId4"/>
    <p:sldId id="331" r:id="rId5"/>
    <p:sldId id="309" r:id="rId6"/>
    <p:sldId id="308" r:id="rId7"/>
    <p:sldId id="297" r:id="rId8"/>
    <p:sldId id="381" r:id="rId9"/>
    <p:sldId id="307" r:id="rId10"/>
    <p:sldId id="257" r:id="rId11"/>
    <p:sldId id="374" r:id="rId12"/>
    <p:sldId id="373" r:id="rId13"/>
    <p:sldId id="300" r:id="rId14"/>
    <p:sldId id="293" r:id="rId15"/>
    <p:sldId id="323" r:id="rId16"/>
    <p:sldId id="321" r:id="rId17"/>
    <p:sldId id="324" r:id="rId18"/>
    <p:sldId id="389" r:id="rId19"/>
    <p:sldId id="327" r:id="rId20"/>
    <p:sldId id="325" r:id="rId21"/>
    <p:sldId id="326" r:id="rId22"/>
    <p:sldId id="387" r:id="rId23"/>
    <p:sldId id="385" r:id="rId24"/>
    <p:sldId id="315" r:id="rId25"/>
    <p:sldId id="317" r:id="rId26"/>
    <p:sldId id="376" r:id="rId27"/>
    <p:sldId id="377" r:id="rId28"/>
    <p:sldId id="378" r:id="rId29"/>
    <p:sldId id="319" r:id="rId30"/>
    <p:sldId id="320" r:id="rId31"/>
    <p:sldId id="382" r:id="rId32"/>
    <p:sldId id="314" r:id="rId33"/>
    <p:sldId id="332" r:id="rId34"/>
    <p:sldId id="386" r:id="rId35"/>
    <p:sldId id="333" r:id="rId36"/>
    <p:sldId id="334" r:id="rId37"/>
    <p:sldId id="33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1910014-8D15-49EE-89BE-81CC02DF948D}">
          <p14:sldIdLst>
            <p14:sldId id="256"/>
            <p14:sldId id="329"/>
            <p14:sldId id="330"/>
            <p14:sldId id="331"/>
            <p14:sldId id="309"/>
            <p14:sldId id="308"/>
            <p14:sldId id="297"/>
            <p14:sldId id="381"/>
            <p14:sldId id="307"/>
            <p14:sldId id="257"/>
            <p14:sldId id="374"/>
            <p14:sldId id="373"/>
            <p14:sldId id="300"/>
            <p14:sldId id="293"/>
            <p14:sldId id="323"/>
            <p14:sldId id="321"/>
            <p14:sldId id="324"/>
            <p14:sldId id="389"/>
            <p14:sldId id="327"/>
            <p14:sldId id="325"/>
            <p14:sldId id="326"/>
            <p14:sldId id="387"/>
            <p14:sldId id="385"/>
            <p14:sldId id="315"/>
            <p14:sldId id="317"/>
            <p14:sldId id="376"/>
            <p14:sldId id="377"/>
            <p14:sldId id="378"/>
            <p14:sldId id="319"/>
            <p14:sldId id="320"/>
            <p14:sldId id="382"/>
            <p14:sldId id="314"/>
            <p14:sldId id="332"/>
            <p14:sldId id="386"/>
            <p14:sldId id="333"/>
            <p14:sldId id="334"/>
            <p14:sldId id="335"/>
          </p14:sldIdLst>
        </p14:section>
        <p14:section name="Untitled Section" id="{FD15C5C1-5AE4-40FF-A1B3-531E35FD0BE6}">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8" autoAdjust="0"/>
    <p:restoredTop sz="95394" autoAdjust="0"/>
  </p:normalViewPr>
  <p:slideViewPr>
    <p:cSldViewPr snapToGrid="0" showGuides="1">
      <p:cViewPr varScale="1">
        <p:scale>
          <a:sx n="76" d="100"/>
          <a:sy n="76" d="100"/>
        </p:scale>
        <p:origin x="-96" y="-605"/>
      </p:cViewPr>
      <p:guideLst>
        <p:guide orient="horz" pos="2160"/>
        <p:guide pos="3840"/>
      </p:guideLst>
    </p:cSldViewPr>
  </p:slideViewPr>
  <p:outlineViewPr>
    <p:cViewPr>
      <p:scale>
        <a:sx n="33" d="100"/>
        <a:sy n="33" d="100"/>
      </p:scale>
      <p:origin x="0" y="-14314"/>
    </p:cViewPr>
  </p:outlineViewPr>
  <p:notesTextViewPr>
    <p:cViewPr>
      <p:scale>
        <a:sx n="1" d="1"/>
        <a:sy n="1" d="1"/>
      </p:scale>
      <p:origin x="0" y="0"/>
    </p:cViewPr>
  </p:notesTextViewPr>
  <p:sorterViewPr>
    <p:cViewPr>
      <p:scale>
        <a:sx n="90" d="100"/>
        <a:sy n="90" d="100"/>
      </p:scale>
      <p:origin x="0" y="597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Sheet1!Object%20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Sheet1!Object%20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4!Sheet1!Object%20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pattFill prst="ltUpDiag">
                <a:fgClr>
                  <a:schemeClr val="accent6"/>
                </a:fgClr>
                <a:bgClr>
                  <a:schemeClr val="accent6">
                    <a:lumMod val="20000"/>
                    <a:lumOff val="80000"/>
                  </a:schemeClr>
                </a:bgClr>
              </a:pattFill>
              <a:ln w="19050">
                <a:solidFill>
                  <a:schemeClr val="lt1"/>
                </a:solidFill>
              </a:ln>
              <a:effectLst>
                <a:innerShdw blurRad="114300">
                  <a:schemeClr val="accent6"/>
                </a:innerShdw>
              </a:effectLst>
            </c:spPr>
          </c:dPt>
          <c:dPt>
            <c:idx val="1"/>
            <c:bubble3D val="0"/>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dPt>
          <c:dLbls>
            <c:dLbl>
              <c:idx val="0"/>
              <c:layout>
                <c:manualLayout>
                  <c:x val="-0.10694422572178477"/>
                  <c:y val="-0.28472222222222221"/>
                </c:manualLayout>
              </c:layout>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0431955380577427"/>
                      <c:h val="0.28233814523184603"/>
                    </c:manualLayout>
                  </c15:layout>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val>
            <c:numRef>
              <c:f>Sheet1!$B$2:$C$2</c:f>
              <c:numCache>
                <c:formatCode>0%</c:formatCode>
                <c:ptCount val="2"/>
                <c:pt idx="0">
                  <c:v>0.82</c:v>
                </c:pt>
                <c:pt idx="1">
                  <c:v>0.18</c:v>
                </c:pt>
              </c:numCache>
            </c:numRef>
          </c:val>
        </c:ser>
        <c:dLbls>
          <c:showLegendKey val="0"/>
          <c:showVal val="0"/>
          <c:showCatName val="0"/>
          <c:showSerName val="0"/>
          <c:showPercent val="1"/>
          <c:showBubbleSize val="0"/>
          <c:showLeaderLines val="0"/>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4605475040258"/>
          <c:y val="6.0240963855421686E-2"/>
          <c:w val="0.71336553945249592"/>
          <c:h val="0.88955823293172687"/>
        </c:manualLayout>
      </c:layout>
      <c:doughnutChart>
        <c:varyColors val="1"/>
        <c:ser>
          <c:idx val="0"/>
          <c:order val="0"/>
          <c:dPt>
            <c:idx val="0"/>
            <c:bubble3D val="0"/>
            <c:spPr>
              <a:pattFill prst="ltUpDiag">
                <a:fgClr>
                  <a:schemeClr val="accent6"/>
                </a:fgClr>
                <a:bgClr>
                  <a:schemeClr val="accent6">
                    <a:lumMod val="20000"/>
                    <a:lumOff val="80000"/>
                  </a:schemeClr>
                </a:bgClr>
              </a:pattFill>
              <a:ln w="19050">
                <a:solidFill>
                  <a:schemeClr val="lt1"/>
                </a:solidFill>
              </a:ln>
              <a:effectLst>
                <a:innerShdw blurRad="114300">
                  <a:schemeClr val="accent6"/>
                </a:innerShdw>
              </a:effectLst>
            </c:spPr>
          </c:dPt>
          <c:dPt>
            <c:idx val="1"/>
            <c:bubble3D val="0"/>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dPt>
          <c:dLbls>
            <c:dLbl>
              <c:idx val="0"/>
              <c:layout>
                <c:manualLayout>
                  <c:x val="-0.14610339825942809"/>
                  <c:y val="-0.33634538152610444"/>
                </c:manualLayout>
              </c:layout>
              <c:showLegendKey val="0"/>
              <c:showVal val="0"/>
              <c:showCatName val="0"/>
              <c:showSerName val="0"/>
              <c:showPercent val="1"/>
              <c:showBubbleSize val="0"/>
              <c:extLst>
                <c:ext xmlns:c15="http://schemas.microsoft.com/office/drawing/2012/chart" uri="{CE6537A1-D6FC-4f65-9D91-7224C49458BB}">
                  <c15:layout>
                    <c:manualLayout>
                      <c:w val="0.28307017543859647"/>
                      <c:h val="0.3377008032128514"/>
                    </c:manualLayout>
                  </c15:layout>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val>
            <c:numRef>
              <c:f>Sheet1!$B$3:$C$3</c:f>
              <c:numCache>
                <c:formatCode>0%</c:formatCode>
                <c:ptCount val="2"/>
                <c:pt idx="0">
                  <c:v>0.83</c:v>
                </c:pt>
                <c:pt idx="1">
                  <c:v>0.17</c:v>
                </c:pt>
              </c:numCache>
            </c:numRef>
          </c:val>
        </c:ser>
        <c:dLbls>
          <c:showLegendKey val="0"/>
          <c:showVal val="0"/>
          <c:showCatName val="0"/>
          <c:showSerName val="0"/>
          <c:showPercent val="1"/>
          <c:showBubbleSize val="0"/>
          <c:showLeaderLines val="0"/>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pattFill prst="ltUpDiag">
                <a:fgClr>
                  <a:schemeClr val="accent6"/>
                </a:fgClr>
                <a:bgClr>
                  <a:schemeClr val="accent6">
                    <a:lumMod val="20000"/>
                    <a:lumOff val="80000"/>
                  </a:schemeClr>
                </a:bgClr>
              </a:pattFill>
              <a:ln w="19050">
                <a:solidFill>
                  <a:schemeClr val="lt1"/>
                </a:solidFill>
              </a:ln>
              <a:effectLst>
                <a:innerShdw blurRad="114300">
                  <a:schemeClr val="accent6"/>
                </a:innerShdw>
              </a:effectLst>
            </c:spPr>
          </c:dPt>
          <c:dPt>
            <c:idx val="1"/>
            <c:bubble3D val="0"/>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dPt>
          <c:dLbls>
            <c:dLbl>
              <c:idx val="0"/>
              <c:layout>
                <c:manualLayout>
                  <c:x val="-0.12500452015183405"/>
                  <c:y val="-0.28125000000000006"/>
                </c:manualLayout>
              </c:layout>
              <c:spPr>
                <a:noFill/>
                <a:ln>
                  <a:noFill/>
                </a:ln>
                <a:effectLst/>
              </c:spPr>
              <c:txPr>
                <a:bodyPr rot="0" spcFirstLastPara="1" vertOverflow="ellipsis" vert="horz" wrap="square" lIns="38100" tIns="19050" rIns="38100" bIns="19050" anchor="ctr" anchorCtr="1">
                  <a:noAutofit/>
                </a:bodyPr>
                <a:lstStyle/>
                <a:p>
                  <a:pPr>
                    <a:defRPr sz="2800" b="0" i="0" u="none" strike="noStrike" kern="1200" baseline="0">
                      <a:solidFill>
                        <a:schemeClr val="tx1">
                          <a:lumMod val="75000"/>
                          <a:lumOff val="25000"/>
                        </a:schemeClr>
                      </a:solidFill>
                      <a:latin typeface="Arial Narrow" panose="020B0606020202030204" pitchFamily="34" charset="0"/>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8627749406723518"/>
                      <c:h val="0.31243073782443859"/>
                    </c:manualLayout>
                  </c15:layout>
                </c:ext>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val>
            <c:numRef>
              <c:f>Sheet1!$B$4:$C$4</c:f>
              <c:numCache>
                <c:formatCode>0%</c:formatCode>
                <c:ptCount val="2"/>
                <c:pt idx="0">
                  <c:v>0.85</c:v>
                </c:pt>
                <c:pt idx="1">
                  <c:v>0.15</c:v>
                </c:pt>
              </c:numCache>
            </c:numRef>
          </c:val>
        </c:ser>
        <c:dLbls>
          <c:showLegendKey val="0"/>
          <c:showVal val="0"/>
          <c:showCatName val="0"/>
          <c:showSerName val="0"/>
          <c:showPercent val="1"/>
          <c:showBubbleSize val="0"/>
          <c:showLeaderLines val="0"/>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5320910973085"/>
          <c:y val="9.2436974789915971E-2"/>
          <c:w val="0.6480331262939959"/>
          <c:h val="0.74369747899159666"/>
        </c:manualLayout>
      </c:layout>
      <c:barChart>
        <c:barDir val="col"/>
        <c:grouping val="clustered"/>
        <c:varyColors val="0"/>
        <c:ser>
          <c:idx val="0"/>
          <c:order val="0"/>
          <c:tx>
            <c:strRef>
              <c:f>'[Worksheet in Book1]Sheet1'!$A$3</c:f>
              <c:strCache>
                <c:ptCount val="1"/>
                <c:pt idx="0">
                  <c:v>Non-Trainees</c:v>
                </c:pt>
              </c:strCache>
            </c:strRef>
          </c:tx>
          <c:spPr>
            <a:solidFill>
              <a:schemeClr val="accent2"/>
            </a:solidFill>
            <a:ln w="12700">
              <a:solidFill>
                <a:srgbClr val="000000"/>
              </a:solidFill>
              <a:prstDash val="solid"/>
            </a:ln>
          </c:spPr>
          <c:invertIfNegative val="0"/>
          <c:dLbls>
            <c:spPr>
              <a:noFill/>
              <a:ln w="25400">
                <a:noFill/>
              </a:ln>
            </c:spPr>
            <c:txPr>
              <a:bodyPr wrap="square" lIns="38100" tIns="19050" rIns="38100" bIns="19050" anchor="ctr">
                <a:spAutoFit/>
              </a:bodyPr>
              <a:lstStyle/>
              <a:p>
                <a:pPr>
                  <a:defRPr sz="925"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'[Worksheet in Book1]Sheet1'!$B$2:$C$2</c:f>
              <c:strCache>
                <c:ptCount val="2"/>
                <c:pt idx="0">
                  <c:v>Time 1</c:v>
                </c:pt>
                <c:pt idx="1">
                  <c:v>Time 2</c:v>
                </c:pt>
              </c:strCache>
            </c:strRef>
          </c:cat>
          <c:val>
            <c:numRef>
              <c:f>'[Worksheet in Book1]Sheet1'!$B$3:$C$3</c:f>
              <c:numCache>
                <c:formatCode>0.00</c:formatCode>
                <c:ptCount val="2"/>
                <c:pt idx="0">
                  <c:v>13.4457</c:v>
                </c:pt>
                <c:pt idx="1">
                  <c:v>17.110499999999998</c:v>
                </c:pt>
              </c:numCache>
            </c:numRef>
          </c:val>
        </c:ser>
        <c:ser>
          <c:idx val="1"/>
          <c:order val="1"/>
          <c:tx>
            <c:strRef>
              <c:f>'[Worksheet in Book1]Sheet1'!$A$4</c:f>
              <c:strCache>
                <c:ptCount val="1"/>
                <c:pt idx="0">
                  <c:v>Trainees</c:v>
                </c:pt>
              </c:strCache>
            </c:strRef>
          </c:tx>
          <c:spPr>
            <a:solidFill>
              <a:srgbClr val="0070C0"/>
            </a:solidFill>
            <a:ln w="12700">
              <a:solidFill>
                <a:srgbClr val="000000"/>
              </a:solidFill>
              <a:prstDash val="solid"/>
            </a:ln>
          </c:spPr>
          <c:invertIfNegative val="0"/>
          <c:dLbls>
            <c:spPr>
              <a:noFill/>
              <a:ln w="25400">
                <a:noFill/>
              </a:ln>
            </c:spPr>
            <c:txPr>
              <a:bodyPr wrap="square" lIns="38100" tIns="19050" rIns="38100" bIns="19050" anchor="ctr">
                <a:spAutoFit/>
              </a:bodyPr>
              <a:lstStyle/>
              <a:p>
                <a:pPr>
                  <a:defRPr sz="925"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'[Worksheet in Book1]Sheet1'!$B$2:$C$2</c:f>
              <c:strCache>
                <c:ptCount val="2"/>
                <c:pt idx="0">
                  <c:v>Time 1</c:v>
                </c:pt>
                <c:pt idx="1">
                  <c:v>Time 2</c:v>
                </c:pt>
              </c:strCache>
            </c:strRef>
          </c:cat>
          <c:val>
            <c:numRef>
              <c:f>'[Worksheet in Book1]Sheet1'!$B$4:$C$4</c:f>
              <c:numCache>
                <c:formatCode>0.00</c:formatCode>
                <c:ptCount val="2"/>
                <c:pt idx="0">
                  <c:v>13.220599999999999</c:v>
                </c:pt>
                <c:pt idx="1">
                  <c:v>19.411799999999999</c:v>
                </c:pt>
              </c:numCache>
            </c:numRef>
          </c:val>
        </c:ser>
        <c:dLbls>
          <c:showLegendKey val="0"/>
          <c:showVal val="0"/>
          <c:showCatName val="0"/>
          <c:showSerName val="0"/>
          <c:showPercent val="0"/>
          <c:showBubbleSize val="0"/>
        </c:dLbls>
        <c:gapWidth val="150"/>
        <c:axId val="203864320"/>
        <c:axId val="203874304"/>
      </c:barChart>
      <c:catAx>
        <c:axId val="20386432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925" b="0" i="0" u="none" strike="noStrike" baseline="0">
                <a:solidFill>
                  <a:srgbClr val="000000"/>
                </a:solidFill>
                <a:latin typeface="Arial"/>
                <a:ea typeface="Arial"/>
                <a:cs typeface="Arial"/>
              </a:defRPr>
            </a:pPr>
            <a:endParaRPr lang="en-US"/>
          </a:p>
        </c:txPr>
        <c:crossAx val="203874304"/>
        <c:crosses val="autoZero"/>
        <c:auto val="1"/>
        <c:lblAlgn val="ctr"/>
        <c:lblOffset val="100"/>
        <c:tickLblSkip val="1"/>
        <c:tickMarkSkip val="1"/>
        <c:noMultiLvlLbl val="0"/>
      </c:catAx>
      <c:valAx>
        <c:axId val="203874304"/>
        <c:scaling>
          <c:orientation val="minMax"/>
        </c:scaling>
        <c:delete val="0"/>
        <c:axPos val="l"/>
        <c:title>
          <c:tx>
            <c:rich>
              <a:bodyPr/>
              <a:lstStyle/>
              <a:p>
                <a:pPr>
                  <a:defRPr sz="925" b="1" i="0" u="none" strike="noStrike" baseline="0">
                    <a:solidFill>
                      <a:srgbClr val="000000"/>
                    </a:solidFill>
                    <a:latin typeface="Arial"/>
                    <a:ea typeface="Arial"/>
                    <a:cs typeface="Arial"/>
                  </a:defRPr>
                </a:pPr>
                <a:r>
                  <a:rPr lang="en-US"/>
                  <a:t>Mean score</a:t>
                </a:r>
              </a:p>
            </c:rich>
          </c:tx>
          <c:layout>
            <c:manualLayout>
              <c:xMode val="edge"/>
              <c:yMode val="edge"/>
              <c:x val="2.0703978175088195E-2"/>
              <c:y val="0.31092449845910169"/>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925" b="0" i="0" u="none" strike="noStrike" baseline="0">
                <a:solidFill>
                  <a:srgbClr val="000000"/>
                </a:solidFill>
                <a:latin typeface="Arial"/>
                <a:ea typeface="Arial"/>
                <a:cs typeface="Arial"/>
              </a:defRPr>
            </a:pPr>
            <a:endParaRPr lang="en-US"/>
          </a:p>
        </c:txPr>
        <c:crossAx val="203864320"/>
        <c:crosses val="autoZero"/>
        <c:crossBetween val="between"/>
      </c:valAx>
      <c:spPr>
        <a:solidFill>
          <a:schemeClr val="bg1"/>
        </a:solidFill>
        <a:ln w="25400">
          <a:noFill/>
        </a:ln>
      </c:spPr>
    </c:plotArea>
    <c:legend>
      <c:legendPos val="r"/>
      <c:layout>
        <c:manualLayout>
          <c:xMode val="edge"/>
          <c:yMode val="edge"/>
          <c:x val="0.79439075662409619"/>
          <c:y val="0.40689645084811299"/>
          <c:w val="0.18605916658587979"/>
          <c:h val="0.18620689655172412"/>
        </c:manualLayout>
      </c:layout>
      <c:overlay val="0"/>
      <c:spPr>
        <a:solidFill>
          <a:schemeClr val="bg1"/>
        </a:solidFill>
        <a:ln w="3175">
          <a:solidFill>
            <a:srgbClr val="000000"/>
          </a:solidFill>
          <a:prstDash val="solid"/>
        </a:ln>
      </c:spPr>
      <c:txPr>
        <a:bodyPr/>
        <a:lstStyle/>
        <a:p>
          <a:pPr>
            <a:defRPr sz="845" b="0" i="0" u="none" strike="noStrike" baseline="0">
              <a:solidFill>
                <a:srgbClr val="000000"/>
              </a:solidFill>
              <a:latin typeface="Arial"/>
              <a:ea typeface="Arial"/>
              <a:cs typeface="Arial"/>
            </a:defRPr>
          </a:pPr>
          <a:endParaRPr lang="en-US"/>
        </a:p>
      </c:txPr>
    </c:legend>
    <c:plotVisOnly val="1"/>
    <c:dispBlanksAs val="gap"/>
    <c:showDLblsOverMax val="0"/>
  </c:chart>
  <c:spPr>
    <a:solidFill>
      <a:schemeClr val="bg1"/>
    </a:solidFill>
    <a:ln w="6350">
      <a:noFill/>
    </a:ln>
  </c:spPr>
  <c:txPr>
    <a:bodyPr/>
    <a:lstStyle/>
    <a:p>
      <a:pPr>
        <a:defRPr sz="925" b="0"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17240195916934"/>
          <c:y val="0.21822312533513957"/>
          <c:w val="0.84482758620689657"/>
          <c:h val="0.74897119341563789"/>
        </c:manualLayout>
      </c:layout>
      <c:barChart>
        <c:barDir val="col"/>
        <c:grouping val="clustered"/>
        <c:varyColors val="0"/>
        <c:ser>
          <c:idx val="0"/>
          <c:order val="0"/>
          <c:tx>
            <c:strRef>
              <c:f>'[Worksheet in Book1]Sheet1'!$D$8</c:f>
              <c:strCache>
                <c:ptCount val="1"/>
                <c:pt idx="0">
                  <c:v>Review Rating</c:v>
                </c:pt>
              </c:strCache>
            </c:strRef>
          </c:tx>
          <c:spPr>
            <a:solidFill>
              <a:schemeClr val="accent2"/>
            </a:solidFill>
            <a:ln w="12700">
              <a:solidFill>
                <a:srgbClr val="000000"/>
              </a:solidFill>
              <a:prstDash val="solid"/>
            </a:ln>
          </c:spPr>
          <c:invertIfNegative val="0"/>
          <c:cat>
            <c:strRef>
              <c:f>'[Worksheet in Book1]Sheet1'!$C$9:$C$10</c:f>
              <c:strCache>
                <c:ptCount val="2"/>
                <c:pt idx="0">
                  <c:v>Non-trainee</c:v>
                </c:pt>
                <c:pt idx="1">
                  <c:v>Trainee</c:v>
                </c:pt>
              </c:strCache>
            </c:strRef>
          </c:cat>
          <c:val>
            <c:numRef>
              <c:f>'[Worksheet in Book1]Sheet1'!$D$9:$D$10</c:f>
              <c:numCache>
                <c:formatCode>General</c:formatCode>
                <c:ptCount val="2"/>
                <c:pt idx="0">
                  <c:v>3.6161333333333334</c:v>
                </c:pt>
                <c:pt idx="1">
                  <c:v>3.7335271317829459</c:v>
                </c:pt>
              </c:numCache>
            </c:numRef>
          </c:val>
        </c:ser>
        <c:dLbls>
          <c:showLegendKey val="0"/>
          <c:showVal val="0"/>
          <c:showCatName val="0"/>
          <c:showSerName val="0"/>
          <c:showPercent val="0"/>
          <c:showBubbleSize val="0"/>
        </c:dLbls>
        <c:gapWidth val="150"/>
        <c:axId val="203897856"/>
        <c:axId val="203924224"/>
      </c:barChart>
      <c:catAx>
        <c:axId val="203897856"/>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203924224"/>
        <c:crosses val="autoZero"/>
        <c:auto val="1"/>
        <c:lblAlgn val="ctr"/>
        <c:lblOffset val="100"/>
        <c:tickLblSkip val="1"/>
        <c:tickMarkSkip val="1"/>
        <c:noMultiLvlLbl val="0"/>
      </c:catAx>
      <c:valAx>
        <c:axId val="203924224"/>
        <c:scaling>
          <c:orientation val="minMax"/>
          <c:max val="4"/>
        </c:scaling>
        <c:delete val="0"/>
        <c:axPos val="l"/>
        <c:title>
          <c:tx>
            <c:rich>
              <a:bodyPr/>
              <a:lstStyle/>
              <a:p>
                <a:pPr>
                  <a:defRPr/>
                </a:pPr>
                <a:r>
                  <a:rPr lang="en-US"/>
                  <a:t> Manager Ratings</a:t>
                </a:r>
              </a:p>
            </c:rich>
          </c:tx>
          <c:layout>
            <c:manualLayout>
              <c:xMode val="edge"/>
              <c:yMode val="edge"/>
              <c:x val="2.3706666191612925E-2"/>
              <c:y val="0.2880660138070976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203897856"/>
        <c:crosses val="autoZero"/>
        <c:crossBetween val="between"/>
      </c:valAx>
      <c:spPr>
        <a:solidFill>
          <a:schemeClr val="bg1"/>
        </a:solidFill>
        <a:ln w="25400">
          <a:noFill/>
        </a:ln>
      </c:spPr>
    </c:plotArea>
    <c:plotVisOnly val="1"/>
    <c:dispBlanksAs val="gap"/>
    <c:showDLblsOverMax val="0"/>
  </c:chart>
  <c:spPr>
    <a:solidFill>
      <a:schemeClr val="bg1"/>
    </a:solidFill>
    <a:ln w="6350">
      <a:noFill/>
    </a:ln>
  </c:spPr>
  <c:txPr>
    <a:bodyPr/>
    <a:lstStyle/>
    <a:p>
      <a:pPr>
        <a:defRPr sz="1600" b="0" i="0" u="none" strike="noStrike" baseline="0">
          <a:solidFill>
            <a:srgbClr val="000000"/>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62273476112025"/>
          <c:y val="7.9646017699115043E-2"/>
          <c:w val="0.83690280065897849"/>
          <c:h val="0.7728613569321533"/>
        </c:manualLayout>
      </c:layout>
      <c:lineChart>
        <c:grouping val="standard"/>
        <c:varyColors val="0"/>
        <c:ser>
          <c:idx val="0"/>
          <c:order val="0"/>
          <c:tx>
            <c:strRef>
              <c:f>'[Worksheet in Book4]Sheet2'!$C$6</c:f>
              <c:strCache>
                <c:ptCount val="1"/>
                <c:pt idx="0">
                  <c:v>LAR</c:v>
                </c:pt>
              </c:strCache>
            </c:strRef>
          </c:tx>
          <c:spPr>
            <a:ln w="25400">
              <a:solidFill>
                <a:srgbClr val="000080"/>
              </a:solidFill>
              <a:prstDash val="solid"/>
            </a:ln>
          </c:spPr>
          <c:marker>
            <c:symbol val="diamond"/>
            <c:size val="7"/>
            <c:spPr>
              <a:solidFill>
                <a:srgbClr val="000080"/>
              </a:solidFill>
              <a:ln>
                <a:solidFill>
                  <a:srgbClr val="000080"/>
                </a:solidFill>
                <a:prstDash val="solid"/>
              </a:ln>
            </c:spPr>
          </c:marker>
          <c:cat>
            <c:strRef>
              <c:f>'[Worksheet in Book4]Sheet2'!$B$7:$B$10</c:f>
              <c:strCache>
                <c:ptCount val="4"/>
                <c:pt idx="0">
                  <c:v>0 course</c:v>
                </c:pt>
                <c:pt idx="1">
                  <c:v>1 course</c:v>
                </c:pt>
                <c:pt idx="2">
                  <c:v>2 courses</c:v>
                </c:pt>
                <c:pt idx="3">
                  <c:v>3 courses</c:v>
                </c:pt>
              </c:strCache>
            </c:strRef>
          </c:cat>
          <c:val>
            <c:numRef>
              <c:f>'[Worksheet in Book4]Sheet2'!$C$7:$C$10</c:f>
              <c:numCache>
                <c:formatCode>General</c:formatCode>
                <c:ptCount val="4"/>
                <c:pt idx="0">
                  <c:v>3.5942743009320934</c:v>
                </c:pt>
                <c:pt idx="1">
                  <c:v>3.6851508120649634</c:v>
                </c:pt>
                <c:pt idx="2">
                  <c:v>3.6876543209876536</c:v>
                </c:pt>
                <c:pt idx="3">
                  <c:v>3.7</c:v>
                </c:pt>
              </c:numCache>
            </c:numRef>
          </c:val>
          <c:smooth val="0"/>
        </c:ser>
        <c:dLbls>
          <c:showLegendKey val="0"/>
          <c:showVal val="0"/>
          <c:showCatName val="0"/>
          <c:showSerName val="0"/>
          <c:showPercent val="0"/>
          <c:showBubbleSize val="0"/>
        </c:dLbls>
        <c:marker val="1"/>
        <c:smooth val="0"/>
        <c:axId val="203963392"/>
        <c:axId val="203994240"/>
      </c:lineChart>
      <c:catAx>
        <c:axId val="203963392"/>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600" b="0" i="0" u="none" strike="noStrike" baseline="0">
                <a:solidFill>
                  <a:srgbClr val="000000"/>
                </a:solidFill>
                <a:latin typeface="Arial"/>
                <a:ea typeface="Arial"/>
                <a:cs typeface="Arial"/>
              </a:defRPr>
            </a:pPr>
            <a:endParaRPr lang="en-US"/>
          </a:p>
        </c:txPr>
        <c:crossAx val="203994240"/>
        <c:crosses val="autoZero"/>
        <c:auto val="1"/>
        <c:lblAlgn val="ctr"/>
        <c:lblOffset val="100"/>
        <c:tickLblSkip val="1"/>
        <c:tickMarkSkip val="1"/>
        <c:noMultiLvlLbl val="0"/>
      </c:catAx>
      <c:valAx>
        <c:axId val="203994240"/>
        <c:scaling>
          <c:orientation val="minMax"/>
        </c:scaling>
        <c:delete val="0"/>
        <c:axPos val="l"/>
        <c:title>
          <c:tx>
            <c:rich>
              <a:bodyPr/>
              <a:lstStyle/>
              <a:p>
                <a:pPr>
                  <a:defRPr sz="1600" b="1" i="0" u="none" strike="noStrike" baseline="0">
                    <a:solidFill>
                      <a:srgbClr val="000000"/>
                    </a:solidFill>
                    <a:latin typeface="Arial"/>
                    <a:ea typeface="Arial"/>
                    <a:cs typeface="Arial"/>
                  </a:defRPr>
                </a:pPr>
                <a:r>
                  <a:rPr lang="en-US" sz="1600"/>
                  <a:t>Performance Rating</a:t>
                </a:r>
              </a:p>
            </c:rich>
          </c:tx>
          <c:layout>
            <c:manualLayout>
              <c:xMode val="edge"/>
              <c:yMode val="edge"/>
              <c:x val="1.9769357495881382E-2"/>
              <c:y val="0.2064896755162241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3963392"/>
        <c:crosses val="autoZero"/>
        <c:crossBetween val="between"/>
      </c:valAx>
      <c:spPr>
        <a:solidFill>
          <a:schemeClr val="bg1"/>
        </a:solidFill>
        <a:ln w="25400">
          <a:noFill/>
        </a:ln>
      </c:spPr>
    </c:plotArea>
    <c:plotVisOnly val="1"/>
    <c:dispBlanksAs val="gap"/>
    <c:showDLblsOverMax val="0"/>
  </c:chart>
  <c:spPr>
    <a:solidFill>
      <a:schemeClr val="bg1"/>
    </a:solidFill>
    <a:ln w="6350">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047D76-568B-42FD-B435-8A82D52F2A36}" type="datetimeFigureOut">
              <a:rPr lang="en-US" smtClean="0"/>
              <a:t>6/26/2016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3F1B0E-042D-4216-A59E-2B54EA105868}" type="slidenum">
              <a:rPr lang="en-US" smtClean="0"/>
              <a:t>‹#›</a:t>
            </a:fld>
            <a:endParaRPr lang="en-US"/>
          </a:p>
        </p:txBody>
      </p:sp>
    </p:spTree>
    <p:extLst>
      <p:ext uri="{BB962C8B-B14F-4D97-AF65-F5344CB8AC3E}">
        <p14:creationId xmlns:p14="http://schemas.microsoft.com/office/powerpoint/2010/main" val="3782731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t>1</a:t>
            </a:fld>
            <a:endParaRPr lang="en-US"/>
          </a:p>
        </p:txBody>
      </p:sp>
    </p:spTree>
    <p:extLst>
      <p:ext uri="{BB962C8B-B14F-4D97-AF65-F5344CB8AC3E}">
        <p14:creationId xmlns:p14="http://schemas.microsoft.com/office/powerpoint/2010/main" val="295279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015816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en-US" dirty="0" smtClean="0"/>
              <a:t>We help organizations achieve TM</a:t>
            </a:r>
            <a:r>
              <a:rPr lang="en-US" baseline="0" dirty="0" smtClean="0"/>
              <a:t> excellence and leadership excellence.</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Confidential</a:t>
            </a:r>
            <a:endParaRPr lang="en-US"/>
          </a:p>
        </p:txBody>
      </p:sp>
    </p:spTree>
    <p:extLst>
      <p:ext uri="{BB962C8B-B14F-4D97-AF65-F5344CB8AC3E}">
        <p14:creationId xmlns:p14="http://schemas.microsoft.com/office/powerpoint/2010/main" val="3777467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Here are</a:t>
            </a:r>
            <a:r>
              <a:rPr lang="en-US" baseline="0" dirty="0" smtClean="0"/>
              <a:t> </a:t>
            </a:r>
            <a:r>
              <a:rPr lang="en-US" dirty="0" smtClean="0"/>
              <a:t>the range of services</a:t>
            </a:r>
            <a:r>
              <a:rPr lang="en-US" baseline="0" dirty="0" smtClean="0"/>
              <a:t> we offer.  Human Capital Growth is excited to share that we now offer  a full portfolio of solutions for optimizing your Talent Management function.  If you’d like more information, Please reach out to us. We will share our contact information at the end of this session.</a:t>
            </a:r>
          </a:p>
          <a:p>
            <a:endParaRPr lang="en-US" baseline="0" dirty="0" smtClean="0"/>
          </a:p>
          <a:p>
            <a:endParaRPr lang="en-US" baseline="0" dirty="0" smtClean="0"/>
          </a:p>
          <a:p>
            <a:endParaRPr lang="en-US" dirty="0"/>
          </a:p>
        </p:txBody>
      </p:sp>
      <p:sp>
        <p:nvSpPr>
          <p:cNvPr id="4" name="Footer Placeholder 3"/>
          <p:cNvSpPr>
            <a:spLocks noGrp="1"/>
          </p:cNvSpPr>
          <p:nvPr>
            <p:ph type="ftr" sz="quarter" idx="10"/>
          </p:nvPr>
        </p:nvSpPr>
        <p:spPr/>
        <p:txBody>
          <a:bodyPr/>
          <a:lstStyle/>
          <a:p>
            <a:r>
              <a:rPr lang="en-US" smtClean="0"/>
              <a:t>Confidential</a:t>
            </a:r>
            <a:endParaRPr lang="en-US"/>
          </a:p>
        </p:txBody>
      </p:sp>
      <p:sp>
        <p:nvSpPr>
          <p:cNvPr id="5" name="Slide Number Placeholder 4"/>
          <p:cNvSpPr>
            <a:spLocks noGrp="1"/>
          </p:cNvSpPr>
          <p:nvPr>
            <p:ph type="sldNum" sz="quarter" idx="11"/>
          </p:nvPr>
        </p:nvSpPr>
        <p:spPr/>
        <p:txBody>
          <a:bodyPr/>
          <a:lstStyle/>
          <a:p>
            <a:fld id="{04E08A5D-0E4C-4B1A-9B96-BB29329F8D0C}" type="slidenum">
              <a:rPr lang="en-US" smtClean="0"/>
              <a:pPr/>
              <a:t>4</a:t>
            </a:fld>
            <a:endParaRPr lang="en-US"/>
          </a:p>
        </p:txBody>
      </p:sp>
    </p:spTree>
    <p:extLst>
      <p:ext uri="{BB962C8B-B14F-4D97-AF65-F5344CB8AC3E}">
        <p14:creationId xmlns:p14="http://schemas.microsoft.com/office/powerpoint/2010/main" val="3523593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http://raconteur.net/business/from-information-to-insight</a:t>
            </a:r>
          </a:p>
          <a:p>
            <a:endParaRPr lang="en-US" dirty="0" smtClean="0"/>
          </a:p>
          <a:p>
            <a:r>
              <a:rPr lang="en-US" dirty="0" smtClean="0"/>
              <a:t>Only 6 percent of worldwide HR teams feel they are “experts” on the use of analytics in talent management, according to a report from human resources research firm </a:t>
            </a:r>
            <a:r>
              <a:rPr lang="en-US" dirty="0" err="1" smtClean="0"/>
              <a:t>Bersin</a:t>
            </a:r>
            <a:r>
              <a:rPr lang="en-US" dirty="0" smtClean="0"/>
              <a:t> &amp; Associates. </a:t>
            </a:r>
          </a:p>
          <a:p>
            <a:endParaRPr lang="en-US" dirty="0" smtClean="0"/>
          </a:p>
          <a:p>
            <a:r>
              <a:rPr lang="en-US" dirty="0" smtClean="0"/>
              <a:t>In fact, only 20 percent believe that the data they capture now is highly credible and reliable for decision-making in their own organization. - See more at: http://data-informed.com/the-potential-and-challenges-of-workforce-analytics/#sthash.6AKUg4ZK.dpuf</a:t>
            </a:r>
          </a:p>
          <a:p>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t>9</a:t>
            </a:fld>
            <a:endParaRPr lang="en-US"/>
          </a:p>
        </p:txBody>
      </p:sp>
    </p:spTree>
    <p:extLst>
      <p:ext uri="{BB962C8B-B14F-4D97-AF65-F5344CB8AC3E}">
        <p14:creationId xmlns:p14="http://schemas.microsoft.com/office/powerpoint/2010/main" val="1794740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EE01-3E6A-4945-B6E3-4BECE0D0CF1F}" type="slidenum">
              <a:rPr lang="en-US" smtClean="0"/>
              <a:t>10</a:t>
            </a:fld>
            <a:endParaRPr lang="en-US"/>
          </a:p>
        </p:txBody>
      </p:sp>
    </p:spTree>
    <p:extLst>
      <p:ext uri="{BB962C8B-B14F-4D97-AF65-F5344CB8AC3E}">
        <p14:creationId xmlns:p14="http://schemas.microsoft.com/office/powerpoint/2010/main" val="2811002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step 3 establish the ground workforce analytics, including data structures</a:t>
            </a:r>
            <a:endParaRPr lang="en-US" dirty="0"/>
          </a:p>
        </p:txBody>
      </p:sp>
      <p:sp>
        <p:nvSpPr>
          <p:cNvPr id="4" name="Slide Number Placeholder 3"/>
          <p:cNvSpPr>
            <a:spLocks noGrp="1"/>
          </p:cNvSpPr>
          <p:nvPr>
            <p:ph type="sldNum" sz="quarter" idx="10"/>
          </p:nvPr>
        </p:nvSpPr>
        <p:spPr/>
        <p:txBody>
          <a:bodyPr/>
          <a:lstStyle/>
          <a:p>
            <a:fld id="{856FB4EF-6C8B-4AC2-92FB-13B398950366}" type="slidenum">
              <a:rPr lang="en-US" smtClean="0"/>
              <a:pPr/>
              <a:t>12</a:t>
            </a:fld>
            <a:endParaRPr lang="en-US"/>
          </a:p>
        </p:txBody>
      </p:sp>
    </p:spTree>
    <p:extLst>
      <p:ext uri="{BB962C8B-B14F-4D97-AF65-F5344CB8AC3E}">
        <p14:creationId xmlns:p14="http://schemas.microsoft.com/office/powerpoint/2010/main" val="667765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2D311A-6DD7-4971-AD19-980D03D0F37A}" type="slidenum">
              <a:rPr lang="en-US" smtClean="0"/>
              <a:pPr/>
              <a:t>20</a:t>
            </a:fld>
            <a:endParaRPr lang="en-US"/>
          </a:p>
        </p:txBody>
      </p:sp>
    </p:spTree>
    <p:extLst>
      <p:ext uri="{BB962C8B-B14F-4D97-AF65-F5344CB8AC3E}">
        <p14:creationId xmlns:p14="http://schemas.microsoft.com/office/powerpoint/2010/main" val="3065768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5E196C-16F8-478A-8882-042A3A6CA577}" type="slidenum">
              <a:rPr lang="en-US" smtClean="0"/>
              <a:pPr/>
              <a:t>26</a:t>
            </a:fld>
            <a:endParaRPr lang="en-US"/>
          </a:p>
        </p:txBody>
      </p:sp>
    </p:spTree>
    <p:extLst>
      <p:ext uri="{BB962C8B-B14F-4D97-AF65-F5344CB8AC3E}">
        <p14:creationId xmlns:p14="http://schemas.microsoft.com/office/powerpoint/2010/main" val="1874575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5E196C-16F8-478A-8882-042A3A6CA577}" type="slidenum">
              <a:rPr lang="en-US" smtClean="0"/>
              <a:pPr/>
              <a:t>27</a:t>
            </a:fld>
            <a:endParaRPr lang="en-US"/>
          </a:p>
        </p:txBody>
      </p:sp>
    </p:spTree>
    <p:extLst>
      <p:ext uri="{BB962C8B-B14F-4D97-AF65-F5344CB8AC3E}">
        <p14:creationId xmlns:p14="http://schemas.microsoft.com/office/powerpoint/2010/main" val="1092127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IW: </a:t>
            </a:r>
          </a:p>
          <a:p>
            <a:r>
              <a:rPr lang="en-US" dirty="0"/>
              <a:t>We have few minutes left to take Questions</a:t>
            </a:r>
          </a:p>
          <a:p>
            <a:r>
              <a:rPr lang="en-US" dirty="0"/>
              <a:t>All lines are unmuted now, </a:t>
            </a:r>
          </a:p>
          <a:p>
            <a:r>
              <a:rPr lang="en-US" dirty="0"/>
              <a:t>Feel free to speak your question or type in the chat box</a:t>
            </a:r>
            <a:endParaRPr lang="en-US" b="0" u="none" dirty="0"/>
          </a:p>
        </p:txBody>
      </p:sp>
      <p:sp>
        <p:nvSpPr>
          <p:cNvPr id="4" name="Slide Number Placeholder 3"/>
          <p:cNvSpPr>
            <a:spLocks noGrp="1"/>
          </p:cNvSpPr>
          <p:nvPr>
            <p:ph type="sldNum" sz="quarter" idx="10"/>
          </p:nvPr>
        </p:nvSpPr>
        <p:spPr>
          <a:xfrm>
            <a:off x="3884731" y="8686187"/>
            <a:ext cx="2972110" cy="455770"/>
          </a:xfrm>
          <a:prstGeom prst="rect">
            <a:avLst/>
          </a:prstGeom>
        </p:spPr>
        <p:txBody>
          <a:bodyPr/>
          <a:lstStyle/>
          <a:p>
            <a:fld id="{45C2795C-B4B9-4EEA-ADFD-682FEABAC449}" type="slidenum">
              <a:rPr lang="en-US" smtClean="0"/>
              <a:pPr/>
              <a:t>34</a:t>
            </a:fld>
            <a:endParaRPr lang="en-US" dirty="0"/>
          </a:p>
        </p:txBody>
      </p:sp>
    </p:spTree>
    <p:extLst>
      <p:ext uri="{BB962C8B-B14F-4D97-AF65-F5344CB8AC3E}">
        <p14:creationId xmlns:p14="http://schemas.microsoft.com/office/powerpoint/2010/main" val="409863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en-US" dirty="0" smtClean="0"/>
              <a:t>If you’re company is interested in a free hour consultation on how to use Design</a:t>
            </a:r>
            <a:r>
              <a:rPr lang="en-US" baseline="0" dirty="0" smtClean="0"/>
              <a:t> thinking and evidence based talent management, please email us at info@humancapitalgrowth.com</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pPr/>
              <a:t>35</a:t>
            </a:fld>
            <a:endParaRPr lang="en-US"/>
          </a:p>
        </p:txBody>
      </p:sp>
    </p:spTree>
    <p:extLst>
      <p:ext uri="{BB962C8B-B14F-4D97-AF65-F5344CB8AC3E}">
        <p14:creationId xmlns:p14="http://schemas.microsoft.com/office/powerpoint/2010/main" val="190212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42ABB1-4091-4D55-93F0-B7A216263227}" type="slidenum">
              <a:rPr lang="en-US" smtClean="0"/>
              <a:pPr/>
              <a:t>36</a:t>
            </a:fld>
            <a:endParaRPr lang="en-US"/>
          </a:p>
        </p:txBody>
      </p:sp>
    </p:spTree>
    <p:extLst>
      <p:ext uri="{BB962C8B-B14F-4D97-AF65-F5344CB8AC3E}">
        <p14:creationId xmlns:p14="http://schemas.microsoft.com/office/powerpoint/2010/main" val="3688283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2367"/>
            <a:ext cx="12192000" cy="8601076"/>
          </a:xfrm>
          <a:prstGeom prst="rect">
            <a:avLst/>
          </a:prstGeom>
        </p:spPr>
      </p:pic>
    </p:spTree>
    <p:extLst>
      <p:ext uri="{BB962C8B-B14F-4D97-AF65-F5344CB8AC3E}">
        <p14:creationId xmlns:p14="http://schemas.microsoft.com/office/powerpoint/2010/main" val="241838683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91833"/>
          <a:stretch/>
        </p:blipFill>
        <p:spPr>
          <a:xfrm>
            <a:off x="0" y="6176963"/>
            <a:ext cx="12192000" cy="702421"/>
          </a:xfrm>
          <a:prstGeom prst="rect">
            <a:avLst/>
          </a:prstGeom>
        </p:spPr>
      </p:pic>
    </p:spTree>
    <p:extLst>
      <p:ext uri="{BB962C8B-B14F-4D97-AF65-F5344CB8AC3E}">
        <p14:creationId xmlns:p14="http://schemas.microsoft.com/office/powerpoint/2010/main" val="41282563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28198496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226978119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98E591-46E5-4B6D-8FF7-C7C552B24278}" type="datetimeFigureOut">
              <a:rPr lang="en-US" smtClean="0"/>
              <a:t>6/26/2016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3097372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98E591-46E5-4B6D-8FF7-C7C552B24278}" type="datetimeFigureOut">
              <a:rPr lang="en-US" smtClean="0"/>
              <a:t>6/26/2016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104839291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98E591-46E5-4B6D-8FF7-C7C552B24278}" type="datetimeFigureOut">
              <a:rPr lang="en-US" smtClean="0"/>
              <a:t>6/26/2016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104814723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91833"/>
          <a:stretch/>
        </p:blipFill>
        <p:spPr>
          <a:xfrm>
            <a:off x="0" y="6176963"/>
            <a:ext cx="12192000" cy="702421"/>
          </a:xfrm>
          <a:prstGeom prst="rect">
            <a:avLst/>
          </a:prstGeom>
        </p:spPr>
      </p:pic>
    </p:spTree>
    <p:extLst>
      <p:ext uri="{BB962C8B-B14F-4D97-AF65-F5344CB8AC3E}">
        <p14:creationId xmlns:p14="http://schemas.microsoft.com/office/powerpoint/2010/main" val="40599961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98E591-46E5-4B6D-8FF7-C7C552B24278}" type="datetimeFigureOut">
              <a:rPr lang="en-US" smtClean="0"/>
              <a:t>6/26/2016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3752760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8E591-46E5-4B6D-8FF7-C7C552B24278}" type="datetimeFigureOut">
              <a:rPr lang="en-US" smtClean="0"/>
              <a:t>6/26/2016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63143935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91833"/>
          <a:stretch/>
        </p:blipFill>
        <p:spPr>
          <a:xfrm>
            <a:off x="0" y="6176963"/>
            <a:ext cx="12192000" cy="702421"/>
          </a:xfrm>
          <a:prstGeom prst="rect">
            <a:avLst/>
          </a:prstGeom>
        </p:spPr>
      </p:pic>
    </p:spTree>
    <p:extLst>
      <p:ext uri="{BB962C8B-B14F-4D97-AF65-F5344CB8AC3E}">
        <p14:creationId xmlns:p14="http://schemas.microsoft.com/office/powerpoint/2010/main" val="11519485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8E591-46E5-4B6D-8FF7-C7C552B24278}" type="datetimeFigureOut">
              <a:rPr lang="en-US" smtClean="0"/>
              <a:t>6/26/2016</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81098187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98E591-46E5-4B6D-8FF7-C7C552B24278}" type="datetimeFigureOut">
              <a:rPr lang="en-US" smtClean="0"/>
              <a:t>6/26/2016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2834175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98E591-46E5-4B6D-8FF7-C7C552B24278}" type="datetimeFigureOut">
              <a:rPr lang="en-US" smtClean="0"/>
              <a:t>6/26/2016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1480055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2056359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98E591-46E5-4B6D-8FF7-C7C552B24278}" type="datetimeFigureOut">
              <a:rPr lang="en-US" smtClean="0"/>
              <a:t>6/26/2016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727BA-E685-4C73-9805-DA6FB45AF40C}" type="slidenum">
              <a:rPr lang="en-US" smtClean="0"/>
              <a:t>‹#›</a:t>
            </a:fld>
            <a:endParaRPr lang="en-US"/>
          </a:p>
        </p:txBody>
      </p:sp>
    </p:spTree>
    <p:extLst>
      <p:ext uri="{BB962C8B-B14F-4D97-AF65-F5344CB8AC3E}">
        <p14:creationId xmlns:p14="http://schemas.microsoft.com/office/powerpoint/2010/main" val="4196972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98E591-46E5-4B6D-8FF7-C7C552B24278}" type="datetimeFigureOut">
              <a:rPr lang="en-US" smtClean="0"/>
              <a:t>6/26/2016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D727BA-E685-4C73-9805-DA6FB45AF40C}" type="slidenum">
              <a:rPr lang="en-US" smtClean="0"/>
              <a:t>‹#›</a:t>
            </a:fld>
            <a:endParaRPr lang="en-US"/>
          </a:p>
        </p:txBody>
      </p:sp>
      <p:pic>
        <p:nvPicPr>
          <p:cNvPr id="8" name="Picture 7" descr="logo.png"/>
          <p:cNvPicPr/>
          <p:nvPr userDrawn="1"/>
        </p:nvPicPr>
        <p:blipFill>
          <a:blip r:embed="rId18" cstate="print"/>
          <a:stretch>
            <a:fillRect/>
          </a:stretch>
        </p:blipFill>
        <p:spPr>
          <a:xfrm>
            <a:off x="5167672" y="6363878"/>
            <a:ext cx="1856655" cy="357597"/>
          </a:xfrm>
          <a:prstGeom prst="rect">
            <a:avLst/>
          </a:prstGeom>
        </p:spPr>
      </p:pic>
    </p:spTree>
    <p:extLst>
      <p:ext uri="{BB962C8B-B14F-4D97-AF65-F5344CB8AC3E}">
        <p14:creationId xmlns:p14="http://schemas.microsoft.com/office/powerpoint/2010/main" val="302537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4" r:id="rId3"/>
    <p:sldLayoutId id="2147483651" r:id="rId4"/>
    <p:sldLayoutId id="2147483652" r:id="rId5"/>
    <p:sldLayoutId id="2147483653" r:id="rId6"/>
    <p:sldLayoutId id="2147483654" r:id="rId7"/>
    <p:sldLayoutId id="2147483675" r:id="rId8"/>
    <p:sldLayoutId id="2147483660" r:id="rId9"/>
    <p:sldLayoutId id="2147483655" r:id="rId10"/>
    <p:sldLayoutId id="2147483676" r:id="rId11"/>
    <p:sldLayoutId id="2147483661" r:id="rId12"/>
    <p:sldLayoutId id="2147483656" r:id="rId13"/>
    <p:sldLayoutId id="2147483657" r:id="rId14"/>
    <p:sldLayoutId id="2147483658" r:id="rId15"/>
    <p:sldLayoutId id="2147483659" r:id="rId1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18.png"/><Relationship Id="rId1" Type="http://schemas.openxmlformats.org/officeDocument/2006/relationships/slideLayout" Target="../slideLayouts/slideLayout10.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0" y="2026763"/>
            <a:ext cx="8996313" cy="3318235"/>
          </a:xfrm>
          <a:prstGeom prst="rect">
            <a:avLst/>
          </a:prstGeom>
          <a:solidFill>
            <a:schemeClr val="tx1">
              <a:alpha val="33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p:txBody>
          <a:bodyPr>
            <a:normAutofit/>
          </a:bodyPr>
          <a:lstStyle/>
          <a:p>
            <a:r>
              <a:rPr lang="en-US" sz="4400" b="1" dirty="0" smtClean="0">
                <a:solidFill>
                  <a:schemeClr val="bg1"/>
                </a:solidFill>
              </a:rPr>
              <a:t>A New Approach to People Analytics </a:t>
            </a:r>
            <a:r>
              <a:rPr lang="en-US" sz="4800" b="1" dirty="0" smtClean="0">
                <a:solidFill>
                  <a:schemeClr val="bg1"/>
                </a:solidFill>
              </a:rPr>
              <a:t>L</a:t>
            </a:r>
            <a:r>
              <a:rPr lang="en-US" sz="4400" b="1" dirty="0" smtClean="0">
                <a:solidFill>
                  <a:schemeClr val="bg1"/>
                </a:solidFill>
              </a:rPr>
              <a:t>eading </a:t>
            </a:r>
            <a:r>
              <a:rPr lang="en-US" sz="4400" b="1" dirty="0">
                <a:solidFill>
                  <a:schemeClr val="bg1"/>
                </a:solidFill>
              </a:rPr>
              <a:t>with Intelligence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7456" y="4011266"/>
            <a:ext cx="5023104" cy="1057283"/>
          </a:xfrm>
          <a:prstGeom prst="rect">
            <a:avLst/>
          </a:prstGeom>
        </p:spPr>
      </p:pic>
    </p:spTree>
    <p:extLst>
      <p:ext uri="{BB962C8B-B14F-4D97-AF65-F5344CB8AC3E}">
        <p14:creationId xmlns:p14="http://schemas.microsoft.com/office/powerpoint/2010/main" val="3786439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8479A274-627E-40A7-BF96-8E8C2BE93B4F}" type="slidenum">
              <a:rPr lang="en-US" smtClean="0">
                <a:solidFill>
                  <a:prstClr val="white">
                    <a:lumMod val="50000"/>
                  </a:prstClr>
                </a:solidFill>
              </a:rPr>
              <a:pPr/>
              <a:t>2</a:t>
            </a:fld>
            <a:endParaRPr lang="en-US" dirty="0">
              <a:solidFill>
                <a:prstClr val="white">
                  <a:lumMod val="50000"/>
                </a:prstClr>
              </a:solidFill>
            </a:endParaRPr>
          </a:p>
        </p:txBody>
      </p:sp>
      <p:sp>
        <p:nvSpPr>
          <p:cNvPr id="2" name="Title 1"/>
          <p:cNvSpPr>
            <a:spLocks noGrp="1"/>
          </p:cNvSpPr>
          <p:nvPr>
            <p:ph type="title" idx="4294967295"/>
          </p:nvPr>
        </p:nvSpPr>
        <p:spPr>
          <a:xfrm>
            <a:off x="1959429" y="152400"/>
            <a:ext cx="7794170" cy="1143000"/>
          </a:xfrm>
        </p:spPr>
        <p:txBody>
          <a:bodyPr/>
          <a:lstStyle/>
          <a:p>
            <a:pPr algn="l"/>
            <a:r>
              <a:rPr lang="en-US" dirty="0" smtClean="0">
                <a:latin typeface="+mn-lt"/>
              </a:rPr>
              <a:t>Presenter</a:t>
            </a:r>
            <a:endParaRPr lang="en-US" dirty="0">
              <a:latin typeface="+mn-lt"/>
            </a:endParaRPr>
          </a:p>
        </p:txBody>
      </p:sp>
      <p:sp>
        <p:nvSpPr>
          <p:cNvPr id="3" name="Content Placeholder 2"/>
          <p:cNvSpPr>
            <a:spLocks noGrp="1"/>
          </p:cNvSpPr>
          <p:nvPr>
            <p:ph sz="half" idx="4294967295"/>
          </p:nvPr>
        </p:nvSpPr>
        <p:spPr>
          <a:xfrm>
            <a:off x="7442256" y="3140017"/>
            <a:ext cx="4038600" cy="1782763"/>
          </a:xfrm>
        </p:spPr>
        <p:txBody>
          <a:bodyPr>
            <a:normAutofit/>
          </a:bodyPr>
          <a:lstStyle/>
          <a:p>
            <a:pPr marL="0" indent="0">
              <a:buNone/>
            </a:pPr>
            <a:r>
              <a:rPr lang="en-US" sz="2000" dirty="0"/>
              <a:t>Dr. Shreya Sarkar-Barney</a:t>
            </a:r>
          </a:p>
          <a:p>
            <a:pPr marL="0" indent="0">
              <a:buNone/>
            </a:pPr>
            <a:r>
              <a:rPr lang="en-US" sz="1600" dirty="0" smtClean="0"/>
              <a:t>President </a:t>
            </a:r>
            <a:r>
              <a:rPr lang="en-US" sz="1600" dirty="0"/>
              <a:t>&amp; </a:t>
            </a:r>
            <a:r>
              <a:rPr lang="en-US" sz="1600" dirty="0" smtClean="0"/>
              <a:t>Founder</a:t>
            </a:r>
          </a:p>
          <a:p>
            <a:pPr marL="0" indent="0">
              <a:buNone/>
            </a:pPr>
            <a:r>
              <a:rPr lang="en-US" sz="1600" dirty="0" smtClean="0"/>
              <a:t>Human Capital Growth</a:t>
            </a:r>
            <a:endParaRPr lang="en-US" sz="1600" dirty="0"/>
          </a:p>
          <a:p>
            <a:pPr marL="0" indent="0">
              <a:buNone/>
            </a:pPr>
            <a:endParaRPr lang="en-US" sz="1600" dirty="0"/>
          </a:p>
        </p:txBody>
      </p:sp>
      <p:pic>
        <p:nvPicPr>
          <p:cNvPr id="7" name="Picture 6" descr="Shreya Sarkar-Barney(10).jpg"/>
          <p:cNvPicPr>
            <a:picLocks noChangeAspect="1"/>
          </p:cNvPicPr>
          <p:nvPr/>
        </p:nvPicPr>
        <p:blipFill>
          <a:blip r:embed="rId3" cstate="print"/>
          <a:srcRect t="2163" b="21739"/>
          <a:stretch>
            <a:fillRect/>
          </a:stretch>
        </p:blipFill>
        <p:spPr>
          <a:xfrm>
            <a:off x="4915873" y="1500002"/>
            <a:ext cx="2383970" cy="2680253"/>
          </a:xfrm>
          <a:prstGeom prst="rect">
            <a:avLst/>
          </a:prstGeom>
        </p:spPr>
      </p:pic>
    </p:spTree>
    <p:extLst>
      <p:ext uri="{BB962C8B-B14F-4D97-AF65-F5344CB8AC3E}">
        <p14:creationId xmlns:p14="http://schemas.microsoft.com/office/powerpoint/2010/main" val="1913375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9300" y="4356429"/>
            <a:ext cx="8229600" cy="1703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 name="Slide Number Placeholder 3"/>
          <p:cNvSpPr>
            <a:spLocks noGrp="1"/>
          </p:cNvSpPr>
          <p:nvPr>
            <p:ph type="sldNum" sz="quarter" idx="12"/>
          </p:nvPr>
        </p:nvSpPr>
        <p:spPr/>
        <p:txBody>
          <a:bodyPr/>
          <a:lstStyle/>
          <a:p>
            <a:fld id="{BBA9EE64-7008-47DB-989E-0E9FC28DAFD9}" type="slidenum">
              <a:rPr lang="en-US" smtClean="0">
                <a:solidFill>
                  <a:schemeClr val="bg1">
                    <a:lumMod val="50000"/>
                  </a:schemeClr>
                </a:solidFill>
              </a:rPr>
              <a:pPr/>
              <a:t>3</a:t>
            </a:fld>
            <a:endParaRPr lang="en-US">
              <a:solidFill>
                <a:schemeClr val="bg1">
                  <a:lumMod val="50000"/>
                </a:schemeClr>
              </a:solidFill>
            </a:endParaRPr>
          </a:p>
        </p:txBody>
      </p:sp>
      <p:sp>
        <p:nvSpPr>
          <p:cNvPr id="5" name="Oval 4"/>
          <p:cNvSpPr/>
          <p:nvPr/>
        </p:nvSpPr>
        <p:spPr>
          <a:xfrm>
            <a:off x="3119735" y="1863500"/>
            <a:ext cx="2286000" cy="2187828"/>
          </a:xfrm>
          <a:prstGeom prst="ellipse">
            <a:avLst/>
          </a:prstGeom>
          <a:solidFill>
            <a:schemeClr val="tx1">
              <a:lumMod val="65000"/>
              <a:lumOff val="3500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Talent Management Excellence</a:t>
            </a:r>
          </a:p>
        </p:txBody>
      </p:sp>
      <p:sp>
        <p:nvSpPr>
          <p:cNvPr id="7" name="Oval 6"/>
          <p:cNvSpPr/>
          <p:nvPr/>
        </p:nvSpPr>
        <p:spPr>
          <a:xfrm>
            <a:off x="7121106" y="1872366"/>
            <a:ext cx="2286000" cy="2187828"/>
          </a:xfrm>
          <a:prstGeom prst="ellipse">
            <a:avLst/>
          </a:prstGeom>
          <a:solidFill>
            <a:schemeClr val="tx1">
              <a:lumMod val="65000"/>
              <a:lumOff val="3500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Leadership Excellence</a:t>
            </a:r>
          </a:p>
        </p:txBody>
      </p:sp>
      <p:pic>
        <p:nvPicPr>
          <p:cNvPr id="12" name="Picture 13" descr="Merck logo"/>
          <p:cNvPicPr>
            <a:picLocks noChangeAspect="1" noChangeArrowheads="1"/>
          </p:cNvPicPr>
          <p:nvPr/>
        </p:nvPicPr>
        <p:blipFill>
          <a:blip r:embed="rId3" cstate="print"/>
          <a:srcRect t="14459" b="8925"/>
          <a:stretch>
            <a:fillRect/>
          </a:stretch>
        </p:blipFill>
        <p:spPr bwMode="auto">
          <a:xfrm>
            <a:off x="3848101" y="5208272"/>
            <a:ext cx="1217273" cy="367317"/>
          </a:xfrm>
          <a:prstGeom prst="rect">
            <a:avLst/>
          </a:prstGeom>
          <a:noFill/>
          <a:ln w="9525">
            <a:noFill/>
            <a:miter lim="800000"/>
            <a:headEnd/>
            <a:tailEnd/>
          </a:ln>
        </p:spPr>
      </p:pic>
      <p:pic>
        <p:nvPicPr>
          <p:cNvPr id="13" name="Picture 5"/>
          <p:cNvPicPr>
            <a:picLocks noChangeAspect="1"/>
          </p:cNvPicPr>
          <p:nvPr/>
        </p:nvPicPr>
        <p:blipFill>
          <a:blip r:embed="rId4" cstate="print"/>
          <a:srcRect/>
          <a:stretch>
            <a:fillRect/>
          </a:stretch>
        </p:blipFill>
        <p:spPr bwMode="auto">
          <a:xfrm>
            <a:off x="2410698" y="5346645"/>
            <a:ext cx="990903" cy="410029"/>
          </a:xfrm>
          <a:prstGeom prst="rect">
            <a:avLst/>
          </a:prstGeom>
          <a:noFill/>
          <a:ln w="9525">
            <a:noFill/>
            <a:miter lim="800000"/>
            <a:headEnd/>
            <a:tailEnd/>
          </a:ln>
        </p:spPr>
      </p:pic>
      <p:pic>
        <p:nvPicPr>
          <p:cNvPr id="14" name="Picture 6"/>
          <p:cNvPicPr>
            <a:picLocks noChangeAspect="1"/>
          </p:cNvPicPr>
          <p:nvPr/>
        </p:nvPicPr>
        <p:blipFill>
          <a:blip r:embed="rId5" cstate="print"/>
          <a:srcRect/>
          <a:stretch>
            <a:fillRect/>
          </a:stretch>
        </p:blipFill>
        <p:spPr bwMode="auto">
          <a:xfrm>
            <a:off x="5926139" y="4634198"/>
            <a:ext cx="1081665" cy="286166"/>
          </a:xfrm>
          <a:prstGeom prst="rect">
            <a:avLst/>
          </a:prstGeom>
          <a:noFill/>
          <a:ln w="9525">
            <a:noFill/>
            <a:miter lim="800000"/>
            <a:headEnd/>
            <a:tailEnd/>
          </a:ln>
        </p:spPr>
      </p:pic>
      <p:pic>
        <p:nvPicPr>
          <p:cNvPr id="15" name="Picture 8"/>
          <p:cNvPicPr>
            <a:picLocks noChangeAspect="1"/>
          </p:cNvPicPr>
          <p:nvPr/>
        </p:nvPicPr>
        <p:blipFill>
          <a:blip r:embed="rId6" cstate="print"/>
          <a:srcRect/>
          <a:stretch>
            <a:fillRect/>
          </a:stretch>
        </p:blipFill>
        <p:spPr bwMode="auto">
          <a:xfrm>
            <a:off x="5905501" y="5268064"/>
            <a:ext cx="1081664" cy="247726"/>
          </a:xfrm>
          <a:prstGeom prst="rect">
            <a:avLst/>
          </a:prstGeom>
          <a:noFill/>
          <a:ln w="9525">
            <a:noFill/>
            <a:miter lim="800000"/>
            <a:headEnd/>
            <a:tailEnd/>
          </a:ln>
        </p:spPr>
      </p:pic>
      <p:pic>
        <p:nvPicPr>
          <p:cNvPr id="16" name="Picture 9"/>
          <p:cNvPicPr>
            <a:picLocks noChangeAspect="1"/>
          </p:cNvPicPr>
          <p:nvPr/>
        </p:nvPicPr>
        <p:blipFill>
          <a:blip r:embed="rId7" cstate="print"/>
          <a:srcRect/>
          <a:stretch>
            <a:fillRect/>
          </a:stretch>
        </p:blipFill>
        <p:spPr bwMode="auto">
          <a:xfrm>
            <a:off x="4011612" y="4634198"/>
            <a:ext cx="1033614" cy="343826"/>
          </a:xfrm>
          <a:prstGeom prst="rect">
            <a:avLst/>
          </a:prstGeom>
          <a:noFill/>
          <a:ln w="9525">
            <a:noFill/>
            <a:miter lim="800000"/>
            <a:headEnd/>
            <a:tailEnd/>
          </a:ln>
        </p:spPr>
      </p:pic>
      <p:pic>
        <p:nvPicPr>
          <p:cNvPr id="17" name="Picture 15" descr="http://itac.ca/wp-content/uploads/2014/05/microsoft-logo.jpg"/>
          <p:cNvPicPr>
            <a:picLocks noChangeAspect="1" noChangeArrowheads="1"/>
          </p:cNvPicPr>
          <p:nvPr/>
        </p:nvPicPr>
        <p:blipFill>
          <a:blip r:embed="rId8" cstate="print"/>
          <a:srcRect l="10802" t="30898" r="11044" b="30534"/>
          <a:stretch>
            <a:fillRect/>
          </a:stretch>
        </p:blipFill>
        <p:spPr bwMode="auto">
          <a:xfrm>
            <a:off x="2410698" y="4989421"/>
            <a:ext cx="935378" cy="239183"/>
          </a:xfrm>
          <a:prstGeom prst="rect">
            <a:avLst/>
          </a:prstGeom>
          <a:noFill/>
          <a:ln w="9525">
            <a:noFill/>
            <a:miter lim="800000"/>
            <a:headEnd/>
            <a:tailEnd/>
          </a:ln>
        </p:spPr>
      </p:pic>
      <p:pic>
        <p:nvPicPr>
          <p:cNvPr id="18" name="Picture 10"/>
          <p:cNvPicPr>
            <a:picLocks noChangeAspect="1"/>
          </p:cNvPicPr>
          <p:nvPr/>
        </p:nvPicPr>
        <p:blipFill>
          <a:blip r:embed="rId9" cstate="print"/>
          <a:srcRect/>
          <a:stretch>
            <a:fillRect/>
          </a:stretch>
        </p:blipFill>
        <p:spPr bwMode="auto">
          <a:xfrm>
            <a:off x="5926139" y="5719257"/>
            <a:ext cx="1108359" cy="320335"/>
          </a:xfrm>
          <a:prstGeom prst="rect">
            <a:avLst/>
          </a:prstGeom>
          <a:noFill/>
          <a:ln w="9525">
            <a:noFill/>
            <a:miter lim="800000"/>
            <a:headEnd/>
            <a:tailEnd/>
          </a:ln>
        </p:spPr>
      </p:pic>
      <p:pic>
        <p:nvPicPr>
          <p:cNvPr id="19" name="Picture 17" descr="http://www.dow.com/carpet/images/dow_diamond_logo_red_hi-res.jpg"/>
          <p:cNvPicPr>
            <a:picLocks noChangeAspect="1" noChangeArrowheads="1"/>
          </p:cNvPicPr>
          <p:nvPr/>
        </p:nvPicPr>
        <p:blipFill>
          <a:blip r:embed="rId10" cstate="print"/>
          <a:srcRect l="4195" t="27324" r="5727" b="29521"/>
          <a:stretch>
            <a:fillRect/>
          </a:stretch>
        </p:blipFill>
        <p:spPr bwMode="auto">
          <a:xfrm>
            <a:off x="4011612" y="5643441"/>
            <a:ext cx="1033614" cy="396148"/>
          </a:xfrm>
          <a:prstGeom prst="rect">
            <a:avLst/>
          </a:prstGeom>
          <a:noFill/>
          <a:ln w="9525">
            <a:noFill/>
            <a:miter lim="800000"/>
            <a:headEnd/>
            <a:tailEnd/>
          </a:ln>
        </p:spPr>
      </p:pic>
      <p:pic>
        <p:nvPicPr>
          <p:cNvPr id="20" name="Picture 22" descr="http://travelsummary.boardingarea.com/wp-content/uploads/2013/08/Hyatt-Logo.jpg"/>
          <p:cNvPicPr>
            <a:picLocks noChangeAspect="1" noChangeArrowheads="1"/>
          </p:cNvPicPr>
          <p:nvPr/>
        </p:nvPicPr>
        <p:blipFill>
          <a:blip r:embed="rId11" cstate="print"/>
          <a:srcRect b="23810"/>
          <a:stretch>
            <a:fillRect/>
          </a:stretch>
        </p:blipFill>
        <p:spPr bwMode="auto">
          <a:xfrm>
            <a:off x="7795573" y="4634201"/>
            <a:ext cx="1143000" cy="410029"/>
          </a:xfrm>
          <a:prstGeom prst="rect">
            <a:avLst/>
          </a:prstGeom>
          <a:noFill/>
        </p:spPr>
      </p:pic>
      <p:pic>
        <p:nvPicPr>
          <p:cNvPr id="21" name="Picture 10" descr="International Committee of the Red Cross"/>
          <p:cNvPicPr>
            <a:picLocks noChangeAspect="1" noChangeArrowheads="1"/>
          </p:cNvPicPr>
          <p:nvPr/>
        </p:nvPicPr>
        <p:blipFill>
          <a:blip r:embed="rId12" cstate="print"/>
          <a:srcRect/>
          <a:stretch>
            <a:fillRect/>
          </a:stretch>
        </p:blipFill>
        <p:spPr bwMode="auto">
          <a:xfrm>
            <a:off x="9279536" y="4634198"/>
            <a:ext cx="609600" cy="722722"/>
          </a:xfrm>
          <a:prstGeom prst="rect">
            <a:avLst/>
          </a:prstGeom>
          <a:noFill/>
        </p:spPr>
      </p:pic>
      <p:pic>
        <p:nvPicPr>
          <p:cNvPr id="22" name="Picture 8" descr="http://www.logospike.com/wp-content/uploads/2014/11/Unicef_logo-2.jpg"/>
          <p:cNvPicPr>
            <a:picLocks noChangeAspect="1" noChangeArrowheads="1"/>
          </p:cNvPicPr>
          <p:nvPr/>
        </p:nvPicPr>
        <p:blipFill>
          <a:blip r:embed="rId13" cstate="print"/>
          <a:srcRect t="33634" b="34920"/>
          <a:stretch>
            <a:fillRect/>
          </a:stretch>
        </p:blipFill>
        <p:spPr bwMode="auto">
          <a:xfrm>
            <a:off x="7810502" y="5750587"/>
            <a:ext cx="1189347" cy="289005"/>
          </a:xfrm>
          <a:prstGeom prst="rect">
            <a:avLst/>
          </a:prstGeom>
          <a:noFill/>
        </p:spPr>
      </p:pic>
      <p:pic>
        <p:nvPicPr>
          <p:cNvPr id="23" name="Picture 16" descr="http://globalbioethics.org/wp-content/uploads/B927.tmp_.gif"/>
          <p:cNvPicPr>
            <a:picLocks noChangeAspect="1" noChangeArrowheads="1"/>
          </p:cNvPicPr>
          <p:nvPr/>
        </p:nvPicPr>
        <p:blipFill>
          <a:blip r:embed="rId14" cstate="print"/>
          <a:srcRect/>
          <a:stretch>
            <a:fillRect/>
          </a:stretch>
        </p:blipFill>
        <p:spPr bwMode="auto">
          <a:xfrm>
            <a:off x="7880164" y="5277418"/>
            <a:ext cx="973818" cy="229025"/>
          </a:xfrm>
          <a:prstGeom prst="rect">
            <a:avLst/>
          </a:prstGeom>
          <a:noFill/>
        </p:spPr>
      </p:pic>
      <p:pic>
        <p:nvPicPr>
          <p:cNvPr id="4099" name="Picture 3" descr="C:\Users\Shreya\Dropbox (HCG)\HCG India Team\Image library\canva\icons - Canva_files\thumbnail(369)Red.png"/>
          <p:cNvPicPr>
            <a:picLocks noChangeAspect="1" noChangeArrowheads="1"/>
          </p:cNvPicPr>
          <p:nvPr/>
        </p:nvPicPr>
        <p:blipFill>
          <a:blip r:embed="rId15" cstate="print"/>
          <a:srcRect/>
          <a:stretch>
            <a:fillRect/>
          </a:stretch>
        </p:blipFill>
        <p:spPr bwMode="auto">
          <a:xfrm>
            <a:off x="5557813" y="3213499"/>
            <a:ext cx="482908" cy="470315"/>
          </a:xfrm>
          <a:prstGeom prst="rect">
            <a:avLst/>
          </a:prstGeom>
          <a:noFill/>
        </p:spPr>
      </p:pic>
      <p:pic>
        <p:nvPicPr>
          <p:cNvPr id="26" name="Picture 3" descr="C:\Users\Shreya\Dropbox (HCG)\HCG India Team\Image library\canva\icons - Canva_files\thumbnail(369)Red.png"/>
          <p:cNvPicPr>
            <a:picLocks noChangeAspect="1" noChangeArrowheads="1"/>
          </p:cNvPicPr>
          <p:nvPr/>
        </p:nvPicPr>
        <p:blipFill>
          <a:blip r:embed="rId15" cstate="print"/>
          <a:srcRect/>
          <a:stretch>
            <a:fillRect/>
          </a:stretch>
        </p:blipFill>
        <p:spPr bwMode="auto">
          <a:xfrm>
            <a:off x="6245160" y="3213499"/>
            <a:ext cx="470315" cy="470315"/>
          </a:xfrm>
          <a:prstGeom prst="rect">
            <a:avLst/>
          </a:prstGeom>
          <a:noFill/>
        </p:spPr>
      </p:pic>
      <p:sp>
        <p:nvSpPr>
          <p:cNvPr id="27" name="TextBox 26"/>
          <p:cNvSpPr txBox="1"/>
          <p:nvPr/>
        </p:nvSpPr>
        <p:spPr>
          <a:xfrm>
            <a:off x="5523191" y="3676250"/>
            <a:ext cx="609600" cy="338554"/>
          </a:xfrm>
          <a:prstGeom prst="rect">
            <a:avLst/>
          </a:prstGeom>
          <a:noFill/>
        </p:spPr>
        <p:txBody>
          <a:bodyPr wrap="square" rtlCol="0">
            <a:spAutoFit/>
          </a:bodyPr>
          <a:lstStyle/>
          <a:p>
            <a:pPr algn="ctr"/>
            <a:r>
              <a:rPr lang="en-US" sz="1600" dirty="0">
                <a:solidFill>
                  <a:schemeClr val="bg1">
                    <a:lumMod val="50000"/>
                  </a:schemeClr>
                </a:solidFill>
              </a:rPr>
              <a:t>US</a:t>
            </a:r>
          </a:p>
        </p:txBody>
      </p:sp>
      <p:sp>
        <p:nvSpPr>
          <p:cNvPr id="29" name="TextBox 28"/>
          <p:cNvSpPr txBox="1"/>
          <p:nvPr/>
        </p:nvSpPr>
        <p:spPr>
          <a:xfrm>
            <a:off x="6008673" y="3672822"/>
            <a:ext cx="990600" cy="338554"/>
          </a:xfrm>
          <a:prstGeom prst="rect">
            <a:avLst/>
          </a:prstGeom>
          <a:noFill/>
        </p:spPr>
        <p:txBody>
          <a:bodyPr wrap="square" rtlCol="0">
            <a:spAutoFit/>
          </a:bodyPr>
          <a:lstStyle/>
          <a:p>
            <a:pPr algn="ctr"/>
            <a:r>
              <a:rPr lang="en-US" sz="1600" dirty="0">
                <a:solidFill>
                  <a:schemeClr val="bg1">
                    <a:lumMod val="50000"/>
                  </a:schemeClr>
                </a:solidFill>
              </a:rPr>
              <a:t>India</a:t>
            </a:r>
          </a:p>
        </p:txBody>
      </p:sp>
      <p:sp>
        <p:nvSpPr>
          <p:cNvPr id="32" name="Rectangle 31"/>
          <p:cNvSpPr/>
          <p:nvPr/>
        </p:nvSpPr>
        <p:spPr>
          <a:xfrm>
            <a:off x="1981200" y="990602"/>
            <a:ext cx="8305800" cy="646331"/>
          </a:xfrm>
          <a:prstGeom prst="rect">
            <a:avLst/>
          </a:prstGeom>
        </p:spPr>
        <p:txBody>
          <a:bodyPr wrap="square">
            <a:spAutoFit/>
          </a:bodyPr>
          <a:lstStyle/>
          <a:p>
            <a:pPr algn="ctr"/>
            <a:r>
              <a:rPr lang="en-US" dirty="0">
                <a:solidFill>
                  <a:schemeClr val="bg1">
                    <a:lumMod val="50000"/>
                  </a:schemeClr>
                </a:solidFill>
              </a:rPr>
              <a:t>We help organizations achieve talent management excellence and leadership excellence using science, analytics, and empathy.</a:t>
            </a:r>
          </a:p>
        </p:txBody>
      </p:sp>
      <p:pic>
        <p:nvPicPr>
          <p:cNvPr id="1026" name="Picture 2" descr="Ecolab Logo"/>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9166822" y="5572026"/>
            <a:ext cx="915107" cy="1785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Logo with tagline(Blue)_17.png"/>
          <p:cNvPicPr>
            <a:picLocks noChangeAspect="1"/>
          </p:cNvPicPr>
          <p:nvPr/>
        </p:nvPicPr>
        <p:blipFill>
          <a:blip r:embed="rId17" cstate="print"/>
          <a:stretch>
            <a:fillRect/>
          </a:stretch>
        </p:blipFill>
        <p:spPr>
          <a:xfrm>
            <a:off x="4457700" y="156136"/>
            <a:ext cx="3581400" cy="704036"/>
          </a:xfrm>
          <a:prstGeom prst="rect">
            <a:avLst/>
          </a:prstGeom>
        </p:spPr>
      </p:pic>
    </p:spTree>
    <p:extLst>
      <p:ext uri="{BB962C8B-B14F-4D97-AF65-F5344CB8AC3E}">
        <p14:creationId xmlns:p14="http://schemas.microsoft.com/office/powerpoint/2010/main" val="1898218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96C3B0C-ACC0-45D8-B8EC-460DC3555F3F}" type="slidenum">
              <a:rPr lang="en-US" smtClean="0"/>
              <a:pPr/>
              <a:t>4</a:t>
            </a:fld>
            <a:endParaRPr lang="en-US"/>
          </a:p>
        </p:txBody>
      </p:sp>
      <p:sp>
        <p:nvSpPr>
          <p:cNvPr id="2" name="Title 1"/>
          <p:cNvSpPr>
            <a:spLocks noGrp="1"/>
          </p:cNvSpPr>
          <p:nvPr>
            <p:ph type="title" idx="4294967295"/>
          </p:nvPr>
        </p:nvSpPr>
        <p:spPr>
          <a:xfrm>
            <a:off x="1524000" y="365125"/>
            <a:ext cx="9144000" cy="787400"/>
          </a:xfrm>
        </p:spPr>
        <p:txBody>
          <a:bodyPr/>
          <a:lstStyle/>
          <a:p>
            <a:pPr algn="ctr"/>
            <a:r>
              <a:rPr lang="en-US" dirty="0" smtClean="0"/>
              <a:t>What we do</a:t>
            </a:r>
            <a:endParaRPr lang="en-US" dirty="0"/>
          </a:p>
        </p:txBody>
      </p:sp>
      <p:sp>
        <p:nvSpPr>
          <p:cNvPr id="5" name="Rectangle 4"/>
          <p:cNvSpPr/>
          <p:nvPr/>
        </p:nvSpPr>
        <p:spPr>
          <a:xfrm>
            <a:off x="4220817" y="2286000"/>
            <a:ext cx="19050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AUDIT</a:t>
            </a:r>
          </a:p>
          <a:p>
            <a:pPr algn="ctr">
              <a:lnSpc>
                <a:spcPct val="150000"/>
              </a:lnSpc>
            </a:pPr>
            <a:r>
              <a:rPr lang="en-US" sz="1200" dirty="0"/>
              <a:t>Pinpointing opportunities</a:t>
            </a:r>
          </a:p>
        </p:txBody>
      </p:sp>
      <p:sp>
        <p:nvSpPr>
          <p:cNvPr id="6" name="Rectangle 5"/>
          <p:cNvSpPr/>
          <p:nvPr/>
        </p:nvSpPr>
        <p:spPr>
          <a:xfrm>
            <a:off x="2077278" y="2286000"/>
            <a:ext cx="19050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STRATEGY</a:t>
            </a:r>
          </a:p>
          <a:p>
            <a:pPr algn="ctr">
              <a:lnSpc>
                <a:spcPct val="150000"/>
              </a:lnSpc>
            </a:pPr>
            <a:r>
              <a:rPr lang="en-US" sz="1200" dirty="0"/>
              <a:t>Leading with intelligence</a:t>
            </a:r>
          </a:p>
        </p:txBody>
      </p:sp>
      <p:sp>
        <p:nvSpPr>
          <p:cNvPr id="7" name="Rectangle 6"/>
          <p:cNvSpPr/>
          <p:nvPr/>
        </p:nvSpPr>
        <p:spPr>
          <a:xfrm>
            <a:off x="6324600" y="2286000"/>
            <a:ext cx="19050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ANALYTICS</a:t>
            </a:r>
          </a:p>
          <a:p>
            <a:pPr algn="ctr">
              <a:lnSpc>
                <a:spcPct val="150000"/>
              </a:lnSpc>
            </a:pPr>
            <a:r>
              <a:rPr lang="en-US" sz="1200" dirty="0"/>
              <a:t>Fine tuning intelligence</a:t>
            </a:r>
          </a:p>
        </p:txBody>
      </p:sp>
      <p:sp>
        <p:nvSpPr>
          <p:cNvPr id="8" name="Rectangle 7"/>
          <p:cNvSpPr/>
          <p:nvPr/>
        </p:nvSpPr>
        <p:spPr>
          <a:xfrm>
            <a:off x="8428383" y="2286000"/>
            <a:ext cx="19050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EDUCATION</a:t>
            </a:r>
          </a:p>
          <a:p>
            <a:pPr algn="ctr">
              <a:lnSpc>
                <a:spcPct val="150000"/>
              </a:lnSpc>
            </a:pPr>
            <a:r>
              <a:rPr lang="en-US" sz="1200" dirty="0"/>
              <a:t>Shaping minds</a:t>
            </a:r>
          </a:p>
        </p:txBody>
      </p:sp>
      <p:sp>
        <p:nvSpPr>
          <p:cNvPr id="9" name="TextBox 8"/>
          <p:cNvSpPr txBox="1"/>
          <p:nvPr/>
        </p:nvSpPr>
        <p:spPr>
          <a:xfrm>
            <a:off x="2077280" y="1676400"/>
            <a:ext cx="8256105" cy="369332"/>
          </a:xfrm>
          <a:prstGeom prst="rect">
            <a:avLst/>
          </a:prstGeom>
          <a:noFill/>
        </p:spPr>
        <p:txBody>
          <a:bodyPr wrap="square" rtlCol="0">
            <a:spAutoFit/>
          </a:bodyPr>
          <a:lstStyle/>
          <a:p>
            <a:pPr algn="ctr"/>
            <a:r>
              <a:rPr lang="en-US" dirty="0"/>
              <a:t>Talent Management Excellence</a:t>
            </a:r>
          </a:p>
        </p:txBody>
      </p:sp>
      <p:sp>
        <p:nvSpPr>
          <p:cNvPr id="10" name="TextBox 9"/>
          <p:cNvSpPr txBox="1"/>
          <p:nvPr/>
        </p:nvSpPr>
        <p:spPr>
          <a:xfrm>
            <a:off x="2077280" y="3517662"/>
            <a:ext cx="8256105" cy="369332"/>
          </a:xfrm>
          <a:prstGeom prst="rect">
            <a:avLst/>
          </a:prstGeom>
          <a:noFill/>
        </p:spPr>
        <p:txBody>
          <a:bodyPr wrap="square" rtlCol="0">
            <a:spAutoFit/>
          </a:bodyPr>
          <a:lstStyle/>
          <a:p>
            <a:pPr algn="ctr"/>
            <a:r>
              <a:rPr lang="en-US" dirty="0"/>
              <a:t>Leadership Excellence</a:t>
            </a:r>
          </a:p>
        </p:txBody>
      </p:sp>
      <p:sp>
        <p:nvSpPr>
          <p:cNvPr id="11" name="Rectangle 10"/>
          <p:cNvSpPr/>
          <p:nvPr/>
        </p:nvSpPr>
        <p:spPr>
          <a:xfrm>
            <a:off x="2545080" y="4095988"/>
            <a:ext cx="210312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ASSESSMENT</a:t>
            </a:r>
          </a:p>
          <a:p>
            <a:pPr algn="ctr">
              <a:lnSpc>
                <a:spcPct val="150000"/>
              </a:lnSpc>
            </a:pPr>
            <a:r>
              <a:rPr lang="en-US" sz="1200" dirty="0"/>
              <a:t>Accurate insight on candidates</a:t>
            </a:r>
          </a:p>
        </p:txBody>
      </p:sp>
      <p:sp>
        <p:nvSpPr>
          <p:cNvPr id="12" name="Rectangle 11"/>
          <p:cNvSpPr/>
          <p:nvPr/>
        </p:nvSpPr>
        <p:spPr>
          <a:xfrm>
            <a:off x="5153770" y="4095988"/>
            <a:ext cx="210312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DEVELOPMENT</a:t>
            </a:r>
          </a:p>
          <a:p>
            <a:pPr algn="ctr">
              <a:lnSpc>
                <a:spcPct val="150000"/>
              </a:lnSpc>
            </a:pPr>
            <a:r>
              <a:rPr lang="en-US" sz="1200" dirty="0"/>
              <a:t>Inspiring growth &amp; excellence</a:t>
            </a:r>
          </a:p>
        </p:txBody>
      </p:sp>
      <p:sp>
        <p:nvSpPr>
          <p:cNvPr id="13" name="Rectangle 12"/>
          <p:cNvSpPr/>
          <p:nvPr/>
        </p:nvSpPr>
        <p:spPr>
          <a:xfrm>
            <a:off x="7741478" y="4095988"/>
            <a:ext cx="210312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t>TEAM ALIGNMENT</a:t>
            </a:r>
          </a:p>
          <a:p>
            <a:pPr algn="ctr">
              <a:lnSpc>
                <a:spcPct val="150000"/>
              </a:lnSpc>
            </a:pPr>
            <a:r>
              <a:rPr lang="en-US" sz="1200" dirty="0"/>
              <a:t>Help leadership teams win</a:t>
            </a:r>
          </a:p>
        </p:txBody>
      </p:sp>
    </p:spTree>
    <p:extLst>
      <p:ext uri="{BB962C8B-B14F-4D97-AF65-F5344CB8AC3E}">
        <p14:creationId xmlns:p14="http://schemas.microsoft.com/office/powerpoint/2010/main" val="25666727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a:bodyPr>
          <a:lstStyle/>
          <a:p>
            <a:pPr marL="574675" indent="-461963">
              <a:spcBef>
                <a:spcPts val="0"/>
              </a:spcBef>
              <a:spcAft>
                <a:spcPts val="1000"/>
              </a:spcAft>
              <a:buClr>
                <a:schemeClr val="accent2"/>
              </a:buClr>
              <a:buSzPct val="100000"/>
              <a:buFont typeface="Wingdings" panose="05000000000000000000" pitchFamily="2" charset="2"/>
              <a:buChar char="Ø"/>
              <a:tabLst>
                <a:tab pos="857250" algn="l"/>
              </a:tabLst>
            </a:pPr>
            <a:r>
              <a:rPr lang="en-US" dirty="0" smtClean="0">
                <a:ea typeface="Times New Roman" panose="02020603050405020304" pitchFamily="18" charset="0"/>
                <a:cs typeface="Helvetica" panose="020B0604020202020204" pitchFamily="34" charset="0"/>
              </a:rPr>
              <a:t>Common </a:t>
            </a:r>
            <a:r>
              <a:rPr lang="en-US" dirty="0">
                <a:ea typeface="Times New Roman" panose="02020603050405020304" pitchFamily="18" charset="0"/>
                <a:cs typeface="Helvetica" panose="020B0604020202020204" pitchFamily="34" charset="0"/>
              </a:rPr>
              <a:t>approaches to people analytics</a:t>
            </a:r>
            <a:endParaRPr lang="en-US" dirty="0">
              <a:ea typeface="Calibri" panose="020F0502020204030204" pitchFamily="34" charset="0"/>
              <a:cs typeface="Times New Roman" panose="02020603050405020304" pitchFamily="18" charset="0"/>
            </a:endParaRPr>
          </a:p>
          <a:p>
            <a:pPr marL="574675" indent="-461963">
              <a:spcBef>
                <a:spcPts val="0"/>
              </a:spcBef>
              <a:spcAft>
                <a:spcPts val="1000"/>
              </a:spcAft>
              <a:buClr>
                <a:schemeClr val="accent2"/>
              </a:buClr>
              <a:buSzPct val="100000"/>
              <a:buFont typeface="Wingdings" panose="05000000000000000000" pitchFamily="2" charset="2"/>
              <a:buChar char="Ø"/>
              <a:tabLst>
                <a:tab pos="857250" algn="l"/>
              </a:tabLst>
            </a:pPr>
            <a:r>
              <a:rPr lang="en-US" dirty="0" smtClean="0">
                <a:ea typeface="Times New Roman" panose="02020603050405020304" pitchFamily="18" charset="0"/>
                <a:cs typeface="Helvetica" panose="020B0604020202020204" pitchFamily="34" charset="0"/>
              </a:rPr>
              <a:t>Challenges </a:t>
            </a:r>
            <a:r>
              <a:rPr lang="en-US" dirty="0">
                <a:ea typeface="Times New Roman" panose="02020603050405020304" pitchFamily="18" charset="0"/>
                <a:cs typeface="Helvetica" panose="020B0604020202020204" pitchFamily="34" charset="0"/>
              </a:rPr>
              <a:t>with traditional analytics efforts</a:t>
            </a:r>
            <a:endParaRPr lang="en-US" dirty="0">
              <a:ea typeface="Calibri" panose="020F0502020204030204" pitchFamily="34" charset="0"/>
              <a:cs typeface="Times New Roman" panose="02020603050405020304" pitchFamily="18" charset="0"/>
            </a:endParaRPr>
          </a:p>
          <a:p>
            <a:pPr marL="574675" indent="-461963">
              <a:spcBef>
                <a:spcPts val="0"/>
              </a:spcBef>
              <a:spcAft>
                <a:spcPts val="1000"/>
              </a:spcAft>
              <a:buClr>
                <a:schemeClr val="accent2"/>
              </a:buClr>
              <a:buSzPct val="100000"/>
              <a:buFont typeface="Wingdings" panose="05000000000000000000" pitchFamily="2" charset="2"/>
              <a:buChar char="Ø"/>
              <a:tabLst>
                <a:tab pos="857250" algn="l"/>
              </a:tabLst>
            </a:pPr>
            <a:r>
              <a:rPr lang="en-US" dirty="0" smtClean="0">
                <a:ea typeface="Times New Roman" panose="02020603050405020304" pitchFamily="18" charset="0"/>
                <a:cs typeface="Helvetica" panose="020B0604020202020204" pitchFamily="34" charset="0"/>
              </a:rPr>
              <a:t>New approach: Leading with intelligence</a:t>
            </a:r>
            <a:endParaRPr lang="en-US" dirty="0">
              <a:ea typeface="Calibri" panose="020F0502020204030204" pitchFamily="34" charset="0"/>
              <a:cs typeface="Times New Roman" panose="02020603050405020304" pitchFamily="18" charset="0"/>
            </a:endParaRPr>
          </a:p>
          <a:p>
            <a:pPr marL="574675" indent="-461963">
              <a:spcBef>
                <a:spcPts val="0"/>
              </a:spcBef>
              <a:spcAft>
                <a:spcPts val="1000"/>
              </a:spcAft>
              <a:buClr>
                <a:schemeClr val="accent2"/>
              </a:buClr>
              <a:buSzPct val="100000"/>
              <a:buFont typeface="Wingdings" panose="05000000000000000000" pitchFamily="2" charset="2"/>
              <a:buChar char="Ø"/>
              <a:tabLst>
                <a:tab pos="857250" algn="l"/>
              </a:tabLst>
            </a:pPr>
            <a:r>
              <a:rPr lang="en-US" dirty="0" smtClean="0">
                <a:ea typeface="Times New Roman" panose="02020603050405020304" pitchFamily="18" charset="0"/>
                <a:cs typeface="Helvetica" panose="020B0604020202020204" pitchFamily="34" charset="0"/>
              </a:rPr>
              <a:t>Case studies showcasing the new approach</a:t>
            </a:r>
            <a:endParaRPr lang="en-US" dirty="0">
              <a:ea typeface="Times New Roman" panose="02020603050405020304" pitchFamily="18" charset="0"/>
              <a:cs typeface="Helvetica" panose="020B0604020202020204" pitchFamily="34" charset="0"/>
            </a:endParaRPr>
          </a:p>
          <a:p>
            <a:pPr marL="574675" indent="-461963">
              <a:spcBef>
                <a:spcPts val="0"/>
              </a:spcBef>
              <a:spcAft>
                <a:spcPts val="1000"/>
              </a:spcAft>
              <a:buClr>
                <a:schemeClr val="accent2"/>
              </a:buClr>
              <a:buSzPct val="100000"/>
              <a:buFont typeface="Wingdings" panose="05000000000000000000" pitchFamily="2" charset="2"/>
              <a:buChar char="Ø"/>
              <a:tabLst>
                <a:tab pos="857250" algn="l"/>
              </a:tabLst>
            </a:pPr>
            <a:r>
              <a:rPr lang="en-US" dirty="0" smtClean="0"/>
              <a:t>Skills for leading intelligence-based people analytics</a:t>
            </a:r>
            <a:endParaRPr lang="en-US" dirty="0"/>
          </a:p>
        </p:txBody>
      </p:sp>
    </p:spTree>
    <p:extLst>
      <p:ext uri="{BB962C8B-B14F-4D97-AF65-F5344CB8AC3E}">
        <p14:creationId xmlns:p14="http://schemas.microsoft.com/office/powerpoint/2010/main" val="880352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1250"/>
          </a:xfrm>
        </p:spPr>
        <p:txBody>
          <a:bodyPr>
            <a:normAutofit fontScale="90000"/>
          </a:bodyPr>
          <a:lstStyle/>
          <a:p>
            <a:r>
              <a:rPr lang="en-US" dirty="0" smtClean="0"/>
              <a:t>Talent Analytics Framework</a:t>
            </a:r>
            <a:endParaRPr lang="en-US" dirty="0"/>
          </a:p>
        </p:txBody>
      </p:sp>
      <p:pic>
        <p:nvPicPr>
          <p:cNvPr id="4" name="Picture 2" descr="http://image.slidesharecdn.com/201210bigdataeurope2-1-tr-121124205610-phpapp01/95/bigdata-in-human-resources-making-it-happen-36-638.jpg?cb=13750885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2989" y="1173824"/>
            <a:ext cx="6186869" cy="4645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408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2253006" y="2912882"/>
            <a:ext cx="6385431" cy="1873102"/>
          </a:xfrm>
          <a:custGeom>
            <a:avLst/>
            <a:gdLst>
              <a:gd name="connsiteX0" fmla="*/ 0 w 5561815"/>
              <a:gd name="connsiteY0" fmla="*/ 2950590 h 3020577"/>
              <a:gd name="connsiteX1" fmla="*/ 2988297 w 5561815"/>
              <a:gd name="connsiteY1" fmla="*/ 2658359 h 3020577"/>
              <a:gd name="connsiteX2" fmla="*/ 5467547 w 5561815"/>
              <a:gd name="connsiteY2" fmla="*/ 141402 h 3020577"/>
              <a:gd name="connsiteX3" fmla="*/ 5467547 w 5561815"/>
              <a:gd name="connsiteY3" fmla="*/ 141402 h 3020577"/>
              <a:gd name="connsiteX4" fmla="*/ 5467547 w 5561815"/>
              <a:gd name="connsiteY4" fmla="*/ 141402 h 3020577"/>
              <a:gd name="connsiteX5" fmla="*/ 5561815 w 5561815"/>
              <a:gd name="connsiteY5" fmla="*/ 0 h 302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1815" h="3020577">
                <a:moveTo>
                  <a:pt x="0" y="2950590"/>
                </a:moveTo>
                <a:cubicBezTo>
                  <a:pt x="1038519" y="3038573"/>
                  <a:pt x="2077039" y="3126557"/>
                  <a:pt x="2988297" y="2658359"/>
                </a:cubicBezTo>
                <a:cubicBezTo>
                  <a:pt x="3899555" y="2190161"/>
                  <a:pt x="5467547" y="141402"/>
                  <a:pt x="5467547" y="141402"/>
                </a:cubicBezTo>
                <a:lnTo>
                  <a:pt x="5467547" y="141402"/>
                </a:lnTo>
                <a:lnTo>
                  <a:pt x="5467547" y="141402"/>
                </a:lnTo>
                <a:lnTo>
                  <a:pt x="556181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flipH="1">
            <a:off x="1657219" y="1756966"/>
            <a:ext cx="66508" cy="39305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a:off x="1640850" y="5687508"/>
            <a:ext cx="8723014" cy="1"/>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2908884" y="4685964"/>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7" name="Oval 16"/>
          <p:cNvSpPr/>
          <p:nvPr/>
        </p:nvSpPr>
        <p:spPr>
          <a:xfrm>
            <a:off x="4944807" y="4600070"/>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0" name="Oval 19"/>
          <p:cNvSpPr/>
          <p:nvPr/>
        </p:nvSpPr>
        <p:spPr>
          <a:xfrm>
            <a:off x="7077486" y="3787186"/>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1" name="Oval 20"/>
          <p:cNvSpPr/>
          <p:nvPr/>
        </p:nvSpPr>
        <p:spPr>
          <a:xfrm>
            <a:off x="7979718" y="3244305"/>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3" name="TextBox 22"/>
          <p:cNvSpPr txBox="1"/>
          <p:nvPr/>
        </p:nvSpPr>
        <p:spPr>
          <a:xfrm>
            <a:off x="2662317" y="4776422"/>
            <a:ext cx="827359" cy="276999"/>
          </a:xfrm>
          <a:prstGeom prst="rect">
            <a:avLst/>
          </a:prstGeom>
          <a:noFill/>
        </p:spPr>
        <p:txBody>
          <a:bodyPr wrap="square" rtlCol="0">
            <a:spAutoFit/>
          </a:bodyPr>
          <a:lstStyle/>
          <a:p>
            <a:r>
              <a:rPr lang="en-US" sz="1200" dirty="0" smtClean="0"/>
              <a:t>Reporting</a:t>
            </a:r>
            <a:endParaRPr lang="en-US" sz="1200" dirty="0"/>
          </a:p>
        </p:txBody>
      </p:sp>
      <p:sp>
        <p:nvSpPr>
          <p:cNvPr id="24" name="TextBox 23"/>
          <p:cNvSpPr txBox="1"/>
          <p:nvPr/>
        </p:nvSpPr>
        <p:spPr>
          <a:xfrm>
            <a:off x="4621254" y="4764518"/>
            <a:ext cx="952577" cy="276999"/>
          </a:xfrm>
          <a:prstGeom prst="rect">
            <a:avLst/>
          </a:prstGeom>
          <a:noFill/>
        </p:spPr>
        <p:txBody>
          <a:bodyPr wrap="square" rtlCol="0">
            <a:spAutoFit/>
          </a:bodyPr>
          <a:lstStyle/>
          <a:p>
            <a:r>
              <a:rPr lang="en-US" sz="1200" dirty="0" smtClean="0"/>
              <a:t>Benchmark</a:t>
            </a:r>
            <a:endParaRPr lang="en-US" sz="1200" dirty="0"/>
          </a:p>
        </p:txBody>
      </p:sp>
      <p:sp>
        <p:nvSpPr>
          <p:cNvPr id="25" name="TextBox 24"/>
          <p:cNvSpPr txBox="1"/>
          <p:nvPr/>
        </p:nvSpPr>
        <p:spPr>
          <a:xfrm>
            <a:off x="7007747" y="4007995"/>
            <a:ext cx="1193155" cy="461665"/>
          </a:xfrm>
          <a:prstGeom prst="rect">
            <a:avLst/>
          </a:prstGeom>
          <a:noFill/>
        </p:spPr>
        <p:txBody>
          <a:bodyPr wrap="square" rtlCol="0">
            <a:spAutoFit/>
          </a:bodyPr>
          <a:lstStyle/>
          <a:p>
            <a:r>
              <a:rPr lang="en-US" sz="1200" dirty="0" smtClean="0"/>
              <a:t>Predictive analyses</a:t>
            </a:r>
            <a:endParaRPr lang="en-US" sz="1200" dirty="0"/>
          </a:p>
        </p:txBody>
      </p:sp>
      <p:sp>
        <p:nvSpPr>
          <p:cNvPr id="26" name="TextBox 25"/>
          <p:cNvSpPr txBox="1"/>
          <p:nvPr/>
        </p:nvSpPr>
        <p:spPr>
          <a:xfrm>
            <a:off x="7731215" y="3511817"/>
            <a:ext cx="1307348" cy="461665"/>
          </a:xfrm>
          <a:prstGeom prst="rect">
            <a:avLst/>
          </a:prstGeom>
          <a:noFill/>
        </p:spPr>
        <p:txBody>
          <a:bodyPr wrap="square" rtlCol="0">
            <a:spAutoFit/>
          </a:bodyPr>
          <a:lstStyle/>
          <a:p>
            <a:r>
              <a:rPr lang="en-US" sz="1200" dirty="0" smtClean="0"/>
              <a:t>Predictive modeling</a:t>
            </a:r>
            <a:endParaRPr lang="en-US" sz="1200" dirty="0"/>
          </a:p>
        </p:txBody>
      </p:sp>
      <p:sp>
        <p:nvSpPr>
          <p:cNvPr id="27" name="TextBox 26"/>
          <p:cNvSpPr txBox="1"/>
          <p:nvPr/>
        </p:nvSpPr>
        <p:spPr>
          <a:xfrm>
            <a:off x="3550931" y="4778541"/>
            <a:ext cx="881459" cy="276999"/>
          </a:xfrm>
          <a:prstGeom prst="rect">
            <a:avLst/>
          </a:prstGeom>
          <a:noFill/>
        </p:spPr>
        <p:txBody>
          <a:bodyPr wrap="square" rtlCol="0">
            <a:spAutoFit/>
          </a:bodyPr>
          <a:lstStyle/>
          <a:p>
            <a:r>
              <a:rPr lang="en-US" sz="1200" dirty="0" smtClean="0"/>
              <a:t>Dashboard</a:t>
            </a:r>
            <a:endParaRPr lang="en-US" sz="1200" dirty="0"/>
          </a:p>
        </p:txBody>
      </p:sp>
      <p:sp>
        <p:nvSpPr>
          <p:cNvPr id="28" name="Oval 27"/>
          <p:cNvSpPr/>
          <p:nvPr/>
        </p:nvSpPr>
        <p:spPr>
          <a:xfrm>
            <a:off x="3929884" y="4685964"/>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9" name="Oval 28"/>
          <p:cNvSpPr/>
          <p:nvPr/>
        </p:nvSpPr>
        <p:spPr>
          <a:xfrm>
            <a:off x="6096000" y="4292765"/>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0" name="TextBox 29"/>
          <p:cNvSpPr txBox="1"/>
          <p:nvPr/>
        </p:nvSpPr>
        <p:spPr>
          <a:xfrm>
            <a:off x="5910869" y="4548298"/>
            <a:ext cx="1055855" cy="276999"/>
          </a:xfrm>
          <a:prstGeom prst="rect">
            <a:avLst/>
          </a:prstGeom>
          <a:noFill/>
        </p:spPr>
        <p:txBody>
          <a:bodyPr wrap="square" rtlCol="0">
            <a:spAutoFit/>
          </a:bodyPr>
          <a:lstStyle/>
          <a:p>
            <a:r>
              <a:rPr lang="en-US" sz="1200" dirty="0" smtClean="0"/>
              <a:t>Correlational</a:t>
            </a:r>
            <a:endParaRPr lang="en-US" sz="1200" dirty="0"/>
          </a:p>
        </p:txBody>
      </p:sp>
      <p:sp>
        <p:nvSpPr>
          <p:cNvPr id="58" name="Title 57"/>
          <p:cNvSpPr>
            <a:spLocks noGrp="1"/>
          </p:cNvSpPr>
          <p:nvPr>
            <p:ph type="title"/>
          </p:nvPr>
        </p:nvSpPr>
        <p:spPr>
          <a:xfrm>
            <a:off x="838200" y="365125"/>
            <a:ext cx="10515600" cy="643543"/>
          </a:xfrm>
        </p:spPr>
        <p:txBody>
          <a:bodyPr>
            <a:normAutofit/>
          </a:bodyPr>
          <a:lstStyle/>
          <a:p>
            <a:r>
              <a:rPr lang="en-US" sz="3200" dirty="0" smtClean="0"/>
              <a:t>Talent Analytics Methods</a:t>
            </a:r>
            <a:endParaRPr lang="en-US" sz="3200" dirty="0"/>
          </a:p>
        </p:txBody>
      </p:sp>
      <p:sp>
        <p:nvSpPr>
          <p:cNvPr id="8" name="TextBox 7"/>
          <p:cNvSpPr txBox="1"/>
          <p:nvPr/>
        </p:nvSpPr>
        <p:spPr>
          <a:xfrm rot="16200000">
            <a:off x="513899" y="3061538"/>
            <a:ext cx="1528793" cy="369332"/>
          </a:xfrm>
          <a:prstGeom prst="rect">
            <a:avLst/>
          </a:prstGeom>
          <a:solidFill>
            <a:schemeClr val="bg1">
              <a:lumMod val="75000"/>
            </a:schemeClr>
          </a:solidFill>
        </p:spPr>
        <p:txBody>
          <a:bodyPr wrap="square" rtlCol="0">
            <a:spAutoFit/>
          </a:bodyPr>
          <a:lstStyle/>
          <a:p>
            <a:pPr algn="ctr"/>
            <a:r>
              <a:rPr lang="en-US" dirty="0" smtClean="0"/>
              <a:t>Value</a:t>
            </a:r>
            <a:endParaRPr lang="en-US" dirty="0"/>
          </a:p>
        </p:txBody>
      </p:sp>
      <p:sp>
        <p:nvSpPr>
          <p:cNvPr id="34" name="TextBox 33"/>
          <p:cNvSpPr txBox="1"/>
          <p:nvPr/>
        </p:nvSpPr>
        <p:spPr>
          <a:xfrm>
            <a:off x="5097542" y="5760187"/>
            <a:ext cx="1528793" cy="369332"/>
          </a:xfrm>
          <a:prstGeom prst="rect">
            <a:avLst/>
          </a:prstGeom>
          <a:solidFill>
            <a:schemeClr val="bg1">
              <a:lumMod val="75000"/>
            </a:schemeClr>
          </a:solidFill>
        </p:spPr>
        <p:txBody>
          <a:bodyPr wrap="square" rtlCol="0">
            <a:spAutoFit/>
          </a:bodyPr>
          <a:lstStyle/>
          <a:p>
            <a:pPr algn="ctr"/>
            <a:r>
              <a:rPr lang="en-US" dirty="0" smtClean="0"/>
              <a:t>Complexity</a:t>
            </a:r>
            <a:endParaRPr lang="en-US" dirty="0"/>
          </a:p>
        </p:txBody>
      </p:sp>
      <p:sp>
        <p:nvSpPr>
          <p:cNvPr id="35" name="TextBox 34"/>
          <p:cNvSpPr txBox="1"/>
          <p:nvPr/>
        </p:nvSpPr>
        <p:spPr>
          <a:xfrm rot="16200000">
            <a:off x="1056932" y="4792539"/>
            <a:ext cx="973160" cy="369332"/>
          </a:xfrm>
          <a:prstGeom prst="rect">
            <a:avLst/>
          </a:prstGeom>
          <a:noFill/>
        </p:spPr>
        <p:txBody>
          <a:bodyPr wrap="square" rtlCol="0">
            <a:spAutoFit/>
          </a:bodyPr>
          <a:lstStyle/>
          <a:p>
            <a:r>
              <a:rPr lang="en-US" dirty="0" smtClean="0"/>
              <a:t>Low</a:t>
            </a:r>
            <a:endParaRPr lang="en-US" dirty="0"/>
          </a:p>
        </p:txBody>
      </p:sp>
      <p:sp>
        <p:nvSpPr>
          <p:cNvPr id="36" name="TextBox 35"/>
          <p:cNvSpPr txBox="1"/>
          <p:nvPr/>
        </p:nvSpPr>
        <p:spPr>
          <a:xfrm rot="16200000">
            <a:off x="1076604" y="1605500"/>
            <a:ext cx="973160" cy="369332"/>
          </a:xfrm>
          <a:prstGeom prst="rect">
            <a:avLst/>
          </a:prstGeom>
          <a:noFill/>
        </p:spPr>
        <p:txBody>
          <a:bodyPr wrap="square" rtlCol="0">
            <a:spAutoFit/>
          </a:bodyPr>
          <a:lstStyle/>
          <a:p>
            <a:r>
              <a:rPr lang="en-US" dirty="0" smtClean="0"/>
              <a:t>High</a:t>
            </a:r>
            <a:endParaRPr lang="en-US" dirty="0"/>
          </a:p>
        </p:txBody>
      </p:sp>
      <p:sp>
        <p:nvSpPr>
          <p:cNvPr id="37" name="TextBox 36"/>
          <p:cNvSpPr txBox="1"/>
          <p:nvPr/>
        </p:nvSpPr>
        <p:spPr>
          <a:xfrm>
            <a:off x="1625279" y="5676841"/>
            <a:ext cx="973160" cy="369332"/>
          </a:xfrm>
          <a:prstGeom prst="rect">
            <a:avLst/>
          </a:prstGeom>
          <a:noFill/>
        </p:spPr>
        <p:txBody>
          <a:bodyPr wrap="square" rtlCol="0">
            <a:spAutoFit/>
          </a:bodyPr>
          <a:lstStyle/>
          <a:p>
            <a:r>
              <a:rPr lang="en-US" dirty="0" smtClean="0"/>
              <a:t>Low</a:t>
            </a:r>
            <a:endParaRPr lang="en-US" dirty="0"/>
          </a:p>
        </p:txBody>
      </p:sp>
      <p:sp>
        <p:nvSpPr>
          <p:cNvPr id="38" name="TextBox 37"/>
          <p:cNvSpPr txBox="1"/>
          <p:nvPr/>
        </p:nvSpPr>
        <p:spPr>
          <a:xfrm>
            <a:off x="9919061" y="5733565"/>
            <a:ext cx="973160" cy="369332"/>
          </a:xfrm>
          <a:prstGeom prst="rect">
            <a:avLst/>
          </a:prstGeom>
          <a:noFill/>
        </p:spPr>
        <p:txBody>
          <a:bodyPr wrap="square" rtlCol="0">
            <a:spAutoFit/>
          </a:bodyPr>
          <a:lstStyle/>
          <a:p>
            <a:r>
              <a:rPr lang="en-US" dirty="0" smtClean="0"/>
              <a:t>High</a:t>
            </a:r>
            <a:endParaRPr lang="en-US" dirty="0"/>
          </a:p>
        </p:txBody>
      </p:sp>
      <p:sp>
        <p:nvSpPr>
          <p:cNvPr id="56" name="TextBox 55"/>
          <p:cNvSpPr txBox="1"/>
          <p:nvPr/>
        </p:nvSpPr>
        <p:spPr>
          <a:xfrm>
            <a:off x="2662317" y="5229830"/>
            <a:ext cx="2697050" cy="369332"/>
          </a:xfrm>
          <a:prstGeom prst="rect">
            <a:avLst/>
          </a:prstGeom>
          <a:noFill/>
        </p:spPr>
        <p:txBody>
          <a:bodyPr wrap="square" rtlCol="0">
            <a:spAutoFit/>
          </a:bodyPr>
          <a:lstStyle/>
          <a:p>
            <a:pPr algn="ctr"/>
            <a:r>
              <a:rPr lang="en-US" dirty="0" smtClean="0"/>
              <a:t>Hindsight</a:t>
            </a:r>
            <a:endParaRPr lang="en-US" dirty="0"/>
          </a:p>
        </p:txBody>
      </p:sp>
      <p:cxnSp>
        <p:nvCxnSpPr>
          <p:cNvPr id="59" name="Straight Connector 58"/>
          <p:cNvCxnSpPr/>
          <p:nvPr/>
        </p:nvCxnSpPr>
        <p:spPr>
          <a:xfrm flipV="1">
            <a:off x="2253006" y="5253808"/>
            <a:ext cx="3228156" cy="63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 name="Straight Connector 59"/>
          <p:cNvCxnSpPr/>
          <p:nvPr/>
        </p:nvCxnSpPr>
        <p:spPr>
          <a:xfrm flipV="1">
            <a:off x="5573831" y="5259403"/>
            <a:ext cx="1704092" cy="800"/>
          </a:xfrm>
          <a:prstGeom prst="line">
            <a:avLst/>
          </a:prstGeom>
          <a:ln w="381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1" name="Straight Connector 60"/>
          <p:cNvCxnSpPr/>
          <p:nvPr/>
        </p:nvCxnSpPr>
        <p:spPr>
          <a:xfrm>
            <a:off x="7370592" y="5258604"/>
            <a:ext cx="2300351" cy="1598"/>
          </a:xfrm>
          <a:prstGeom prst="line">
            <a:avLst/>
          </a:prstGeom>
          <a:ln w="38100">
            <a:solidFill>
              <a:srgbClr val="00B050"/>
            </a:solidFill>
          </a:ln>
        </p:spPr>
        <p:style>
          <a:lnRef idx="1">
            <a:schemeClr val="accent2"/>
          </a:lnRef>
          <a:fillRef idx="0">
            <a:schemeClr val="accent2"/>
          </a:fillRef>
          <a:effectRef idx="0">
            <a:schemeClr val="accent2"/>
          </a:effectRef>
          <a:fontRef idx="minor">
            <a:schemeClr val="tx1"/>
          </a:fontRef>
        </p:style>
      </p:cxnSp>
      <p:sp>
        <p:nvSpPr>
          <p:cNvPr id="62" name="TextBox 61"/>
          <p:cNvSpPr txBox="1"/>
          <p:nvPr/>
        </p:nvSpPr>
        <p:spPr>
          <a:xfrm>
            <a:off x="5987441" y="5252743"/>
            <a:ext cx="1290482" cy="369332"/>
          </a:xfrm>
          <a:prstGeom prst="rect">
            <a:avLst/>
          </a:prstGeom>
          <a:noFill/>
        </p:spPr>
        <p:txBody>
          <a:bodyPr wrap="square" rtlCol="0">
            <a:spAutoFit/>
          </a:bodyPr>
          <a:lstStyle/>
          <a:p>
            <a:r>
              <a:rPr lang="en-US" dirty="0" smtClean="0"/>
              <a:t>Insight</a:t>
            </a:r>
            <a:endParaRPr lang="en-US" dirty="0"/>
          </a:p>
        </p:txBody>
      </p:sp>
      <p:sp>
        <p:nvSpPr>
          <p:cNvPr id="63" name="TextBox 62"/>
          <p:cNvSpPr txBox="1"/>
          <p:nvPr/>
        </p:nvSpPr>
        <p:spPr>
          <a:xfrm>
            <a:off x="8044920" y="5300321"/>
            <a:ext cx="1290482" cy="369332"/>
          </a:xfrm>
          <a:prstGeom prst="rect">
            <a:avLst/>
          </a:prstGeom>
          <a:noFill/>
        </p:spPr>
        <p:txBody>
          <a:bodyPr wrap="square" rtlCol="0">
            <a:spAutoFit/>
          </a:bodyPr>
          <a:lstStyle/>
          <a:p>
            <a:r>
              <a:rPr lang="en-US" dirty="0" smtClean="0"/>
              <a:t>Foresight</a:t>
            </a:r>
            <a:endParaRPr lang="en-US" dirty="0"/>
          </a:p>
        </p:txBody>
      </p:sp>
    </p:spTree>
    <p:extLst>
      <p:ext uri="{BB962C8B-B14F-4D97-AF65-F5344CB8AC3E}">
        <p14:creationId xmlns:p14="http://schemas.microsoft.com/office/powerpoint/2010/main" val="298622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2"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2253006" y="2912882"/>
            <a:ext cx="6385431" cy="1873102"/>
          </a:xfrm>
          <a:custGeom>
            <a:avLst/>
            <a:gdLst>
              <a:gd name="connsiteX0" fmla="*/ 0 w 5561815"/>
              <a:gd name="connsiteY0" fmla="*/ 2950590 h 3020577"/>
              <a:gd name="connsiteX1" fmla="*/ 2988297 w 5561815"/>
              <a:gd name="connsiteY1" fmla="*/ 2658359 h 3020577"/>
              <a:gd name="connsiteX2" fmla="*/ 5467547 w 5561815"/>
              <a:gd name="connsiteY2" fmla="*/ 141402 h 3020577"/>
              <a:gd name="connsiteX3" fmla="*/ 5467547 w 5561815"/>
              <a:gd name="connsiteY3" fmla="*/ 141402 h 3020577"/>
              <a:gd name="connsiteX4" fmla="*/ 5467547 w 5561815"/>
              <a:gd name="connsiteY4" fmla="*/ 141402 h 3020577"/>
              <a:gd name="connsiteX5" fmla="*/ 5561815 w 5561815"/>
              <a:gd name="connsiteY5" fmla="*/ 0 h 302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1815" h="3020577">
                <a:moveTo>
                  <a:pt x="0" y="2950590"/>
                </a:moveTo>
                <a:cubicBezTo>
                  <a:pt x="1038519" y="3038573"/>
                  <a:pt x="2077039" y="3126557"/>
                  <a:pt x="2988297" y="2658359"/>
                </a:cubicBezTo>
                <a:cubicBezTo>
                  <a:pt x="3899555" y="2190161"/>
                  <a:pt x="5467547" y="141402"/>
                  <a:pt x="5467547" y="141402"/>
                </a:cubicBezTo>
                <a:lnTo>
                  <a:pt x="5467547" y="141402"/>
                </a:lnTo>
                <a:lnTo>
                  <a:pt x="5467547" y="141402"/>
                </a:lnTo>
                <a:lnTo>
                  <a:pt x="556181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flipH="1">
            <a:off x="1657219" y="1756966"/>
            <a:ext cx="66508" cy="39305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a:off x="1640850" y="5687508"/>
            <a:ext cx="8723014" cy="1"/>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2908884" y="4685964"/>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7" name="Oval 16"/>
          <p:cNvSpPr/>
          <p:nvPr/>
        </p:nvSpPr>
        <p:spPr>
          <a:xfrm>
            <a:off x="4944807" y="4600070"/>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0" name="Oval 19"/>
          <p:cNvSpPr/>
          <p:nvPr/>
        </p:nvSpPr>
        <p:spPr>
          <a:xfrm>
            <a:off x="7077486" y="3787186"/>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1" name="Oval 20"/>
          <p:cNvSpPr/>
          <p:nvPr/>
        </p:nvSpPr>
        <p:spPr>
          <a:xfrm>
            <a:off x="7979718" y="3244305"/>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3" name="TextBox 22"/>
          <p:cNvSpPr txBox="1"/>
          <p:nvPr/>
        </p:nvSpPr>
        <p:spPr>
          <a:xfrm>
            <a:off x="2662317" y="4776422"/>
            <a:ext cx="827359" cy="276999"/>
          </a:xfrm>
          <a:prstGeom prst="rect">
            <a:avLst/>
          </a:prstGeom>
          <a:noFill/>
        </p:spPr>
        <p:txBody>
          <a:bodyPr wrap="square" rtlCol="0">
            <a:spAutoFit/>
          </a:bodyPr>
          <a:lstStyle/>
          <a:p>
            <a:r>
              <a:rPr lang="en-US" sz="1200" dirty="0" smtClean="0"/>
              <a:t>Reporting</a:t>
            </a:r>
            <a:endParaRPr lang="en-US" sz="1200" dirty="0"/>
          </a:p>
        </p:txBody>
      </p:sp>
      <p:sp>
        <p:nvSpPr>
          <p:cNvPr id="24" name="TextBox 23"/>
          <p:cNvSpPr txBox="1"/>
          <p:nvPr/>
        </p:nvSpPr>
        <p:spPr>
          <a:xfrm>
            <a:off x="4621254" y="4764518"/>
            <a:ext cx="952577" cy="276999"/>
          </a:xfrm>
          <a:prstGeom prst="rect">
            <a:avLst/>
          </a:prstGeom>
          <a:noFill/>
        </p:spPr>
        <p:txBody>
          <a:bodyPr wrap="square" rtlCol="0">
            <a:spAutoFit/>
          </a:bodyPr>
          <a:lstStyle/>
          <a:p>
            <a:r>
              <a:rPr lang="en-US" sz="1200" dirty="0" smtClean="0"/>
              <a:t>Benchmark</a:t>
            </a:r>
            <a:endParaRPr lang="en-US" sz="1200" dirty="0"/>
          </a:p>
        </p:txBody>
      </p:sp>
      <p:sp>
        <p:nvSpPr>
          <p:cNvPr id="25" name="TextBox 24"/>
          <p:cNvSpPr txBox="1"/>
          <p:nvPr/>
        </p:nvSpPr>
        <p:spPr>
          <a:xfrm>
            <a:off x="7007747" y="4007995"/>
            <a:ext cx="1193155" cy="461665"/>
          </a:xfrm>
          <a:prstGeom prst="rect">
            <a:avLst/>
          </a:prstGeom>
          <a:noFill/>
        </p:spPr>
        <p:txBody>
          <a:bodyPr wrap="square" rtlCol="0">
            <a:spAutoFit/>
          </a:bodyPr>
          <a:lstStyle/>
          <a:p>
            <a:r>
              <a:rPr lang="en-US" sz="1200" dirty="0" smtClean="0"/>
              <a:t>Predictive analyses</a:t>
            </a:r>
            <a:endParaRPr lang="en-US" sz="1200" dirty="0"/>
          </a:p>
        </p:txBody>
      </p:sp>
      <p:sp>
        <p:nvSpPr>
          <p:cNvPr id="26" name="TextBox 25"/>
          <p:cNvSpPr txBox="1"/>
          <p:nvPr/>
        </p:nvSpPr>
        <p:spPr>
          <a:xfrm>
            <a:off x="7731215" y="3511817"/>
            <a:ext cx="1307348" cy="461665"/>
          </a:xfrm>
          <a:prstGeom prst="rect">
            <a:avLst/>
          </a:prstGeom>
          <a:noFill/>
        </p:spPr>
        <p:txBody>
          <a:bodyPr wrap="square" rtlCol="0">
            <a:spAutoFit/>
          </a:bodyPr>
          <a:lstStyle/>
          <a:p>
            <a:r>
              <a:rPr lang="en-US" sz="1200" dirty="0" smtClean="0"/>
              <a:t>Predictive modeling</a:t>
            </a:r>
            <a:endParaRPr lang="en-US" sz="1200" dirty="0"/>
          </a:p>
        </p:txBody>
      </p:sp>
      <p:sp>
        <p:nvSpPr>
          <p:cNvPr id="27" name="TextBox 26"/>
          <p:cNvSpPr txBox="1"/>
          <p:nvPr/>
        </p:nvSpPr>
        <p:spPr>
          <a:xfrm>
            <a:off x="3550931" y="4778541"/>
            <a:ext cx="881459" cy="276999"/>
          </a:xfrm>
          <a:prstGeom prst="rect">
            <a:avLst/>
          </a:prstGeom>
          <a:noFill/>
        </p:spPr>
        <p:txBody>
          <a:bodyPr wrap="square" rtlCol="0">
            <a:spAutoFit/>
          </a:bodyPr>
          <a:lstStyle/>
          <a:p>
            <a:r>
              <a:rPr lang="en-US" sz="1200" dirty="0" smtClean="0"/>
              <a:t>Dashboard</a:t>
            </a:r>
            <a:endParaRPr lang="en-US" sz="1200" dirty="0"/>
          </a:p>
        </p:txBody>
      </p:sp>
      <p:sp>
        <p:nvSpPr>
          <p:cNvPr id="28" name="Oval 27"/>
          <p:cNvSpPr/>
          <p:nvPr/>
        </p:nvSpPr>
        <p:spPr>
          <a:xfrm>
            <a:off x="3929884" y="4685964"/>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9" name="Oval 28"/>
          <p:cNvSpPr/>
          <p:nvPr/>
        </p:nvSpPr>
        <p:spPr>
          <a:xfrm>
            <a:off x="6096000" y="4292765"/>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0" name="TextBox 29"/>
          <p:cNvSpPr txBox="1"/>
          <p:nvPr/>
        </p:nvSpPr>
        <p:spPr>
          <a:xfrm>
            <a:off x="5910869" y="4548298"/>
            <a:ext cx="1055855" cy="276999"/>
          </a:xfrm>
          <a:prstGeom prst="rect">
            <a:avLst/>
          </a:prstGeom>
          <a:noFill/>
        </p:spPr>
        <p:txBody>
          <a:bodyPr wrap="square" rtlCol="0">
            <a:spAutoFit/>
          </a:bodyPr>
          <a:lstStyle/>
          <a:p>
            <a:r>
              <a:rPr lang="en-US" sz="1200" dirty="0" smtClean="0"/>
              <a:t>Correlational</a:t>
            </a:r>
            <a:endParaRPr lang="en-US" sz="1200" dirty="0"/>
          </a:p>
        </p:txBody>
      </p:sp>
      <p:sp>
        <p:nvSpPr>
          <p:cNvPr id="58" name="Title 57"/>
          <p:cNvSpPr>
            <a:spLocks noGrp="1"/>
          </p:cNvSpPr>
          <p:nvPr>
            <p:ph type="title"/>
          </p:nvPr>
        </p:nvSpPr>
        <p:spPr>
          <a:xfrm>
            <a:off x="838200" y="365125"/>
            <a:ext cx="10515600" cy="643543"/>
          </a:xfrm>
        </p:spPr>
        <p:txBody>
          <a:bodyPr>
            <a:normAutofit/>
          </a:bodyPr>
          <a:lstStyle/>
          <a:p>
            <a:r>
              <a:rPr lang="en-US" sz="3200" dirty="0" smtClean="0"/>
              <a:t>Traditional Talent Analytics</a:t>
            </a:r>
            <a:endParaRPr lang="en-US" sz="3200" dirty="0"/>
          </a:p>
        </p:txBody>
      </p:sp>
      <p:sp>
        <p:nvSpPr>
          <p:cNvPr id="8" name="TextBox 7"/>
          <p:cNvSpPr txBox="1"/>
          <p:nvPr/>
        </p:nvSpPr>
        <p:spPr>
          <a:xfrm rot="16200000">
            <a:off x="513899" y="3061538"/>
            <a:ext cx="1528793" cy="369332"/>
          </a:xfrm>
          <a:prstGeom prst="rect">
            <a:avLst/>
          </a:prstGeom>
          <a:solidFill>
            <a:schemeClr val="bg1">
              <a:lumMod val="75000"/>
            </a:schemeClr>
          </a:solidFill>
        </p:spPr>
        <p:txBody>
          <a:bodyPr wrap="square" rtlCol="0">
            <a:spAutoFit/>
          </a:bodyPr>
          <a:lstStyle/>
          <a:p>
            <a:pPr algn="ctr"/>
            <a:r>
              <a:rPr lang="en-US" dirty="0" smtClean="0"/>
              <a:t>Value</a:t>
            </a:r>
            <a:endParaRPr lang="en-US" dirty="0"/>
          </a:p>
        </p:txBody>
      </p:sp>
      <p:sp>
        <p:nvSpPr>
          <p:cNvPr id="34" name="TextBox 33"/>
          <p:cNvSpPr txBox="1"/>
          <p:nvPr/>
        </p:nvSpPr>
        <p:spPr>
          <a:xfrm>
            <a:off x="5097542" y="5760187"/>
            <a:ext cx="1528793" cy="369332"/>
          </a:xfrm>
          <a:prstGeom prst="rect">
            <a:avLst/>
          </a:prstGeom>
          <a:solidFill>
            <a:schemeClr val="bg1">
              <a:lumMod val="75000"/>
            </a:schemeClr>
          </a:solidFill>
        </p:spPr>
        <p:txBody>
          <a:bodyPr wrap="square" rtlCol="0">
            <a:spAutoFit/>
          </a:bodyPr>
          <a:lstStyle/>
          <a:p>
            <a:pPr algn="ctr"/>
            <a:r>
              <a:rPr lang="en-US" dirty="0" smtClean="0"/>
              <a:t>Complexity</a:t>
            </a:r>
            <a:endParaRPr lang="en-US" dirty="0"/>
          </a:p>
        </p:txBody>
      </p:sp>
      <p:sp>
        <p:nvSpPr>
          <p:cNvPr id="35" name="TextBox 34"/>
          <p:cNvSpPr txBox="1"/>
          <p:nvPr/>
        </p:nvSpPr>
        <p:spPr>
          <a:xfrm rot="16200000">
            <a:off x="1056932" y="4792539"/>
            <a:ext cx="973160" cy="369332"/>
          </a:xfrm>
          <a:prstGeom prst="rect">
            <a:avLst/>
          </a:prstGeom>
          <a:noFill/>
        </p:spPr>
        <p:txBody>
          <a:bodyPr wrap="square" rtlCol="0">
            <a:spAutoFit/>
          </a:bodyPr>
          <a:lstStyle/>
          <a:p>
            <a:r>
              <a:rPr lang="en-US" dirty="0" smtClean="0"/>
              <a:t>Low</a:t>
            </a:r>
            <a:endParaRPr lang="en-US" dirty="0"/>
          </a:p>
        </p:txBody>
      </p:sp>
      <p:sp>
        <p:nvSpPr>
          <p:cNvPr id="36" name="TextBox 35"/>
          <p:cNvSpPr txBox="1"/>
          <p:nvPr/>
        </p:nvSpPr>
        <p:spPr>
          <a:xfrm rot="16200000">
            <a:off x="1076604" y="1605500"/>
            <a:ext cx="973160" cy="369332"/>
          </a:xfrm>
          <a:prstGeom prst="rect">
            <a:avLst/>
          </a:prstGeom>
          <a:noFill/>
        </p:spPr>
        <p:txBody>
          <a:bodyPr wrap="square" rtlCol="0">
            <a:spAutoFit/>
          </a:bodyPr>
          <a:lstStyle/>
          <a:p>
            <a:r>
              <a:rPr lang="en-US" dirty="0" smtClean="0"/>
              <a:t>High</a:t>
            </a:r>
            <a:endParaRPr lang="en-US" dirty="0"/>
          </a:p>
        </p:txBody>
      </p:sp>
      <p:sp>
        <p:nvSpPr>
          <p:cNvPr id="37" name="TextBox 36"/>
          <p:cNvSpPr txBox="1"/>
          <p:nvPr/>
        </p:nvSpPr>
        <p:spPr>
          <a:xfrm>
            <a:off x="1625279" y="5676841"/>
            <a:ext cx="973160" cy="369332"/>
          </a:xfrm>
          <a:prstGeom prst="rect">
            <a:avLst/>
          </a:prstGeom>
          <a:noFill/>
        </p:spPr>
        <p:txBody>
          <a:bodyPr wrap="square" rtlCol="0">
            <a:spAutoFit/>
          </a:bodyPr>
          <a:lstStyle/>
          <a:p>
            <a:r>
              <a:rPr lang="en-US" dirty="0" smtClean="0"/>
              <a:t>Low</a:t>
            </a:r>
            <a:endParaRPr lang="en-US" dirty="0"/>
          </a:p>
        </p:txBody>
      </p:sp>
      <p:sp>
        <p:nvSpPr>
          <p:cNvPr id="38" name="TextBox 37"/>
          <p:cNvSpPr txBox="1"/>
          <p:nvPr/>
        </p:nvSpPr>
        <p:spPr>
          <a:xfrm>
            <a:off x="9919061" y="5733565"/>
            <a:ext cx="973160" cy="369332"/>
          </a:xfrm>
          <a:prstGeom prst="rect">
            <a:avLst/>
          </a:prstGeom>
          <a:noFill/>
        </p:spPr>
        <p:txBody>
          <a:bodyPr wrap="square" rtlCol="0">
            <a:spAutoFit/>
          </a:bodyPr>
          <a:lstStyle/>
          <a:p>
            <a:r>
              <a:rPr lang="en-US" dirty="0" smtClean="0"/>
              <a:t>High</a:t>
            </a:r>
            <a:endParaRPr lang="en-US" dirty="0"/>
          </a:p>
        </p:txBody>
      </p:sp>
      <p:sp>
        <p:nvSpPr>
          <p:cNvPr id="56" name="TextBox 55"/>
          <p:cNvSpPr txBox="1"/>
          <p:nvPr/>
        </p:nvSpPr>
        <p:spPr>
          <a:xfrm>
            <a:off x="2662317" y="5229830"/>
            <a:ext cx="2697050" cy="369332"/>
          </a:xfrm>
          <a:prstGeom prst="rect">
            <a:avLst/>
          </a:prstGeom>
          <a:noFill/>
        </p:spPr>
        <p:txBody>
          <a:bodyPr wrap="square" rtlCol="0">
            <a:spAutoFit/>
          </a:bodyPr>
          <a:lstStyle/>
          <a:p>
            <a:pPr algn="ctr"/>
            <a:r>
              <a:rPr lang="en-US" dirty="0" smtClean="0"/>
              <a:t>Hindsight</a:t>
            </a:r>
            <a:endParaRPr lang="en-US" dirty="0"/>
          </a:p>
        </p:txBody>
      </p:sp>
      <p:cxnSp>
        <p:nvCxnSpPr>
          <p:cNvPr id="59" name="Straight Connector 58"/>
          <p:cNvCxnSpPr/>
          <p:nvPr/>
        </p:nvCxnSpPr>
        <p:spPr>
          <a:xfrm flipV="1">
            <a:off x="2253006" y="5253808"/>
            <a:ext cx="3228156" cy="63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 name="Straight Connector 59"/>
          <p:cNvCxnSpPr/>
          <p:nvPr/>
        </p:nvCxnSpPr>
        <p:spPr>
          <a:xfrm flipV="1">
            <a:off x="5573831" y="5259403"/>
            <a:ext cx="1704092" cy="800"/>
          </a:xfrm>
          <a:prstGeom prst="line">
            <a:avLst/>
          </a:prstGeom>
          <a:ln w="381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1" name="Straight Connector 60"/>
          <p:cNvCxnSpPr/>
          <p:nvPr/>
        </p:nvCxnSpPr>
        <p:spPr>
          <a:xfrm>
            <a:off x="7370592" y="5258604"/>
            <a:ext cx="2300351" cy="1598"/>
          </a:xfrm>
          <a:prstGeom prst="line">
            <a:avLst/>
          </a:prstGeom>
          <a:ln w="38100">
            <a:solidFill>
              <a:srgbClr val="00B050"/>
            </a:solidFill>
          </a:ln>
        </p:spPr>
        <p:style>
          <a:lnRef idx="1">
            <a:schemeClr val="accent2"/>
          </a:lnRef>
          <a:fillRef idx="0">
            <a:schemeClr val="accent2"/>
          </a:fillRef>
          <a:effectRef idx="0">
            <a:schemeClr val="accent2"/>
          </a:effectRef>
          <a:fontRef idx="minor">
            <a:schemeClr val="tx1"/>
          </a:fontRef>
        </p:style>
      </p:cxnSp>
      <p:sp>
        <p:nvSpPr>
          <p:cNvPr id="62" name="TextBox 61"/>
          <p:cNvSpPr txBox="1"/>
          <p:nvPr/>
        </p:nvSpPr>
        <p:spPr>
          <a:xfrm>
            <a:off x="5987441" y="5252743"/>
            <a:ext cx="1290482" cy="369332"/>
          </a:xfrm>
          <a:prstGeom prst="rect">
            <a:avLst/>
          </a:prstGeom>
          <a:noFill/>
        </p:spPr>
        <p:txBody>
          <a:bodyPr wrap="square" rtlCol="0">
            <a:spAutoFit/>
          </a:bodyPr>
          <a:lstStyle/>
          <a:p>
            <a:r>
              <a:rPr lang="en-US" dirty="0" smtClean="0"/>
              <a:t>Insight</a:t>
            </a:r>
            <a:endParaRPr lang="en-US" dirty="0"/>
          </a:p>
        </p:txBody>
      </p:sp>
      <p:sp>
        <p:nvSpPr>
          <p:cNvPr id="63" name="TextBox 62"/>
          <p:cNvSpPr txBox="1"/>
          <p:nvPr/>
        </p:nvSpPr>
        <p:spPr>
          <a:xfrm>
            <a:off x="8044920" y="5300321"/>
            <a:ext cx="1290482" cy="369332"/>
          </a:xfrm>
          <a:prstGeom prst="rect">
            <a:avLst/>
          </a:prstGeom>
          <a:noFill/>
        </p:spPr>
        <p:txBody>
          <a:bodyPr wrap="square" rtlCol="0">
            <a:spAutoFit/>
          </a:bodyPr>
          <a:lstStyle/>
          <a:p>
            <a:r>
              <a:rPr lang="en-US" dirty="0" smtClean="0"/>
              <a:t>Foresight</a:t>
            </a:r>
            <a:endParaRPr lang="en-US" dirty="0"/>
          </a:p>
        </p:txBody>
      </p:sp>
      <p:sp>
        <p:nvSpPr>
          <p:cNvPr id="13" name="Oval 12"/>
          <p:cNvSpPr/>
          <p:nvPr/>
        </p:nvSpPr>
        <p:spPr>
          <a:xfrm>
            <a:off x="1816396" y="1081346"/>
            <a:ext cx="4033950" cy="4907223"/>
          </a:xfrm>
          <a:prstGeom prst="ellipse">
            <a:avLst/>
          </a:prstGeom>
          <a:gradFill flip="none" rotWithShape="1">
            <a:gsLst>
              <a:gs pos="0">
                <a:schemeClr val="accent3">
                  <a:lumMod val="5000"/>
                  <a:lumOff val="95000"/>
                  <a:alpha val="23000"/>
                </a:schemeClr>
              </a:gs>
              <a:gs pos="74000">
                <a:schemeClr val="accent3">
                  <a:lumMod val="45000"/>
                  <a:lumOff val="55000"/>
                  <a:alpha val="10000"/>
                </a:schemeClr>
              </a:gs>
              <a:gs pos="83000">
                <a:schemeClr val="accent3">
                  <a:lumMod val="45000"/>
                  <a:lumOff val="55000"/>
                  <a:alpha val="8000"/>
                </a:schemeClr>
              </a:gs>
              <a:gs pos="100000">
                <a:schemeClr val="accent3">
                  <a:lumMod val="30000"/>
                  <a:lumOff val="70000"/>
                </a:scheme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dirty="0" smtClean="0">
                <a:solidFill>
                  <a:srgbClr val="C00000"/>
                </a:solidFill>
              </a:rPr>
              <a:t>80</a:t>
            </a:r>
            <a:r>
              <a:rPr lang="en-US" sz="4800" dirty="0" smtClean="0">
                <a:solidFill>
                  <a:srgbClr val="C00000"/>
                </a:solidFill>
              </a:rPr>
              <a:t>%</a:t>
            </a:r>
            <a:endParaRPr lang="en-US" sz="9600" dirty="0">
              <a:solidFill>
                <a:srgbClr val="C00000"/>
              </a:solidFill>
            </a:endParaRPr>
          </a:p>
        </p:txBody>
      </p:sp>
    </p:spTree>
    <p:extLst>
      <p:ext uri="{BB962C8B-B14F-4D97-AF65-F5344CB8AC3E}">
        <p14:creationId xmlns:p14="http://schemas.microsoft.com/office/powerpoint/2010/main" val="126042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6489" y="5859375"/>
            <a:ext cx="3923818" cy="369332"/>
          </a:xfrm>
          <a:prstGeom prst="rect">
            <a:avLst/>
          </a:prstGeom>
          <a:noFill/>
        </p:spPr>
        <p:txBody>
          <a:bodyPr wrap="square" rtlCol="0">
            <a:spAutoFit/>
          </a:bodyPr>
          <a:lstStyle/>
          <a:p>
            <a:r>
              <a:rPr lang="en-US" i="1" dirty="0" smtClean="0"/>
              <a:t>Source: CEB 2013</a:t>
            </a:r>
            <a:endParaRPr lang="en-US" i="1" dirty="0"/>
          </a:p>
        </p:txBody>
      </p:sp>
      <p:graphicFrame>
        <p:nvGraphicFramePr>
          <p:cNvPr id="5" name="Chart 4"/>
          <p:cNvGraphicFramePr>
            <a:graphicFrameLocks/>
          </p:cNvGraphicFramePr>
          <p:nvPr>
            <p:extLst>
              <p:ext uri="{D42A27DB-BD31-4B8C-83A1-F6EECF244321}">
                <p14:modId xmlns:p14="http://schemas.microsoft.com/office/powerpoint/2010/main" val="866742245"/>
              </p:ext>
            </p:extLst>
          </p:nvPr>
        </p:nvGraphicFramePr>
        <p:xfrm>
          <a:off x="297931" y="944296"/>
          <a:ext cx="4335029" cy="28943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1116506494"/>
              </p:ext>
            </p:extLst>
          </p:nvPr>
        </p:nvGraphicFramePr>
        <p:xfrm>
          <a:off x="4416230" y="1076570"/>
          <a:ext cx="3248565" cy="26260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p:cNvGraphicFramePr>
          <p:nvPr>
            <p:extLst>
              <p:ext uri="{D42A27DB-BD31-4B8C-83A1-F6EECF244321}">
                <p14:modId xmlns:p14="http://schemas.microsoft.com/office/powerpoint/2010/main" val="607483832"/>
              </p:ext>
            </p:extLst>
          </p:nvPr>
        </p:nvGraphicFramePr>
        <p:xfrm>
          <a:off x="7755761" y="925843"/>
          <a:ext cx="4027333" cy="2996476"/>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p:cNvSpPr txBox="1"/>
          <p:nvPr/>
        </p:nvSpPr>
        <p:spPr>
          <a:xfrm>
            <a:off x="1440756" y="3766494"/>
            <a:ext cx="2083443" cy="1631216"/>
          </a:xfrm>
          <a:prstGeom prst="rect">
            <a:avLst/>
          </a:prstGeom>
          <a:noFill/>
        </p:spPr>
        <p:txBody>
          <a:bodyPr wrap="square" rtlCol="0">
            <a:spAutoFit/>
          </a:bodyPr>
          <a:lstStyle/>
          <a:p>
            <a:pPr algn="ctr"/>
            <a:r>
              <a:rPr lang="en-US" sz="2800" b="1" dirty="0" smtClean="0"/>
              <a:t>Don’t Trust</a:t>
            </a:r>
          </a:p>
          <a:p>
            <a:endParaRPr lang="en-US" dirty="0"/>
          </a:p>
          <a:p>
            <a:r>
              <a:rPr lang="en-US" dirty="0" smtClean="0"/>
              <a:t>of business leaders don’t trust talent data</a:t>
            </a:r>
            <a:endParaRPr lang="en-US" dirty="0"/>
          </a:p>
        </p:txBody>
      </p:sp>
      <p:sp>
        <p:nvSpPr>
          <p:cNvPr id="9" name="TextBox 8"/>
          <p:cNvSpPr txBox="1"/>
          <p:nvPr/>
        </p:nvSpPr>
        <p:spPr>
          <a:xfrm>
            <a:off x="5120641" y="3766494"/>
            <a:ext cx="2364042" cy="1908215"/>
          </a:xfrm>
          <a:prstGeom prst="rect">
            <a:avLst/>
          </a:prstGeom>
          <a:noFill/>
        </p:spPr>
        <p:txBody>
          <a:bodyPr wrap="square" rtlCol="0">
            <a:spAutoFit/>
          </a:bodyPr>
          <a:lstStyle/>
          <a:p>
            <a:pPr algn="ctr"/>
            <a:r>
              <a:rPr lang="en-US" sz="2800" b="1" dirty="0" smtClean="0"/>
              <a:t>Don’t Believe</a:t>
            </a:r>
          </a:p>
          <a:p>
            <a:endParaRPr lang="en-US" dirty="0"/>
          </a:p>
          <a:p>
            <a:r>
              <a:rPr lang="en-US" dirty="0" smtClean="0"/>
              <a:t>of business leaders don’t believe talent analytics are focused on the right issues</a:t>
            </a:r>
            <a:endParaRPr lang="en-US" dirty="0"/>
          </a:p>
        </p:txBody>
      </p:sp>
      <p:sp>
        <p:nvSpPr>
          <p:cNvPr id="10" name="TextBox 9"/>
          <p:cNvSpPr txBox="1"/>
          <p:nvPr/>
        </p:nvSpPr>
        <p:spPr>
          <a:xfrm>
            <a:off x="8430516" y="3702620"/>
            <a:ext cx="2634274" cy="2185214"/>
          </a:xfrm>
          <a:prstGeom prst="rect">
            <a:avLst/>
          </a:prstGeom>
          <a:noFill/>
        </p:spPr>
        <p:txBody>
          <a:bodyPr wrap="square" rtlCol="0">
            <a:spAutoFit/>
          </a:bodyPr>
          <a:lstStyle/>
          <a:p>
            <a:pPr algn="ctr"/>
            <a:r>
              <a:rPr lang="en-US" sz="2800" b="1" dirty="0" smtClean="0"/>
              <a:t>Don’t Use</a:t>
            </a:r>
          </a:p>
          <a:p>
            <a:endParaRPr lang="en-US" dirty="0"/>
          </a:p>
          <a:p>
            <a:r>
              <a:rPr lang="en-US" dirty="0" smtClean="0"/>
              <a:t>of HR leaders have not used information gleaned from data analytics to change a business decision in the past year</a:t>
            </a:r>
            <a:endParaRPr lang="en-US" dirty="0"/>
          </a:p>
        </p:txBody>
      </p:sp>
      <p:sp>
        <p:nvSpPr>
          <p:cNvPr id="8" name="Title 7"/>
          <p:cNvSpPr>
            <a:spLocks noGrp="1"/>
          </p:cNvSpPr>
          <p:nvPr>
            <p:ph type="title"/>
          </p:nvPr>
        </p:nvSpPr>
        <p:spPr>
          <a:xfrm>
            <a:off x="838200" y="365126"/>
            <a:ext cx="10515600" cy="780416"/>
          </a:xfrm>
        </p:spPr>
        <p:txBody>
          <a:bodyPr/>
          <a:lstStyle/>
          <a:p>
            <a:r>
              <a:rPr lang="en-US" dirty="0" smtClean="0"/>
              <a:t>The Talent Analytics Dashboard</a:t>
            </a:r>
            <a:endParaRPr lang="en-US" dirty="0"/>
          </a:p>
        </p:txBody>
      </p:sp>
    </p:spTree>
    <p:extLst>
      <p:ext uri="{BB962C8B-B14F-4D97-AF65-F5344CB8AC3E}">
        <p14:creationId xmlns:p14="http://schemas.microsoft.com/office/powerpoint/2010/main" val="2625389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CBB9EAE4-5187-42D5-8AA2-D3D4BBE13EA9}" type="slidenum">
              <a:rPr lang="en-US" smtClean="0"/>
              <a:t>10</a:t>
            </a:fld>
            <a:endParaRPr lang="en-US"/>
          </a:p>
        </p:txBody>
      </p:sp>
      <p:sp>
        <p:nvSpPr>
          <p:cNvPr id="2" name="Title 1"/>
          <p:cNvSpPr>
            <a:spLocks noGrp="1"/>
          </p:cNvSpPr>
          <p:nvPr>
            <p:ph type="title" idx="4294967295"/>
          </p:nvPr>
        </p:nvSpPr>
        <p:spPr>
          <a:xfrm>
            <a:off x="2133600" y="287338"/>
            <a:ext cx="8718884" cy="779462"/>
          </a:xfrm>
        </p:spPr>
        <p:txBody>
          <a:bodyPr/>
          <a:lstStyle/>
          <a:p>
            <a:r>
              <a:rPr lang="en-US" dirty="0" smtClean="0"/>
              <a:t>Traditional Talent Analytics Approach</a:t>
            </a:r>
            <a:endParaRPr lang="en-US" dirty="0"/>
          </a:p>
        </p:txBody>
      </p:sp>
      <p:sp>
        <p:nvSpPr>
          <p:cNvPr id="4" name="Rectangle 3"/>
          <p:cNvSpPr/>
          <p:nvPr/>
        </p:nvSpPr>
        <p:spPr>
          <a:xfrm>
            <a:off x="2514600" y="1752600"/>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Data</a:t>
            </a:r>
          </a:p>
        </p:txBody>
      </p:sp>
      <p:sp>
        <p:nvSpPr>
          <p:cNvPr id="5" name="Rectangle 4"/>
          <p:cNvSpPr/>
          <p:nvPr/>
        </p:nvSpPr>
        <p:spPr>
          <a:xfrm>
            <a:off x="4495800" y="1752600"/>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Analytics</a:t>
            </a:r>
            <a:endParaRPr lang="en-US" dirty="0"/>
          </a:p>
        </p:txBody>
      </p:sp>
      <p:sp>
        <p:nvSpPr>
          <p:cNvPr id="6" name="Rectangle 5"/>
          <p:cNvSpPr/>
          <p:nvPr/>
        </p:nvSpPr>
        <p:spPr>
          <a:xfrm>
            <a:off x="6477000" y="1752600"/>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Insights</a:t>
            </a:r>
          </a:p>
        </p:txBody>
      </p:sp>
      <p:sp>
        <p:nvSpPr>
          <p:cNvPr id="7" name="Rectangle 6"/>
          <p:cNvSpPr/>
          <p:nvPr/>
        </p:nvSpPr>
        <p:spPr>
          <a:xfrm>
            <a:off x="8458200" y="1752600"/>
            <a:ext cx="16002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a:t>Reactive</a:t>
            </a:r>
          </a:p>
          <a:p>
            <a:pPr algn="ctr"/>
            <a:r>
              <a:rPr lang="en-US" dirty="0"/>
              <a:t>Actions</a:t>
            </a:r>
          </a:p>
        </p:txBody>
      </p:sp>
      <p:sp>
        <p:nvSpPr>
          <p:cNvPr id="8" name="Right Arrow 7"/>
          <p:cNvSpPr/>
          <p:nvPr/>
        </p:nvSpPr>
        <p:spPr>
          <a:xfrm>
            <a:off x="4191000" y="1981200"/>
            <a:ext cx="228600" cy="228600"/>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9" name="Right Arrow 8"/>
          <p:cNvSpPr/>
          <p:nvPr/>
        </p:nvSpPr>
        <p:spPr>
          <a:xfrm>
            <a:off x="6172200" y="1981200"/>
            <a:ext cx="228600" cy="228600"/>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0" name="Right Arrow 9"/>
          <p:cNvSpPr/>
          <p:nvPr/>
        </p:nvSpPr>
        <p:spPr>
          <a:xfrm>
            <a:off x="8153400" y="1981200"/>
            <a:ext cx="228600" cy="228600"/>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4" name="Freeform 13"/>
          <p:cNvSpPr/>
          <p:nvPr/>
        </p:nvSpPr>
        <p:spPr>
          <a:xfrm>
            <a:off x="2285999" y="2106771"/>
            <a:ext cx="8253663" cy="2057335"/>
          </a:xfrm>
          <a:custGeom>
            <a:avLst/>
            <a:gdLst>
              <a:gd name="connsiteX0" fmla="*/ 7903882 w 8101106"/>
              <a:gd name="connsiteY0" fmla="*/ 0 h 1954305"/>
              <a:gd name="connsiteX1" fmla="*/ 8101106 w 8101106"/>
              <a:gd name="connsiteY1" fmla="*/ 699247 h 1954305"/>
              <a:gd name="connsiteX2" fmla="*/ 8101106 w 8101106"/>
              <a:gd name="connsiteY2" fmla="*/ 699247 h 1954305"/>
              <a:gd name="connsiteX3" fmla="*/ 319741 w 8101106"/>
              <a:gd name="connsiteY3" fmla="*/ 1416423 h 1954305"/>
              <a:gd name="connsiteX4" fmla="*/ 6182659 w 8101106"/>
              <a:gd name="connsiteY4" fmla="*/ 1954305 h 1954305"/>
              <a:gd name="connsiteX5" fmla="*/ 6182659 w 8101106"/>
              <a:gd name="connsiteY5" fmla="*/ 1954305 h 19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1106" h="1954305">
                <a:moveTo>
                  <a:pt x="7903882" y="0"/>
                </a:moveTo>
                <a:lnTo>
                  <a:pt x="8101106" y="699247"/>
                </a:lnTo>
                <a:lnTo>
                  <a:pt x="8101106" y="699247"/>
                </a:lnTo>
                <a:cubicBezTo>
                  <a:pt x="6804212" y="818776"/>
                  <a:pt x="639482" y="1207247"/>
                  <a:pt x="319741" y="1416423"/>
                </a:cubicBezTo>
                <a:cubicBezTo>
                  <a:pt x="0" y="1625599"/>
                  <a:pt x="6182659" y="1954305"/>
                  <a:pt x="6182659" y="1954305"/>
                </a:cubicBezTo>
                <a:lnTo>
                  <a:pt x="6182659" y="1954305"/>
                </a:lnTo>
              </a:path>
            </a:pathLst>
          </a:custGeom>
          <a:ln w="381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Rectangle 14"/>
          <p:cNvSpPr/>
          <p:nvPr/>
        </p:nvSpPr>
        <p:spPr>
          <a:xfrm>
            <a:off x="8569040" y="3733800"/>
            <a:ext cx="1600200" cy="68580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a:t>Outcomes</a:t>
            </a:r>
          </a:p>
        </p:txBody>
      </p:sp>
      <p:sp>
        <p:nvSpPr>
          <p:cNvPr id="17" name="Rectangle 16"/>
          <p:cNvSpPr/>
          <p:nvPr/>
        </p:nvSpPr>
        <p:spPr>
          <a:xfrm>
            <a:off x="5638800" y="3048000"/>
            <a:ext cx="1219200" cy="38100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70C0"/>
                </a:solidFill>
              </a:rPr>
              <a:t>Phase 2</a:t>
            </a:r>
          </a:p>
          <a:p>
            <a:pPr algn="ctr"/>
            <a:r>
              <a:rPr lang="en-US" sz="1000" dirty="0">
                <a:solidFill>
                  <a:srgbClr val="0070C0"/>
                </a:solidFill>
              </a:rPr>
              <a:t>12-18 month lag</a:t>
            </a:r>
          </a:p>
        </p:txBody>
      </p:sp>
      <p:sp>
        <p:nvSpPr>
          <p:cNvPr id="18" name="Oval 17"/>
          <p:cNvSpPr/>
          <p:nvPr/>
        </p:nvSpPr>
        <p:spPr>
          <a:xfrm>
            <a:off x="3733800" y="1600200"/>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9" name="Oval 18"/>
          <p:cNvSpPr/>
          <p:nvPr/>
        </p:nvSpPr>
        <p:spPr>
          <a:xfrm>
            <a:off x="5715000" y="1600200"/>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0" name="Oval 19"/>
          <p:cNvSpPr/>
          <p:nvPr/>
        </p:nvSpPr>
        <p:spPr>
          <a:xfrm>
            <a:off x="7696200" y="1600200"/>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21" name="Oval 20"/>
          <p:cNvSpPr/>
          <p:nvPr/>
        </p:nvSpPr>
        <p:spPr>
          <a:xfrm>
            <a:off x="9677400" y="1600200"/>
            <a:ext cx="381000" cy="381000"/>
          </a:xfrm>
          <a:prstGeom prst="ellipse">
            <a:avLst/>
          </a:prstGeom>
          <a:solidFill>
            <a:schemeClr val="bg1">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22" name="Oval 21"/>
          <p:cNvSpPr/>
          <p:nvPr/>
        </p:nvSpPr>
        <p:spPr>
          <a:xfrm>
            <a:off x="9788240" y="3581400"/>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23" name="Right Arrow 22"/>
          <p:cNvSpPr/>
          <p:nvPr/>
        </p:nvSpPr>
        <p:spPr>
          <a:xfrm>
            <a:off x="10134600" y="1981200"/>
            <a:ext cx="228600" cy="228600"/>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3" name="Group 64"/>
          <p:cNvGrpSpPr/>
          <p:nvPr/>
        </p:nvGrpSpPr>
        <p:grpSpPr>
          <a:xfrm>
            <a:off x="2286000" y="2133600"/>
            <a:ext cx="8077200" cy="533400"/>
            <a:chOff x="838200" y="5715000"/>
            <a:chExt cx="7696200" cy="457200"/>
          </a:xfrm>
        </p:grpSpPr>
        <p:cxnSp>
          <p:nvCxnSpPr>
            <p:cNvPr id="59" name="Straight Connector 58"/>
            <p:cNvCxnSpPr/>
            <p:nvPr/>
          </p:nvCxnSpPr>
          <p:spPr>
            <a:xfrm>
              <a:off x="838200" y="6172200"/>
              <a:ext cx="76962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838200" y="5715000"/>
              <a:ext cx="0" cy="4572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534400" y="5715000"/>
              <a:ext cx="0" cy="4572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6" name="Right Arrow 65"/>
          <p:cNvSpPr/>
          <p:nvPr/>
        </p:nvSpPr>
        <p:spPr>
          <a:xfrm>
            <a:off x="2286000" y="1981200"/>
            <a:ext cx="228600" cy="228600"/>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67" name="Rectangle 66"/>
          <p:cNvSpPr/>
          <p:nvPr/>
        </p:nvSpPr>
        <p:spPr>
          <a:xfrm>
            <a:off x="5638800" y="2514600"/>
            <a:ext cx="1219200" cy="381000"/>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70C0"/>
                </a:solidFill>
              </a:rPr>
              <a:t>Phase 1</a:t>
            </a:r>
          </a:p>
          <a:p>
            <a:pPr algn="ctr"/>
            <a:r>
              <a:rPr lang="en-US" sz="1000" dirty="0">
                <a:solidFill>
                  <a:srgbClr val="0070C0"/>
                </a:solidFill>
              </a:rPr>
              <a:t>3 -12 months</a:t>
            </a:r>
          </a:p>
        </p:txBody>
      </p:sp>
      <p:sp>
        <p:nvSpPr>
          <p:cNvPr id="68" name="Right Arrow 67"/>
          <p:cNvSpPr/>
          <p:nvPr/>
        </p:nvSpPr>
        <p:spPr>
          <a:xfrm>
            <a:off x="8686800" y="5087779"/>
            <a:ext cx="228600" cy="228600"/>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69" name="TextBox 68"/>
          <p:cNvSpPr txBox="1"/>
          <p:nvPr/>
        </p:nvSpPr>
        <p:spPr>
          <a:xfrm>
            <a:off x="8915400" y="5087780"/>
            <a:ext cx="838200" cy="246221"/>
          </a:xfrm>
          <a:prstGeom prst="rect">
            <a:avLst/>
          </a:prstGeom>
          <a:noFill/>
        </p:spPr>
        <p:txBody>
          <a:bodyPr wrap="square" rtlCol="0">
            <a:spAutoFit/>
          </a:bodyPr>
          <a:lstStyle/>
          <a:p>
            <a:r>
              <a:rPr lang="en-US" sz="1000" dirty="0"/>
              <a:t>1. Design</a:t>
            </a:r>
          </a:p>
        </p:txBody>
      </p:sp>
      <p:cxnSp>
        <p:nvCxnSpPr>
          <p:cNvPr id="70" name="Straight Arrow Connector 69"/>
          <p:cNvCxnSpPr/>
          <p:nvPr/>
        </p:nvCxnSpPr>
        <p:spPr>
          <a:xfrm>
            <a:off x="8686800" y="5468779"/>
            <a:ext cx="22860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8915400" y="5316380"/>
            <a:ext cx="1371600" cy="246221"/>
          </a:xfrm>
          <a:prstGeom prst="rect">
            <a:avLst/>
          </a:prstGeom>
          <a:noFill/>
        </p:spPr>
        <p:txBody>
          <a:bodyPr wrap="square" rtlCol="0">
            <a:spAutoFit/>
          </a:bodyPr>
          <a:lstStyle/>
          <a:p>
            <a:r>
              <a:rPr lang="en-US" sz="1000" dirty="0"/>
              <a:t>2. </a:t>
            </a:r>
            <a:r>
              <a:rPr lang="en-US" sz="1000" dirty="0" smtClean="0"/>
              <a:t>Implement</a:t>
            </a:r>
            <a:endParaRPr lang="en-US" sz="1000" dirty="0"/>
          </a:p>
        </p:txBody>
      </p:sp>
      <p:cxnSp>
        <p:nvCxnSpPr>
          <p:cNvPr id="72" name="Straight Arrow Connector 71"/>
          <p:cNvCxnSpPr/>
          <p:nvPr/>
        </p:nvCxnSpPr>
        <p:spPr>
          <a:xfrm>
            <a:off x="8686800" y="5697379"/>
            <a:ext cx="228600" cy="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8915400" y="5544980"/>
            <a:ext cx="1371600" cy="246221"/>
          </a:xfrm>
          <a:prstGeom prst="rect">
            <a:avLst/>
          </a:prstGeom>
          <a:noFill/>
        </p:spPr>
        <p:txBody>
          <a:bodyPr wrap="square" rtlCol="0">
            <a:spAutoFit/>
          </a:bodyPr>
          <a:lstStyle/>
          <a:p>
            <a:r>
              <a:rPr lang="en-US" sz="1000" dirty="0"/>
              <a:t>3. </a:t>
            </a:r>
            <a:r>
              <a:rPr lang="en-US" sz="1000" dirty="0" smtClean="0"/>
              <a:t>Improve</a:t>
            </a:r>
            <a:endParaRPr lang="en-US" sz="1000" dirty="0"/>
          </a:p>
        </p:txBody>
      </p:sp>
      <p:sp>
        <p:nvSpPr>
          <p:cNvPr id="74" name="TextBox 73"/>
          <p:cNvSpPr txBox="1"/>
          <p:nvPr/>
        </p:nvSpPr>
        <p:spPr>
          <a:xfrm>
            <a:off x="8610600" y="4800601"/>
            <a:ext cx="1600200" cy="276999"/>
          </a:xfrm>
          <a:prstGeom prst="rect">
            <a:avLst/>
          </a:prstGeom>
          <a:noFill/>
        </p:spPr>
        <p:txBody>
          <a:bodyPr wrap="square" rtlCol="0">
            <a:spAutoFit/>
          </a:bodyPr>
          <a:lstStyle/>
          <a:p>
            <a:r>
              <a:rPr lang="en-US" sz="1200" b="1" dirty="0"/>
              <a:t>Project Phases</a:t>
            </a:r>
          </a:p>
        </p:txBody>
      </p:sp>
      <p:cxnSp>
        <p:nvCxnSpPr>
          <p:cNvPr id="76" name="Elbow Connector 75"/>
          <p:cNvCxnSpPr/>
          <p:nvPr/>
        </p:nvCxnSpPr>
        <p:spPr>
          <a:xfrm rot="10800000">
            <a:off x="2514600" y="2286000"/>
            <a:ext cx="6054440" cy="2133601"/>
          </a:xfrm>
          <a:prstGeom prst="bentConnector3">
            <a:avLst>
              <a:gd name="adj1" fmla="val 109039"/>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5638800" y="4267200"/>
            <a:ext cx="1219200" cy="38100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70C0"/>
                </a:solidFill>
              </a:rPr>
              <a:t>Phase 3</a:t>
            </a:r>
          </a:p>
          <a:p>
            <a:pPr algn="ctr"/>
            <a:r>
              <a:rPr lang="en-US" sz="1000" dirty="0">
                <a:solidFill>
                  <a:srgbClr val="0070C0"/>
                </a:solidFill>
              </a:rPr>
              <a:t>3-12 month lag</a:t>
            </a:r>
          </a:p>
        </p:txBody>
      </p:sp>
      <p:sp>
        <p:nvSpPr>
          <p:cNvPr id="83" name="Oval 82"/>
          <p:cNvSpPr/>
          <p:nvPr/>
        </p:nvSpPr>
        <p:spPr>
          <a:xfrm>
            <a:off x="2857500" y="4572000"/>
            <a:ext cx="1752600" cy="1676400"/>
          </a:xfrm>
          <a:prstGeom prst="ellipse">
            <a:avLst/>
          </a:prstGeom>
          <a:solidFill>
            <a:schemeClr val="tx1">
              <a:lumMod val="65000"/>
              <a:lumOff val="3500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18-42</a:t>
            </a:r>
            <a:r>
              <a:rPr lang="en-US" b="1" dirty="0"/>
              <a:t> </a:t>
            </a:r>
            <a:r>
              <a:rPr lang="en-US" sz="2400" b="1" dirty="0"/>
              <a:t>months</a:t>
            </a:r>
            <a:endParaRPr lang="en-US" b="1" dirty="0"/>
          </a:p>
        </p:txBody>
      </p:sp>
      <p:sp>
        <p:nvSpPr>
          <p:cNvPr id="36" name="TextBox 35"/>
          <p:cNvSpPr txBox="1"/>
          <p:nvPr/>
        </p:nvSpPr>
        <p:spPr>
          <a:xfrm>
            <a:off x="5442155" y="876696"/>
            <a:ext cx="1834945" cy="369332"/>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Hindsight</a:t>
            </a:r>
            <a:endParaRPr lang="en-US" dirty="0">
              <a:solidFill>
                <a:srgbClr val="C00000"/>
              </a:solidFill>
              <a:latin typeface="Segoe Script" panose="020B0504020000000003" pitchFamily="34" charset="0"/>
            </a:endParaRPr>
          </a:p>
        </p:txBody>
      </p:sp>
      <p:sp>
        <p:nvSpPr>
          <p:cNvPr id="37" name="Freeform 36"/>
          <p:cNvSpPr/>
          <p:nvPr/>
        </p:nvSpPr>
        <p:spPr>
          <a:xfrm rot="17939675">
            <a:off x="6762531" y="1089456"/>
            <a:ext cx="323366" cy="948363"/>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8" name="TextBox 37"/>
          <p:cNvSpPr txBox="1"/>
          <p:nvPr/>
        </p:nvSpPr>
        <p:spPr>
          <a:xfrm>
            <a:off x="9835192" y="975214"/>
            <a:ext cx="2093572" cy="646331"/>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Reacting to past challenges</a:t>
            </a:r>
            <a:endParaRPr lang="en-US" dirty="0">
              <a:solidFill>
                <a:srgbClr val="C00000"/>
              </a:solidFill>
              <a:latin typeface="Segoe Script" panose="020B0504020000000003" pitchFamily="34" charset="0"/>
            </a:endParaRPr>
          </a:p>
        </p:txBody>
      </p:sp>
      <p:sp>
        <p:nvSpPr>
          <p:cNvPr id="39" name="Freeform 38"/>
          <p:cNvSpPr/>
          <p:nvPr/>
        </p:nvSpPr>
        <p:spPr>
          <a:xfrm rot="1368383">
            <a:off x="9154363" y="1224101"/>
            <a:ext cx="613011" cy="473561"/>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40" name="TextBox 39"/>
          <p:cNvSpPr txBox="1"/>
          <p:nvPr/>
        </p:nvSpPr>
        <p:spPr>
          <a:xfrm>
            <a:off x="9982200" y="2981988"/>
            <a:ext cx="1600200" cy="646331"/>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May not be relevant</a:t>
            </a:r>
            <a:endParaRPr lang="en-US" dirty="0">
              <a:solidFill>
                <a:srgbClr val="C00000"/>
              </a:solidFill>
              <a:latin typeface="Segoe Script" panose="020B0504020000000003" pitchFamily="34" charset="0"/>
            </a:endParaRPr>
          </a:p>
        </p:txBody>
      </p:sp>
      <p:sp>
        <p:nvSpPr>
          <p:cNvPr id="41" name="Freeform 40"/>
          <p:cNvSpPr/>
          <p:nvPr/>
        </p:nvSpPr>
        <p:spPr>
          <a:xfrm rot="1368383">
            <a:off x="9301371" y="3230875"/>
            <a:ext cx="613011" cy="473561"/>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42" name="TextBox 41"/>
          <p:cNvSpPr txBox="1"/>
          <p:nvPr/>
        </p:nvSpPr>
        <p:spPr>
          <a:xfrm>
            <a:off x="1219200" y="4724335"/>
            <a:ext cx="1600200" cy="646331"/>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A little too late</a:t>
            </a:r>
            <a:endParaRPr lang="en-US" dirty="0">
              <a:solidFill>
                <a:srgbClr val="C00000"/>
              </a:solidFill>
              <a:latin typeface="Segoe Script" panose="020B0504020000000003" pitchFamily="34" charset="0"/>
            </a:endParaRPr>
          </a:p>
        </p:txBody>
      </p:sp>
      <p:sp>
        <p:nvSpPr>
          <p:cNvPr id="43" name="Freeform 42"/>
          <p:cNvSpPr/>
          <p:nvPr/>
        </p:nvSpPr>
        <p:spPr>
          <a:xfrm rot="17505099">
            <a:off x="2237535" y="5286284"/>
            <a:ext cx="613011" cy="473561"/>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112556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8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4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4" grpId="0" animBg="1"/>
      <p:bldP spid="15" grpId="0" animBg="1"/>
      <p:bldP spid="17" grpId="0" animBg="1"/>
      <p:bldP spid="18" grpId="0" animBg="1"/>
      <p:bldP spid="19" grpId="0" animBg="1"/>
      <p:bldP spid="20" grpId="0" animBg="1"/>
      <p:bldP spid="21" grpId="0" animBg="1"/>
      <p:bldP spid="22" grpId="0" animBg="1"/>
      <p:bldP spid="23" grpId="0" animBg="1"/>
      <p:bldP spid="66" grpId="0" animBg="1"/>
      <p:bldP spid="67" grpId="0" animBg="1"/>
      <p:bldP spid="68" grpId="0" animBg="1"/>
      <p:bldP spid="69" grpId="0"/>
      <p:bldP spid="71" grpId="0"/>
      <p:bldP spid="73" grpId="0"/>
      <p:bldP spid="74" grpId="0"/>
      <p:bldP spid="82" grpId="0" animBg="1"/>
      <p:bldP spid="83" grpId="0" animBg="1"/>
      <p:bldP spid="36" grpId="0"/>
      <p:bldP spid="37" grpId="0" animBg="1"/>
      <p:bldP spid="38" grpId="0"/>
      <p:bldP spid="39" grpId="0" animBg="1"/>
      <p:bldP spid="40" grpId="0"/>
      <p:bldP spid="41" grpId="0" animBg="1"/>
      <p:bldP spid="42" grpId="0"/>
      <p:bldP spid="4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Can we Overcome these Challenges?</a:t>
            </a:r>
            <a:r>
              <a:rPr lang="en-US" dirty="0"/>
              <a:t/>
            </a:r>
            <a:br>
              <a:rPr lang="en-US" dirty="0"/>
            </a:br>
            <a:endParaRPr lang="en-US" dirty="0"/>
          </a:p>
        </p:txBody>
      </p:sp>
      <p:sp>
        <p:nvSpPr>
          <p:cNvPr id="4" name="Content Placeholder 3"/>
          <p:cNvSpPr txBox="1">
            <a:spLocks noGrp="1"/>
          </p:cNvSpPr>
          <p:nvPr>
            <p:ph idx="1"/>
          </p:nvPr>
        </p:nvSpPr>
        <p:spPr>
          <a:xfrm>
            <a:off x="838200" y="1825625"/>
            <a:ext cx="10515600" cy="2028248"/>
          </a:xfrm>
          <a:prstGeom prst="rect">
            <a:avLst/>
          </a:prstGeom>
          <a:noFill/>
        </p:spPr>
        <p:txBody>
          <a:bodyPr wrap="square" rtlCol="0">
            <a:spAutoFit/>
          </a:bodyPr>
          <a:lstStyle/>
          <a:p>
            <a:pPr marL="461963" indent="-461963">
              <a:buClr>
                <a:schemeClr val="accent2"/>
              </a:buClr>
              <a:buFont typeface="Wingdings" panose="05000000000000000000" pitchFamily="2" charset="2"/>
              <a:buChar char="Ø"/>
            </a:pPr>
            <a:r>
              <a:rPr lang="en-US" dirty="0" smtClean="0"/>
              <a:t>Trust in the data</a:t>
            </a:r>
          </a:p>
          <a:p>
            <a:pPr marL="461963" indent="-461963">
              <a:buClr>
                <a:schemeClr val="accent2"/>
              </a:buClr>
              <a:buFont typeface="Wingdings" panose="05000000000000000000" pitchFamily="2" charset="2"/>
              <a:buChar char="Ø"/>
            </a:pPr>
            <a:r>
              <a:rPr lang="en-US" dirty="0" smtClean="0"/>
              <a:t>Focus on the right business issues</a:t>
            </a:r>
          </a:p>
          <a:p>
            <a:pPr marL="461963" indent="-461963">
              <a:buClr>
                <a:schemeClr val="accent2"/>
              </a:buClr>
              <a:buFont typeface="Wingdings" panose="05000000000000000000" pitchFamily="2" charset="2"/>
              <a:buChar char="Ø"/>
            </a:pPr>
            <a:r>
              <a:rPr lang="en-US" dirty="0" smtClean="0"/>
              <a:t>Timeliness </a:t>
            </a:r>
          </a:p>
          <a:p>
            <a:pPr marL="461963" indent="-461963">
              <a:buClr>
                <a:schemeClr val="accent2"/>
              </a:buClr>
              <a:buFont typeface="Wingdings" panose="05000000000000000000" pitchFamily="2" charset="2"/>
              <a:buChar char="Ø"/>
            </a:pPr>
            <a:r>
              <a:rPr lang="en-US" dirty="0" smtClean="0"/>
              <a:t>Move from hindsight/insight to foresight</a:t>
            </a:r>
            <a:endParaRPr lang="en-US" dirty="0"/>
          </a:p>
        </p:txBody>
      </p:sp>
    </p:spTree>
    <p:extLst>
      <p:ext uri="{BB962C8B-B14F-4D97-AF65-F5344CB8AC3E}">
        <p14:creationId xmlns:p14="http://schemas.microsoft.com/office/powerpoint/2010/main" val="228025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Arrow Connector 47"/>
          <p:cNvCxnSpPr/>
          <p:nvPr/>
        </p:nvCxnSpPr>
        <p:spPr>
          <a:xfrm>
            <a:off x="8147258" y="5429577"/>
            <a:ext cx="0" cy="536910"/>
          </a:xfrm>
          <a:prstGeom prst="straightConnector1">
            <a:avLst/>
          </a:prstGeom>
          <a:ln w="28575">
            <a:solidFill>
              <a:srgbClr val="FFC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CBB9EAE4-5187-42D5-8AA2-D3D4BBE13EA9}" type="slidenum">
              <a:rPr lang="en-US" smtClean="0"/>
              <a:t>12</a:t>
            </a:fld>
            <a:endParaRPr lang="en-US"/>
          </a:p>
        </p:txBody>
      </p:sp>
      <p:sp>
        <p:nvSpPr>
          <p:cNvPr id="2" name="Title 1"/>
          <p:cNvSpPr>
            <a:spLocks noGrp="1"/>
          </p:cNvSpPr>
          <p:nvPr>
            <p:ph type="title" idx="4294967295"/>
          </p:nvPr>
        </p:nvSpPr>
        <p:spPr>
          <a:xfrm>
            <a:off x="2037348" y="32701"/>
            <a:ext cx="10058400" cy="1449388"/>
          </a:xfrm>
        </p:spPr>
        <p:txBody>
          <a:bodyPr>
            <a:normAutofit/>
          </a:bodyPr>
          <a:lstStyle/>
          <a:p>
            <a:r>
              <a:rPr lang="en-US" dirty="0" smtClean="0"/>
              <a:t>Alternative Approach</a:t>
            </a:r>
            <a:br>
              <a:rPr lang="en-US" dirty="0" smtClean="0"/>
            </a:br>
            <a:r>
              <a:rPr lang="en-US" sz="3200" dirty="0" smtClean="0"/>
              <a:t>Talent Analytics: Leading With Intelligence</a:t>
            </a:r>
            <a:endParaRPr lang="en-US" sz="3200" dirty="0"/>
          </a:p>
        </p:txBody>
      </p:sp>
      <p:sp>
        <p:nvSpPr>
          <p:cNvPr id="4" name="Rectangle 3"/>
          <p:cNvSpPr/>
          <p:nvPr/>
        </p:nvSpPr>
        <p:spPr>
          <a:xfrm>
            <a:off x="3577389" y="1649902"/>
            <a:ext cx="1600200" cy="68580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Expected Outcomes</a:t>
            </a:r>
            <a:endParaRPr lang="en-US" dirty="0"/>
          </a:p>
        </p:txBody>
      </p:sp>
      <p:sp>
        <p:nvSpPr>
          <p:cNvPr id="6" name="Rectangle 5"/>
          <p:cNvSpPr/>
          <p:nvPr/>
        </p:nvSpPr>
        <p:spPr>
          <a:xfrm>
            <a:off x="3577389" y="3039105"/>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Evidence</a:t>
            </a:r>
          </a:p>
        </p:txBody>
      </p:sp>
      <p:sp>
        <p:nvSpPr>
          <p:cNvPr id="7" name="Rectangle 6"/>
          <p:cNvSpPr/>
          <p:nvPr/>
        </p:nvSpPr>
        <p:spPr>
          <a:xfrm>
            <a:off x="5584655" y="4760655"/>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Analytics</a:t>
            </a:r>
            <a:endParaRPr lang="en-US" dirty="0"/>
          </a:p>
        </p:txBody>
      </p:sp>
      <p:sp>
        <p:nvSpPr>
          <p:cNvPr id="8" name="Right Arrow 7"/>
          <p:cNvSpPr/>
          <p:nvPr/>
        </p:nvSpPr>
        <p:spPr>
          <a:xfrm rot="5400000">
            <a:off x="4105998" y="2569093"/>
            <a:ext cx="551003" cy="236622"/>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2" name="Rectangle 11"/>
          <p:cNvSpPr/>
          <p:nvPr/>
        </p:nvSpPr>
        <p:spPr>
          <a:xfrm>
            <a:off x="3613483" y="4747287"/>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Measures</a:t>
            </a:r>
            <a:endParaRPr lang="en-US" dirty="0"/>
          </a:p>
        </p:txBody>
      </p:sp>
      <p:cxnSp>
        <p:nvCxnSpPr>
          <p:cNvPr id="20" name="Elbow Connector 19"/>
          <p:cNvCxnSpPr/>
          <p:nvPr/>
        </p:nvCxnSpPr>
        <p:spPr>
          <a:xfrm rot="10800000">
            <a:off x="2965785" y="2000759"/>
            <a:ext cx="5181474" cy="3967912"/>
          </a:xfrm>
          <a:prstGeom prst="bentConnector3">
            <a:avLst>
              <a:gd name="adj1" fmla="val 101085"/>
            </a:avLst>
          </a:prstGeom>
          <a:ln w="28575">
            <a:solidFill>
              <a:srgbClr val="FFC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965784" y="2000759"/>
            <a:ext cx="611605" cy="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hape 33"/>
          <p:cNvCxnSpPr/>
          <p:nvPr/>
        </p:nvCxnSpPr>
        <p:spPr>
          <a:xfrm>
            <a:off x="5177589" y="1993347"/>
            <a:ext cx="2723147" cy="940137"/>
          </a:xfrm>
          <a:prstGeom prst="bentConnector3">
            <a:avLst>
              <a:gd name="adj1" fmla="val 99859"/>
            </a:avLst>
          </a:prstGeom>
          <a:ln w="28575">
            <a:solidFill>
              <a:srgbClr val="FFC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4796589" y="1448309"/>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36" name="Oval 35"/>
          <p:cNvSpPr/>
          <p:nvPr/>
        </p:nvSpPr>
        <p:spPr>
          <a:xfrm>
            <a:off x="4796589" y="2886705"/>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38" name="Oval 37"/>
          <p:cNvSpPr/>
          <p:nvPr/>
        </p:nvSpPr>
        <p:spPr>
          <a:xfrm>
            <a:off x="4832683" y="4594887"/>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39" name="Oval 38"/>
          <p:cNvSpPr/>
          <p:nvPr/>
        </p:nvSpPr>
        <p:spPr>
          <a:xfrm>
            <a:off x="6970292" y="4601739"/>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71" name="Rectangle 70"/>
          <p:cNvSpPr/>
          <p:nvPr/>
        </p:nvSpPr>
        <p:spPr>
          <a:xfrm>
            <a:off x="3874042" y="5737089"/>
            <a:ext cx="914400" cy="381000"/>
          </a:xfrm>
          <a:prstGeom prst="rect">
            <a:avLst/>
          </a:prstGeom>
          <a:solidFill>
            <a:schemeClr val="bg1"/>
          </a:solid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Phase 3</a:t>
            </a:r>
          </a:p>
          <a:p>
            <a:pPr algn="ctr"/>
            <a:r>
              <a:rPr lang="en-US" sz="1050" dirty="0">
                <a:solidFill>
                  <a:schemeClr val="tx1"/>
                </a:solidFill>
              </a:rPr>
              <a:t>3-12 months</a:t>
            </a:r>
          </a:p>
        </p:txBody>
      </p:sp>
      <p:sp>
        <p:nvSpPr>
          <p:cNvPr id="80" name="Rectangle 79"/>
          <p:cNvSpPr/>
          <p:nvPr/>
        </p:nvSpPr>
        <p:spPr>
          <a:xfrm>
            <a:off x="4026442" y="2492375"/>
            <a:ext cx="762000" cy="304800"/>
          </a:xfrm>
          <a:prstGeom prst="rect">
            <a:avLst/>
          </a:prstGeom>
          <a:solidFill>
            <a:schemeClr val="bg1"/>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Phase 1</a:t>
            </a:r>
          </a:p>
          <a:p>
            <a:pPr algn="ctr"/>
            <a:r>
              <a:rPr lang="en-US" sz="1050" dirty="0">
                <a:solidFill>
                  <a:schemeClr val="tx1"/>
                </a:solidFill>
              </a:rPr>
              <a:t>2-6 weeks</a:t>
            </a:r>
          </a:p>
        </p:txBody>
      </p:sp>
      <p:grpSp>
        <p:nvGrpSpPr>
          <p:cNvPr id="9" name="Group 8"/>
          <p:cNvGrpSpPr/>
          <p:nvPr/>
        </p:nvGrpSpPr>
        <p:grpSpPr>
          <a:xfrm>
            <a:off x="9927929" y="5080665"/>
            <a:ext cx="1676400" cy="1008221"/>
            <a:chOff x="2133600" y="4823796"/>
            <a:chExt cx="1676400" cy="1008221"/>
          </a:xfrm>
        </p:grpSpPr>
        <p:sp>
          <p:nvSpPr>
            <p:cNvPr id="72" name="Right Arrow 71"/>
            <p:cNvSpPr/>
            <p:nvPr/>
          </p:nvSpPr>
          <p:spPr>
            <a:xfrm>
              <a:off x="2209800" y="5128596"/>
              <a:ext cx="228600" cy="228600"/>
            </a:xfrm>
            <a:prstGeom prst="rightArrow">
              <a:avLst/>
            </a:prstGeom>
            <a:solidFill>
              <a:srgbClr val="C000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73" name="TextBox 72"/>
            <p:cNvSpPr txBox="1"/>
            <p:nvPr/>
          </p:nvSpPr>
          <p:spPr>
            <a:xfrm>
              <a:off x="2438400" y="5128596"/>
              <a:ext cx="838200" cy="246221"/>
            </a:xfrm>
            <a:prstGeom prst="rect">
              <a:avLst/>
            </a:prstGeom>
            <a:noFill/>
          </p:spPr>
          <p:txBody>
            <a:bodyPr wrap="square" rtlCol="0">
              <a:spAutoFit/>
            </a:bodyPr>
            <a:lstStyle/>
            <a:p>
              <a:r>
                <a:rPr lang="en-US" sz="1000" dirty="0"/>
                <a:t>1. Design</a:t>
              </a:r>
            </a:p>
          </p:txBody>
        </p:sp>
        <p:cxnSp>
          <p:nvCxnSpPr>
            <p:cNvPr id="75" name="Straight Arrow Connector 74"/>
            <p:cNvCxnSpPr/>
            <p:nvPr/>
          </p:nvCxnSpPr>
          <p:spPr>
            <a:xfrm>
              <a:off x="2209800" y="5509596"/>
              <a:ext cx="22860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2438400" y="5357196"/>
              <a:ext cx="1371600" cy="246221"/>
            </a:xfrm>
            <a:prstGeom prst="rect">
              <a:avLst/>
            </a:prstGeom>
            <a:noFill/>
          </p:spPr>
          <p:txBody>
            <a:bodyPr wrap="square" rtlCol="0">
              <a:spAutoFit/>
            </a:bodyPr>
            <a:lstStyle/>
            <a:p>
              <a:r>
                <a:rPr lang="en-US" sz="1000" dirty="0"/>
                <a:t>2. Implementation</a:t>
              </a:r>
            </a:p>
          </p:txBody>
        </p:sp>
        <p:cxnSp>
          <p:nvCxnSpPr>
            <p:cNvPr id="78" name="Straight Arrow Connector 77"/>
            <p:cNvCxnSpPr/>
            <p:nvPr/>
          </p:nvCxnSpPr>
          <p:spPr>
            <a:xfrm>
              <a:off x="2209800" y="5738196"/>
              <a:ext cx="228600" cy="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2438400" y="5585796"/>
              <a:ext cx="1371600" cy="246221"/>
            </a:xfrm>
            <a:prstGeom prst="rect">
              <a:avLst/>
            </a:prstGeom>
            <a:noFill/>
          </p:spPr>
          <p:txBody>
            <a:bodyPr wrap="square" rtlCol="0">
              <a:spAutoFit/>
            </a:bodyPr>
            <a:lstStyle/>
            <a:p>
              <a:r>
                <a:rPr lang="en-US" sz="1000" dirty="0"/>
                <a:t>3. Improvement</a:t>
              </a:r>
            </a:p>
          </p:txBody>
        </p:sp>
        <p:sp>
          <p:nvSpPr>
            <p:cNvPr id="81" name="TextBox 80"/>
            <p:cNvSpPr txBox="1"/>
            <p:nvPr/>
          </p:nvSpPr>
          <p:spPr>
            <a:xfrm>
              <a:off x="2133600" y="4823796"/>
              <a:ext cx="1600200" cy="276999"/>
            </a:xfrm>
            <a:prstGeom prst="rect">
              <a:avLst/>
            </a:prstGeom>
            <a:noFill/>
          </p:spPr>
          <p:txBody>
            <a:bodyPr wrap="square" rtlCol="0">
              <a:spAutoFit/>
            </a:bodyPr>
            <a:lstStyle/>
            <a:p>
              <a:r>
                <a:rPr lang="en-US" sz="1200" b="1" dirty="0"/>
                <a:t>Project Phases</a:t>
              </a:r>
            </a:p>
          </p:txBody>
        </p:sp>
      </p:grpSp>
      <p:sp>
        <p:nvSpPr>
          <p:cNvPr id="82" name="Oval 81"/>
          <p:cNvSpPr/>
          <p:nvPr/>
        </p:nvSpPr>
        <p:spPr>
          <a:xfrm>
            <a:off x="9444663" y="1860991"/>
            <a:ext cx="1752600" cy="1676400"/>
          </a:xfrm>
          <a:prstGeom prst="ellipse">
            <a:avLst/>
          </a:prstGeom>
          <a:solidFill>
            <a:schemeClr val="tx1">
              <a:lumMod val="65000"/>
              <a:lumOff val="3500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7-19</a:t>
            </a:r>
            <a:r>
              <a:rPr lang="en-US" b="1" dirty="0"/>
              <a:t> </a:t>
            </a:r>
            <a:r>
              <a:rPr lang="en-US" sz="2400" b="1" dirty="0"/>
              <a:t>months</a:t>
            </a:r>
            <a:endParaRPr lang="en-US" b="1" dirty="0"/>
          </a:p>
        </p:txBody>
      </p:sp>
      <p:sp>
        <p:nvSpPr>
          <p:cNvPr id="10" name="Right Arrow 9"/>
          <p:cNvSpPr/>
          <p:nvPr/>
        </p:nvSpPr>
        <p:spPr>
          <a:xfrm>
            <a:off x="5301917" y="3243356"/>
            <a:ext cx="224590" cy="25494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7591922" y="4780803"/>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Insights &amp; Foresights</a:t>
            </a:r>
            <a:endParaRPr lang="en-US" dirty="0"/>
          </a:p>
        </p:txBody>
      </p:sp>
      <p:sp>
        <p:nvSpPr>
          <p:cNvPr id="51" name="Oval 50"/>
          <p:cNvSpPr/>
          <p:nvPr/>
        </p:nvSpPr>
        <p:spPr>
          <a:xfrm>
            <a:off x="8825036" y="4591377"/>
            <a:ext cx="381000" cy="381000"/>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6</a:t>
            </a:r>
            <a:endParaRPr lang="en-US" dirty="0"/>
          </a:p>
        </p:txBody>
      </p:sp>
      <p:sp>
        <p:nvSpPr>
          <p:cNvPr id="66" name="Right Arrow 65"/>
          <p:cNvSpPr/>
          <p:nvPr/>
        </p:nvSpPr>
        <p:spPr>
          <a:xfrm>
            <a:off x="5281862" y="4982739"/>
            <a:ext cx="224590" cy="25494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ght Arrow 66"/>
          <p:cNvSpPr/>
          <p:nvPr/>
        </p:nvSpPr>
        <p:spPr>
          <a:xfrm>
            <a:off x="7285932" y="4980065"/>
            <a:ext cx="224590" cy="25494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Freeform 4098"/>
          <p:cNvSpPr/>
          <p:nvPr/>
        </p:nvSpPr>
        <p:spPr>
          <a:xfrm>
            <a:off x="3906749" y="3233760"/>
            <a:ext cx="5511349" cy="1531129"/>
          </a:xfrm>
          <a:custGeom>
            <a:avLst/>
            <a:gdLst>
              <a:gd name="connsiteX0" fmla="*/ 4744868 w 5511349"/>
              <a:gd name="connsiteY0" fmla="*/ 0 h 1531129"/>
              <a:gd name="connsiteX1" fmla="*/ 5165974 w 5511349"/>
              <a:gd name="connsiteY1" fmla="*/ 637673 h 1531129"/>
              <a:gd name="connsiteX2" fmla="*/ 341310 w 5511349"/>
              <a:gd name="connsiteY2" fmla="*/ 962526 h 1531129"/>
              <a:gd name="connsiteX3" fmla="*/ 401468 w 5511349"/>
              <a:gd name="connsiteY3" fmla="*/ 1491915 h 1531129"/>
              <a:gd name="connsiteX4" fmla="*/ 437563 w 5511349"/>
              <a:gd name="connsiteY4" fmla="*/ 1491915 h 1531129"/>
              <a:gd name="connsiteX5" fmla="*/ 413500 w 5511349"/>
              <a:gd name="connsiteY5" fmla="*/ 1491915 h 153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1349" h="1531129">
                <a:moveTo>
                  <a:pt x="4744868" y="0"/>
                </a:moveTo>
                <a:cubicBezTo>
                  <a:pt x="5322384" y="238626"/>
                  <a:pt x="5899900" y="477252"/>
                  <a:pt x="5165974" y="637673"/>
                </a:cubicBezTo>
                <a:cubicBezTo>
                  <a:pt x="4432048" y="798094"/>
                  <a:pt x="1135394" y="820152"/>
                  <a:pt x="341310" y="962526"/>
                </a:cubicBezTo>
                <a:cubicBezTo>
                  <a:pt x="-452774" y="1104900"/>
                  <a:pt x="385426" y="1403684"/>
                  <a:pt x="401468" y="1491915"/>
                </a:cubicBezTo>
                <a:cubicBezTo>
                  <a:pt x="417510" y="1580147"/>
                  <a:pt x="437563" y="1491915"/>
                  <a:pt x="437563" y="1491915"/>
                </a:cubicBezTo>
                <a:lnTo>
                  <a:pt x="413500" y="1491915"/>
                </a:lnTo>
              </a:path>
            </a:pathLst>
          </a:custGeom>
          <a:noFill/>
          <a:ln w="28575">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3958389" y="3939905"/>
            <a:ext cx="838200" cy="381000"/>
          </a:xfrm>
          <a:prstGeom prst="rect">
            <a:avLst/>
          </a:prstGeom>
          <a:solidFill>
            <a:schemeClr val="bg1"/>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Phase 2</a:t>
            </a:r>
          </a:p>
          <a:p>
            <a:pPr algn="ctr"/>
            <a:r>
              <a:rPr lang="en-US" sz="1050" dirty="0">
                <a:solidFill>
                  <a:schemeClr val="tx1"/>
                </a:solidFill>
              </a:rPr>
              <a:t>3-6 months</a:t>
            </a:r>
          </a:p>
        </p:txBody>
      </p:sp>
      <p:sp>
        <p:nvSpPr>
          <p:cNvPr id="5" name="Rectangle 4"/>
          <p:cNvSpPr/>
          <p:nvPr/>
        </p:nvSpPr>
        <p:spPr>
          <a:xfrm>
            <a:off x="5622757" y="3037329"/>
            <a:ext cx="3124200" cy="6858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a:t>Planned Actions</a:t>
            </a:r>
          </a:p>
        </p:txBody>
      </p:sp>
      <p:sp>
        <p:nvSpPr>
          <p:cNvPr id="37" name="Oval 36"/>
          <p:cNvSpPr/>
          <p:nvPr/>
        </p:nvSpPr>
        <p:spPr>
          <a:xfrm>
            <a:off x="8321841" y="2823832"/>
            <a:ext cx="381000" cy="381000"/>
          </a:xfrm>
          <a:prstGeom prst="ellipse">
            <a:avLst/>
          </a:prstGeom>
          <a:solidFill>
            <a:schemeClr val="bg1">
              <a:lumMod val="7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4106" name="TextBox 4105"/>
          <p:cNvSpPr txBox="1"/>
          <p:nvPr/>
        </p:nvSpPr>
        <p:spPr>
          <a:xfrm>
            <a:off x="10004129" y="914400"/>
            <a:ext cx="1834945" cy="369332"/>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Timelines</a:t>
            </a:r>
            <a:endParaRPr lang="en-US" dirty="0">
              <a:solidFill>
                <a:srgbClr val="C00000"/>
              </a:solidFill>
              <a:latin typeface="Segoe Script" panose="020B0504020000000003" pitchFamily="34" charset="0"/>
            </a:endParaRPr>
          </a:p>
        </p:txBody>
      </p:sp>
      <p:sp>
        <p:nvSpPr>
          <p:cNvPr id="4108" name="Freeform 4107"/>
          <p:cNvSpPr/>
          <p:nvPr/>
        </p:nvSpPr>
        <p:spPr>
          <a:xfrm>
            <a:off x="9612482" y="1106905"/>
            <a:ext cx="445918" cy="673769"/>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93" name="TextBox 92"/>
          <p:cNvSpPr txBox="1"/>
          <p:nvPr/>
        </p:nvSpPr>
        <p:spPr>
          <a:xfrm>
            <a:off x="989652" y="4562621"/>
            <a:ext cx="1834945" cy="369332"/>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Data quality</a:t>
            </a:r>
            <a:endParaRPr lang="en-US" dirty="0">
              <a:solidFill>
                <a:srgbClr val="C00000"/>
              </a:solidFill>
              <a:latin typeface="Segoe Script" panose="020B0504020000000003" pitchFamily="34" charset="0"/>
            </a:endParaRPr>
          </a:p>
        </p:txBody>
      </p:sp>
      <p:sp>
        <p:nvSpPr>
          <p:cNvPr id="94" name="Freeform 93"/>
          <p:cNvSpPr/>
          <p:nvPr/>
        </p:nvSpPr>
        <p:spPr>
          <a:xfrm rot="16435491">
            <a:off x="2695247" y="4583607"/>
            <a:ext cx="445918" cy="1080191"/>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95" name="TextBox 94"/>
          <p:cNvSpPr txBox="1"/>
          <p:nvPr/>
        </p:nvSpPr>
        <p:spPr>
          <a:xfrm>
            <a:off x="924362" y="1331182"/>
            <a:ext cx="1834945" cy="646331"/>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Business Focus</a:t>
            </a:r>
            <a:endParaRPr lang="en-US" dirty="0">
              <a:solidFill>
                <a:srgbClr val="C00000"/>
              </a:solidFill>
              <a:latin typeface="Segoe Script" panose="020B0504020000000003" pitchFamily="34" charset="0"/>
            </a:endParaRPr>
          </a:p>
        </p:txBody>
      </p:sp>
      <p:sp>
        <p:nvSpPr>
          <p:cNvPr id="96" name="Freeform 95"/>
          <p:cNvSpPr/>
          <p:nvPr/>
        </p:nvSpPr>
        <p:spPr>
          <a:xfrm rot="16435491">
            <a:off x="2629957" y="1352168"/>
            <a:ext cx="445918" cy="1080191"/>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97" name="TextBox 96"/>
          <p:cNvSpPr txBox="1"/>
          <p:nvPr/>
        </p:nvSpPr>
        <p:spPr>
          <a:xfrm>
            <a:off x="1009586" y="2886705"/>
            <a:ext cx="1834945" cy="369332"/>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Foresight</a:t>
            </a:r>
            <a:endParaRPr lang="en-US" dirty="0">
              <a:solidFill>
                <a:srgbClr val="C00000"/>
              </a:solidFill>
              <a:latin typeface="Segoe Script" panose="020B0504020000000003" pitchFamily="34" charset="0"/>
            </a:endParaRPr>
          </a:p>
        </p:txBody>
      </p:sp>
      <p:sp>
        <p:nvSpPr>
          <p:cNvPr id="98" name="Freeform 97"/>
          <p:cNvSpPr/>
          <p:nvPr/>
        </p:nvSpPr>
        <p:spPr>
          <a:xfrm rot="16435491">
            <a:off x="2715181" y="2907691"/>
            <a:ext cx="445918" cy="1080191"/>
          </a:xfrm>
          <a:custGeom>
            <a:avLst/>
            <a:gdLst>
              <a:gd name="connsiteX0" fmla="*/ 445918 w 445918"/>
              <a:gd name="connsiteY0" fmla="*/ 0 h 673769"/>
              <a:gd name="connsiteX1" fmla="*/ 750 w 445918"/>
              <a:gd name="connsiteY1" fmla="*/ 180474 h 673769"/>
              <a:gd name="connsiteX2" fmla="*/ 337634 w 445918"/>
              <a:gd name="connsiteY2" fmla="*/ 433137 h 673769"/>
              <a:gd name="connsiteX3" fmla="*/ 253413 w 445918"/>
              <a:gd name="connsiteY3" fmla="*/ 673769 h 673769"/>
              <a:gd name="connsiteX4" fmla="*/ 253413 w 445918"/>
              <a:gd name="connsiteY4" fmla="*/ 673769 h 673769"/>
              <a:gd name="connsiteX5" fmla="*/ 277476 w 445918"/>
              <a:gd name="connsiteY5" fmla="*/ 673769 h 67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918" h="673769">
                <a:moveTo>
                  <a:pt x="445918" y="0"/>
                </a:moveTo>
                <a:cubicBezTo>
                  <a:pt x="232357" y="54142"/>
                  <a:pt x="18797" y="108285"/>
                  <a:pt x="750" y="180474"/>
                </a:cubicBezTo>
                <a:cubicBezTo>
                  <a:pt x="-17297" y="252663"/>
                  <a:pt x="295524" y="350921"/>
                  <a:pt x="337634" y="433137"/>
                </a:cubicBezTo>
                <a:cubicBezTo>
                  <a:pt x="379744" y="515353"/>
                  <a:pt x="253413" y="673769"/>
                  <a:pt x="253413" y="673769"/>
                </a:cubicBezTo>
                <a:lnTo>
                  <a:pt x="253413" y="673769"/>
                </a:lnTo>
                <a:lnTo>
                  <a:pt x="277476" y="673769"/>
                </a:lnTo>
              </a:path>
            </a:pathLst>
          </a:custGeom>
          <a:noFill/>
          <a:ln>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85368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9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7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7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8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9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9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10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2" grpId="0" animBg="1"/>
      <p:bldP spid="35" grpId="0" animBg="1"/>
      <p:bldP spid="36" grpId="0" animBg="1"/>
      <p:bldP spid="38" grpId="0" animBg="1"/>
      <p:bldP spid="39" grpId="0" animBg="1"/>
      <p:bldP spid="71" grpId="0" animBg="1"/>
      <p:bldP spid="80" grpId="0" animBg="1"/>
      <p:bldP spid="82" grpId="0" animBg="1"/>
      <p:bldP spid="10" grpId="0" animBg="1"/>
      <p:bldP spid="50" grpId="0" animBg="1"/>
      <p:bldP spid="51" grpId="0" animBg="1"/>
      <p:bldP spid="66" grpId="0" animBg="1"/>
      <p:bldP spid="67" grpId="0" animBg="1"/>
      <p:bldP spid="4099" grpId="0" animBg="1"/>
      <p:bldP spid="70" grpId="0" animBg="1"/>
      <p:bldP spid="5" grpId="0" animBg="1"/>
      <p:bldP spid="37" grpId="0" animBg="1"/>
      <p:bldP spid="4106" grpId="0"/>
      <p:bldP spid="4108" grpId="0" animBg="1"/>
      <p:bldP spid="93" grpId="0"/>
      <p:bldP spid="94" grpId="0" animBg="1"/>
      <p:bldP spid="95" grpId="0"/>
      <p:bldP spid="96" grpId="0" animBg="1"/>
      <p:bldP spid="97" grpId="0"/>
      <p:bldP spid="9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Traditional </a:t>
            </a:r>
            <a:r>
              <a:rPr lang="en-US" dirty="0" smtClean="0"/>
              <a:t>vs</a:t>
            </a:r>
            <a:r>
              <a:rPr lang="en-US" dirty="0"/>
              <a:t>. </a:t>
            </a:r>
            <a:r>
              <a:rPr lang="en-US" dirty="0" smtClean="0"/>
              <a:t>Intelligent Analytics</a:t>
            </a:r>
            <a:r>
              <a:rPr lang="en-US" dirty="0"/>
              <a:t/>
            </a:r>
            <a:br>
              <a:rPr lang="en-US" dirty="0"/>
            </a:br>
            <a:endParaRPr lang="en-US" dirty="0"/>
          </a:p>
        </p:txBody>
      </p:sp>
      <p:sp>
        <p:nvSpPr>
          <p:cNvPr id="4" name="Text Placeholder 3"/>
          <p:cNvSpPr>
            <a:spLocks noGrp="1"/>
          </p:cNvSpPr>
          <p:nvPr>
            <p:ph type="body" idx="1"/>
          </p:nvPr>
        </p:nvSpPr>
        <p:spPr/>
        <p:txBody>
          <a:bodyPr/>
          <a:lstStyle/>
          <a:p>
            <a:r>
              <a:rPr lang="en-US" dirty="0" smtClean="0"/>
              <a:t>Traditional analytics</a:t>
            </a:r>
            <a:endParaRPr lang="en-US" dirty="0"/>
          </a:p>
        </p:txBody>
      </p:sp>
      <p:sp>
        <p:nvSpPr>
          <p:cNvPr id="5" name="Content Placeholder 4"/>
          <p:cNvSpPr>
            <a:spLocks noGrp="1"/>
          </p:cNvSpPr>
          <p:nvPr>
            <p:ph sz="half" idx="2"/>
          </p:nvPr>
        </p:nvSpPr>
        <p:spPr/>
        <p:txBody>
          <a:bodyPr>
            <a:normAutofit/>
          </a:bodyPr>
          <a:lstStyle/>
          <a:p>
            <a:pPr marL="339725" indent="-339725">
              <a:buClr>
                <a:schemeClr val="accent2"/>
              </a:buClr>
              <a:buFont typeface="Wingdings" panose="05000000000000000000" pitchFamily="2" charset="2"/>
              <a:buChar char="Ø"/>
            </a:pPr>
            <a:r>
              <a:rPr lang="en-US" sz="2000" dirty="0" smtClean="0"/>
              <a:t>Past focused</a:t>
            </a:r>
          </a:p>
          <a:p>
            <a:pPr marL="339725" indent="-339725">
              <a:buClr>
                <a:schemeClr val="accent2"/>
              </a:buClr>
              <a:buFont typeface="Wingdings" panose="05000000000000000000" pitchFamily="2" charset="2"/>
              <a:buChar char="Ø"/>
            </a:pPr>
            <a:r>
              <a:rPr lang="en-US" sz="2000" dirty="0" smtClean="0"/>
              <a:t>HR Analytics isolated from business operation</a:t>
            </a:r>
          </a:p>
          <a:p>
            <a:pPr marL="339725" indent="-339725">
              <a:buClr>
                <a:schemeClr val="accent2"/>
              </a:buClr>
              <a:buFont typeface="Wingdings" panose="05000000000000000000" pitchFamily="2" charset="2"/>
              <a:buChar char="Ø"/>
            </a:pPr>
            <a:r>
              <a:rPr lang="en-US" sz="2000" dirty="0" smtClean="0"/>
              <a:t>Utilizes data</a:t>
            </a:r>
            <a:endParaRPr lang="en-US" sz="2000" dirty="0"/>
          </a:p>
          <a:p>
            <a:pPr marL="339725" indent="-339725">
              <a:buClr>
                <a:schemeClr val="accent2"/>
              </a:buClr>
              <a:buFont typeface="Wingdings" panose="05000000000000000000" pitchFamily="2" charset="2"/>
              <a:buChar char="Ø"/>
            </a:pPr>
            <a:r>
              <a:rPr lang="en-US" sz="2000" dirty="0" smtClean="0"/>
              <a:t>Justifying costs/ ROI</a:t>
            </a:r>
          </a:p>
        </p:txBody>
      </p:sp>
      <p:sp>
        <p:nvSpPr>
          <p:cNvPr id="6" name="Text Placeholder 5"/>
          <p:cNvSpPr>
            <a:spLocks noGrp="1"/>
          </p:cNvSpPr>
          <p:nvPr>
            <p:ph type="body" sz="quarter" idx="3"/>
          </p:nvPr>
        </p:nvSpPr>
        <p:spPr/>
        <p:txBody>
          <a:bodyPr/>
          <a:lstStyle/>
          <a:p>
            <a:r>
              <a:rPr lang="en-US" dirty="0" smtClean="0"/>
              <a:t>Intelligent analytics</a:t>
            </a:r>
            <a:endParaRPr lang="en-US" dirty="0"/>
          </a:p>
        </p:txBody>
      </p:sp>
      <p:sp>
        <p:nvSpPr>
          <p:cNvPr id="7" name="Content Placeholder 6"/>
          <p:cNvSpPr>
            <a:spLocks noGrp="1"/>
          </p:cNvSpPr>
          <p:nvPr>
            <p:ph sz="quarter" idx="4"/>
          </p:nvPr>
        </p:nvSpPr>
        <p:spPr>
          <a:xfrm>
            <a:off x="6172199" y="2505075"/>
            <a:ext cx="5622403" cy="3684588"/>
          </a:xfrm>
        </p:spPr>
        <p:txBody>
          <a:bodyPr>
            <a:normAutofit/>
          </a:bodyPr>
          <a:lstStyle/>
          <a:p>
            <a:pPr marL="395288" indent="-395288">
              <a:buClr>
                <a:schemeClr val="accent2"/>
              </a:buClr>
              <a:buFont typeface="Wingdings" panose="05000000000000000000" pitchFamily="2" charset="2"/>
              <a:buChar char="Ø"/>
            </a:pPr>
            <a:r>
              <a:rPr lang="en-US" sz="2000" dirty="0" smtClean="0"/>
              <a:t>Future focused</a:t>
            </a:r>
          </a:p>
          <a:p>
            <a:pPr marL="395288" indent="-395288">
              <a:buClr>
                <a:schemeClr val="accent2"/>
              </a:buClr>
              <a:buFont typeface="Wingdings" panose="05000000000000000000" pitchFamily="2" charset="2"/>
              <a:buChar char="Ø"/>
            </a:pPr>
            <a:r>
              <a:rPr lang="en-US" sz="2000" dirty="0" smtClean="0"/>
              <a:t>HR Analytics integrated with business Operations</a:t>
            </a:r>
          </a:p>
          <a:p>
            <a:pPr marL="395288" indent="-395288">
              <a:buClr>
                <a:schemeClr val="accent2"/>
              </a:buClr>
              <a:buFont typeface="Wingdings" panose="05000000000000000000" pitchFamily="2" charset="2"/>
              <a:buChar char="Ø"/>
            </a:pPr>
            <a:r>
              <a:rPr lang="en-US" sz="2000" dirty="0" smtClean="0"/>
              <a:t>Utilizes data, metrics, and measures</a:t>
            </a:r>
          </a:p>
          <a:p>
            <a:pPr marL="395288" indent="-395288">
              <a:buClr>
                <a:schemeClr val="accent2"/>
              </a:buClr>
              <a:buFont typeface="Wingdings" panose="05000000000000000000" pitchFamily="2" charset="2"/>
              <a:buChar char="Ø"/>
            </a:pPr>
            <a:r>
              <a:rPr lang="en-US" sz="2000" dirty="0" smtClean="0"/>
              <a:t>Outcome focused</a:t>
            </a:r>
          </a:p>
          <a:p>
            <a:endParaRPr lang="en-US" sz="2000" dirty="0" smtClean="0"/>
          </a:p>
          <a:p>
            <a:endParaRPr lang="en-US" sz="2000" dirty="0"/>
          </a:p>
        </p:txBody>
      </p:sp>
      <p:sp>
        <p:nvSpPr>
          <p:cNvPr id="8" name="Rectangle 7"/>
          <p:cNvSpPr/>
          <p:nvPr/>
        </p:nvSpPr>
        <p:spPr>
          <a:xfrm>
            <a:off x="1126388" y="4601423"/>
            <a:ext cx="3619893" cy="509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Good for steady state business</a:t>
            </a:r>
            <a:endParaRPr lang="en-US" dirty="0"/>
          </a:p>
        </p:txBody>
      </p:sp>
      <p:sp>
        <p:nvSpPr>
          <p:cNvPr id="9" name="Rectangle 8"/>
          <p:cNvSpPr/>
          <p:nvPr/>
        </p:nvSpPr>
        <p:spPr>
          <a:xfrm>
            <a:off x="6177601" y="4601423"/>
            <a:ext cx="4865785" cy="509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Keep pace with changes in the business</a:t>
            </a:r>
            <a:endParaRPr lang="en-US" dirty="0"/>
          </a:p>
        </p:txBody>
      </p:sp>
    </p:spTree>
    <p:extLst>
      <p:ext uri="{BB962C8B-B14F-4D97-AF65-F5344CB8AC3E}">
        <p14:creationId xmlns:p14="http://schemas.microsoft.com/office/powerpoint/2010/main" val="117695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a:t>
            </a:r>
            <a:r>
              <a:rPr lang="en-US" dirty="0"/>
              <a:t>, </a:t>
            </a:r>
            <a:r>
              <a:rPr lang="en-US" dirty="0" smtClean="0"/>
              <a:t>Metrics</a:t>
            </a:r>
            <a:r>
              <a:rPr lang="en-US" dirty="0"/>
              <a:t>, and </a:t>
            </a:r>
            <a:r>
              <a:rPr lang="en-US" dirty="0" smtClean="0"/>
              <a:t>Measures</a:t>
            </a:r>
            <a:r>
              <a:rPr lang="en-US" dirty="0"/>
              <a:t/>
            </a:r>
            <a:br>
              <a:rPr lang="en-US" dirty="0"/>
            </a:br>
            <a:endParaRPr lang="en-US" dirty="0"/>
          </a:p>
        </p:txBody>
      </p:sp>
      <p:sp>
        <p:nvSpPr>
          <p:cNvPr id="5" name="Content Placeholder 4"/>
          <p:cNvSpPr>
            <a:spLocks noGrp="1"/>
          </p:cNvSpPr>
          <p:nvPr>
            <p:ph idx="1"/>
          </p:nvPr>
        </p:nvSpPr>
        <p:spPr>
          <a:xfrm>
            <a:off x="962801" y="1590762"/>
            <a:ext cx="10515600" cy="4351338"/>
          </a:xfrm>
        </p:spPr>
        <p:txBody>
          <a:bodyPr>
            <a:normAutofit fontScale="92500" lnSpcReduction="10000"/>
          </a:bodyPr>
          <a:lstStyle/>
          <a:p>
            <a:pPr marL="0" indent="0">
              <a:buNone/>
            </a:pPr>
            <a:r>
              <a:rPr lang="en-US" dirty="0" smtClean="0">
                <a:solidFill>
                  <a:schemeClr val="accent2"/>
                </a:solidFill>
              </a:rPr>
              <a:t>Data</a:t>
            </a:r>
          </a:p>
          <a:p>
            <a:pPr marL="0" indent="0">
              <a:buNone/>
            </a:pPr>
            <a:r>
              <a:rPr lang="en-US" dirty="0" smtClean="0"/>
              <a:t>Raw </a:t>
            </a:r>
            <a:r>
              <a:rPr lang="en-US" dirty="0"/>
              <a:t>information, can be numeric or non numeric</a:t>
            </a:r>
          </a:p>
          <a:p>
            <a:pPr marL="0" indent="0">
              <a:buNone/>
            </a:pPr>
            <a:endParaRPr lang="en-US" dirty="0"/>
          </a:p>
          <a:p>
            <a:pPr marL="0" indent="0">
              <a:buNone/>
            </a:pPr>
            <a:r>
              <a:rPr lang="en-US" dirty="0" smtClean="0">
                <a:solidFill>
                  <a:schemeClr val="accent2"/>
                </a:solidFill>
              </a:rPr>
              <a:t>Metric</a:t>
            </a:r>
          </a:p>
          <a:p>
            <a:pPr marL="0" indent="0">
              <a:buNone/>
            </a:pPr>
            <a:r>
              <a:rPr lang="en-US" dirty="0" smtClean="0"/>
              <a:t>Using </a:t>
            </a:r>
            <a:r>
              <a:rPr lang="en-US" dirty="0"/>
              <a:t>data to compute a single score or a set of scores to represent a phenomenon</a:t>
            </a:r>
          </a:p>
          <a:p>
            <a:pPr marL="0" indent="0">
              <a:buNone/>
            </a:pPr>
            <a:endParaRPr lang="en-US" dirty="0"/>
          </a:p>
          <a:p>
            <a:pPr marL="0" indent="0">
              <a:buNone/>
            </a:pPr>
            <a:r>
              <a:rPr lang="en-US" dirty="0" smtClean="0">
                <a:solidFill>
                  <a:schemeClr val="accent2"/>
                </a:solidFill>
              </a:rPr>
              <a:t>Measures</a:t>
            </a:r>
          </a:p>
          <a:p>
            <a:pPr marL="0" indent="0">
              <a:buNone/>
            </a:pPr>
            <a:r>
              <a:rPr lang="en-US" dirty="0" smtClean="0"/>
              <a:t>Developing </a:t>
            </a:r>
            <a:r>
              <a:rPr lang="en-US" dirty="0"/>
              <a:t>a metric that is a reliable and valid representation of an abstract concept</a:t>
            </a:r>
          </a:p>
          <a:p>
            <a:pPr marL="0" indent="0">
              <a:buNone/>
            </a:pPr>
            <a:endParaRPr lang="en-US" dirty="0"/>
          </a:p>
        </p:txBody>
      </p:sp>
    </p:spTree>
    <p:extLst>
      <p:ext uri="{BB962C8B-B14F-4D97-AF65-F5344CB8AC3E}">
        <p14:creationId xmlns:p14="http://schemas.microsoft.com/office/powerpoint/2010/main" val="11108719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“Put more feet on the street to close the revenue gap”</a:t>
            </a:r>
            <a:endParaRPr lang="en-US" sz="2800" dirty="0"/>
          </a:p>
        </p:txBody>
      </p:sp>
      <p:pic>
        <p:nvPicPr>
          <p:cNvPr id="45060" name="Picture 4" descr="http://2.bp.blogspot.com/-mG662G9QAa4/UwtQ6yrEx2I/AAAAAAAAAtI/VM80abY1tR0/s1600/Business+Man+Walking+Vector+%231+preview.jpg"/>
          <p:cNvPicPr>
            <a:picLocks noChangeAspect="1" noChangeArrowheads="1"/>
          </p:cNvPicPr>
          <p:nvPr/>
        </p:nvPicPr>
        <p:blipFill>
          <a:blip r:embed="rId2" cstate="print"/>
          <a:srcRect t="11396"/>
          <a:stretch>
            <a:fillRect/>
          </a:stretch>
        </p:blipFill>
        <p:spPr bwMode="auto">
          <a:xfrm>
            <a:off x="2382455" y="2384385"/>
            <a:ext cx="6667500" cy="2962275"/>
          </a:xfrm>
          <a:prstGeom prst="rect">
            <a:avLst/>
          </a:prstGeom>
          <a:noFill/>
        </p:spPr>
      </p:pic>
      <p:pic>
        <p:nvPicPr>
          <p:cNvPr id="6" name="Picture 9"/>
          <p:cNvPicPr>
            <a:picLocks noChangeAspect="1" noChangeArrowheads="1"/>
          </p:cNvPicPr>
          <p:nvPr/>
        </p:nvPicPr>
        <p:blipFill>
          <a:blip r:embed="rId3" cstate="print"/>
          <a:srcRect/>
          <a:stretch>
            <a:fillRect/>
          </a:stretch>
        </p:blipFill>
        <p:spPr bwMode="auto">
          <a:xfrm>
            <a:off x="9891532" y="4119234"/>
            <a:ext cx="1143000" cy="1227426"/>
          </a:xfrm>
          <a:prstGeom prst="rect">
            <a:avLst/>
          </a:prstGeom>
          <a:noFill/>
          <a:ln w="9525">
            <a:noFill/>
            <a:miter lim="800000"/>
            <a:headEnd/>
            <a:tailEnd/>
          </a:ln>
        </p:spPr>
      </p:pic>
      <p:sp>
        <p:nvSpPr>
          <p:cNvPr id="4" name="TextBox 3"/>
          <p:cNvSpPr txBox="1"/>
          <p:nvPr/>
        </p:nvSpPr>
        <p:spPr>
          <a:xfrm rot="16200000">
            <a:off x="-1035787" y="2716702"/>
            <a:ext cx="4394307" cy="646331"/>
          </a:xfrm>
          <a:prstGeom prst="rect">
            <a:avLst/>
          </a:prstGeom>
          <a:noFill/>
        </p:spPr>
        <p:txBody>
          <a:bodyPr wrap="square" rtlCol="0">
            <a:spAutoFit/>
          </a:bodyPr>
          <a:lstStyle/>
          <a:p>
            <a:r>
              <a:rPr lang="en-US" sz="3600" b="1" dirty="0" smtClean="0">
                <a:solidFill>
                  <a:schemeClr val="accent2"/>
                </a:solidFill>
              </a:rPr>
              <a:t>CASE STUDY</a:t>
            </a:r>
            <a:endParaRPr lang="en-US" sz="3600" b="1" dirty="0">
              <a:solidFill>
                <a:schemeClr val="accent2"/>
              </a:solidFill>
            </a:endParaRPr>
          </a:p>
        </p:txBody>
      </p:sp>
      <p:sp>
        <p:nvSpPr>
          <p:cNvPr id="5" name="Rectangle 4"/>
          <p:cNvSpPr/>
          <p:nvPr/>
        </p:nvSpPr>
        <p:spPr>
          <a:xfrm>
            <a:off x="918785" y="1321356"/>
            <a:ext cx="4441280" cy="523220"/>
          </a:xfrm>
          <a:prstGeom prst="rect">
            <a:avLst/>
          </a:prstGeom>
        </p:spPr>
        <p:txBody>
          <a:bodyPr wrap="none">
            <a:spAutoFit/>
          </a:bodyPr>
          <a:lstStyle/>
          <a:p>
            <a:r>
              <a:rPr lang="en-US" sz="2800" dirty="0"/>
              <a:t>Client: Midsize Software Firm</a:t>
            </a:r>
          </a:p>
        </p:txBody>
      </p:sp>
    </p:spTree>
    <p:extLst>
      <p:ext uri="{BB962C8B-B14F-4D97-AF65-F5344CB8AC3E}">
        <p14:creationId xmlns:p14="http://schemas.microsoft.com/office/powerpoint/2010/main" val="18147731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“Put more feet on the street to close the revenue gap”</a:t>
            </a:r>
            <a:br>
              <a:rPr lang="en-US" sz="3600" dirty="0" smtClean="0"/>
            </a:br>
            <a:r>
              <a:rPr lang="en-US" sz="3600" dirty="0"/>
              <a:t/>
            </a:r>
            <a:br>
              <a:rPr lang="en-US" sz="3600" dirty="0"/>
            </a:br>
            <a:endParaRPr lang="en-US" sz="3600" dirty="0"/>
          </a:p>
        </p:txBody>
      </p:sp>
      <p:sp>
        <p:nvSpPr>
          <p:cNvPr id="3" name="Content Placeholder 2"/>
          <p:cNvSpPr>
            <a:spLocks noGrp="1"/>
          </p:cNvSpPr>
          <p:nvPr>
            <p:ph idx="1"/>
          </p:nvPr>
        </p:nvSpPr>
        <p:spPr>
          <a:xfrm>
            <a:off x="838200" y="1510145"/>
            <a:ext cx="10515600" cy="4666818"/>
          </a:xfrm>
        </p:spPr>
        <p:txBody>
          <a:bodyPr/>
          <a:lstStyle/>
          <a:p>
            <a:pPr marL="0" indent="0">
              <a:buNone/>
            </a:pPr>
            <a:r>
              <a:rPr lang="en-US" b="1" dirty="0" smtClean="0">
                <a:solidFill>
                  <a:schemeClr val="accent2"/>
                </a:solidFill>
              </a:rPr>
              <a:t>BUSINESS CHALLENGE</a:t>
            </a:r>
            <a:endParaRPr lang="en-US" b="1" dirty="0">
              <a:solidFill>
                <a:schemeClr val="accent2"/>
              </a:solidFill>
            </a:endParaRPr>
          </a:p>
        </p:txBody>
      </p:sp>
      <p:sp>
        <p:nvSpPr>
          <p:cNvPr id="4" name="TextBox 3"/>
          <p:cNvSpPr txBox="1"/>
          <p:nvPr/>
        </p:nvSpPr>
        <p:spPr>
          <a:xfrm>
            <a:off x="1572229" y="4120984"/>
            <a:ext cx="1724628" cy="923330"/>
          </a:xfrm>
          <a:prstGeom prst="rect">
            <a:avLst/>
          </a:prstGeom>
          <a:noFill/>
        </p:spPr>
        <p:txBody>
          <a:bodyPr wrap="square" rtlCol="0">
            <a:spAutoFit/>
          </a:bodyPr>
          <a:lstStyle/>
          <a:p>
            <a:r>
              <a:rPr lang="en-US" dirty="0" smtClean="0"/>
              <a:t>Publicly traded: Meet analyst expectation</a:t>
            </a:r>
            <a:endParaRPr lang="en-US" dirty="0"/>
          </a:p>
        </p:txBody>
      </p:sp>
      <p:sp>
        <p:nvSpPr>
          <p:cNvPr id="5" name="TextBox 4"/>
          <p:cNvSpPr txBox="1"/>
          <p:nvPr/>
        </p:nvSpPr>
        <p:spPr>
          <a:xfrm>
            <a:off x="4563320" y="4120984"/>
            <a:ext cx="1724628" cy="646331"/>
          </a:xfrm>
          <a:prstGeom prst="rect">
            <a:avLst/>
          </a:prstGeom>
          <a:noFill/>
        </p:spPr>
        <p:txBody>
          <a:bodyPr wrap="square" rtlCol="0">
            <a:spAutoFit/>
          </a:bodyPr>
          <a:lstStyle/>
          <a:p>
            <a:r>
              <a:rPr lang="en-US" dirty="0" smtClean="0"/>
              <a:t>Expand sales team</a:t>
            </a:r>
            <a:endParaRPr lang="en-US" dirty="0"/>
          </a:p>
        </p:txBody>
      </p:sp>
      <p:sp>
        <p:nvSpPr>
          <p:cNvPr id="6" name="TextBox 5"/>
          <p:cNvSpPr txBox="1"/>
          <p:nvPr/>
        </p:nvSpPr>
        <p:spPr>
          <a:xfrm>
            <a:off x="7096246" y="4086259"/>
            <a:ext cx="1724628" cy="923330"/>
          </a:xfrm>
          <a:prstGeom prst="rect">
            <a:avLst/>
          </a:prstGeom>
          <a:noFill/>
        </p:spPr>
        <p:txBody>
          <a:bodyPr wrap="square" rtlCol="0">
            <a:spAutoFit/>
          </a:bodyPr>
          <a:lstStyle/>
          <a:p>
            <a:r>
              <a:rPr lang="en-US" dirty="0" smtClean="0"/>
              <a:t>Increase revenue and profitability</a:t>
            </a:r>
            <a:endParaRPr lang="en-US" dirty="0"/>
          </a:p>
        </p:txBody>
      </p:sp>
      <p:sp>
        <p:nvSpPr>
          <p:cNvPr id="7" name="TextBox 6"/>
          <p:cNvSpPr txBox="1"/>
          <p:nvPr/>
        </p:nvSpPr>
        <p:spPr>
          <a:xfrm>
            <a:off x="9629172" y="4086260"/>
            <a:ext cx="1724628" cy="923330"/>
          </a:xfrm>
          <a:prstGeom prst="rect">
            <a:avLst/>
          </a:prstGeom>
          <a:noFill/>
        </p:spPr>
        <p:txBody>
          <a:bodyPr wrap="square" rtlCol="0">
            <a:spAutoFit/>
          </a:bodyPr>
          <a:lstStyle/>
          <a:p>
            <a:r>
              <a:rPr lang="en-US" dirty="0" smtClean="0"/>
              <a:t>Meet revenue target in Less than 12 months</a:t>
            </a:r>
            <a:endParaRPr lang="en-US" dirty="0"/>
          </a:p>
        </p:txBody>
      </p:sp>
      <p:sp>
        <p:nvSpPr>
          <p:cNvPr id="8" name="TextBox 7"/>
          <p:cNvSpPr txBox="1"/>
          <p:nvPr/>
        </p:nvSpPr>
        <p:spPr>
          <a:xfrm rot="16200000">
            <a:off x="-1759527" y="3131130"/>
            <a:ext cx="5195454" cy="646331"/>
          </a:xfrm>
          <a:prstGeom prst="rect">
            <a:avLst/>
          </a:prstGeom>
          <a:noFill/>
        </p:spPr>
        <p:txBody>
          <a:bodyPr wrap="square" rtlCol="0">
            <a:spAutoFit/>
          </a:bodyPr>
          <a:lstStyle/>
          <a:p>
            <a:r>
              <a:rPr lang="en-US" sz="3600" b="1" dirty="0" smtClean="0">
                <a:solidFill>
                  <a:schemeClr val="accent2"/>
                </a:solidFill>
              </a:rPr>
              <a:t>CASE STUDY</a:t>
            </a:r>
            <a:endParaRPr lang="en-US" sz="3600" b="1" dirty="0">
              <a:solidFill>
                <a:schemeClr val="accent2"/>
              </a:solidFill>
            </a:endParaRPr>
          </a:p>
        </p:txBody>
      </p:sp>
      <p:pic>
        <p:nvPicPr>
          <p:cNvPr id="3074" name="Picture 2" descr="https://cdn3.iconfinder.com/data/icons/wall-street/154/wall-street-pointer-location-512.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77184" y="2794371"/>
            <a:ext cx="997712" cy="9977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cdn0.iconfinder.com/data/icons/business-management-glyph/614/2901_-_Client_Meetup-512.pn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63320" y="2653202"/>
            <a:ext cx="1280050" cy="12800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cdn1.iconfinder.com/data/icons/business-seo-vol-1/512/Business_Chart_Graph_Analytics_Profit_Income_Increase-512.png"/>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96246" y="2719851"/>
            <a:ext cx="1146752" cy="114675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cdn1.iconfinder.com/data/icons/multimedia-marketing/512/8-512.png"/>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98339" y="2870611"/>
            <a:ext cx="1005791" cy="100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409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4" name="Rectangle 3"/>
          <p:cNvSpPr/>
          <p:nvPr/>
        </p:nvSpPr>
        <p:spPr>
          <a:xfrm>
            <a:off x="2362200" y="1371600"/>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Outcome</a:t>
            </a:r>
          </a:p>
        </p:txBody>
      </p:sp>
      <p:sp>
        <p:nvSpPr>
          <p:cNvPr id="5" name="Rectangle 4"/>
          <p:cNvSpPr/>
          <p:nvPr/>
        </p:nvSpPr>
        <p:spPr>
          <a:xfrm>
            <a:off x="2362200" y="3505200"/>
            <a:ext cx="1600200" cy="6858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Actions</a:t>
            </a:r>
          </a:p>
        </p:txBody>
      </p:sp>
      <p:sp>
        <p:nvSpPr>
          <p:cNvPr id="6" name="Rectangle 5"/>
          <p:cNvSpPr/>
          <p:nvPr/>
        </p:nvSpPr>
        <p:spPr>
          <a:xfrm>
            <a:off x="2362200" y="2438400"/>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Evidence</a:t>
            </a:r>
          </a:p>
        </p:txBody>
      </p:sp>
      <p:sp>
        <p:nvSpPr>
          <p:cNvPr id="7" name="Rectangle 6"/>
          <p:cNvSpPr/>
          <p:nvPr/>
        </p:nvSpPr>
        <p:spPr>
          <a:xfrm>
            <a:off x="2362200" y="5580670"/>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Analytics</a:t>
            </a:r>
          </a:p>
        </p:txBody>
      </p:sp>
      <p:sp>
        <p:nvSpPr>
          <p:cNvPr id="8" name="Left Arrow 7"/>
          <p:cNvSpPr/>
          <p:nvPr/>
        </p:nvSpPr>
        <p:spPr>
          <a:xfrm rot="16200000">
            <a:off x="3048000" y="2133600"/>
            <a:ext cx="228600" cy="228600"/>
          </a:xfrm>
          <a:prstGeom prst="lef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0" name="Rectangle 9"/>
          <p:cNvSpPr/>
          <p:nvPr/>
        </p:nvSpPr>
        <p:spPr>
          <a:xfrm>
            <a:off x="2362200" y="4552362"/>
            <a:ext cx="1600200"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Measures</a:t>
            </a:r>
            <a:endParaRPr lang="en-US" dirty="0"/>
          </a:p>
        </p:txBody>
      </p:sp>
      <p:sp>
        <p:nvSpPr>
          <p:cNvPr id="11" name="Right Arrow 10"/>
          <p:cNvSpPr/>
          <p:nvPr/>
        </p:nvSpPr>
        <p:spPr>
          <a:xfrm rot="5400000">
            <a:off x="3048000" y="3200400"/>
            <a:ext cx="228600" cy="228600"/>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2" name="Right Arrow 11"/>
          <p:cNvSpPr/>
          <p:nvPr/>
        </p:nvSpPr>
        <p:spPr>
          <a:xfrm rot="5400000">
            <a:off x="3048000" y="4267200"/>
            <a:ext cx="228600" cy="228600"/>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3" name="Right Arrow 12"/>
          <p:cNvSpPr/>
          <p:nvPr/>
        </p:nvSpPr>
        <p:spPr>
          <a:xfrm rot="5400000">
            <a:off x="3048000" y="5294724"/>
            <a:ext cx="228600" cy="228600"/>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7" name="TextBox 16"/>
          <p:cNvSpPr txBox="1"/>
          <p:nvPr/>
        </p:nvSpPr>
        <p:spPr>
          <a:xfrm>
            <a:off x="4190999" y="1363151"/>
            <a:ext cx="6019800" cy="646331"/>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t>Deploy more sales executives to grow revenue</a:t>
            </a:r>
          </a:p>
          <a:p>
            <a:pPr marL="285750" indent="-285750">
              <a:buClr>
                <a:schemeClr val="accent2"/>
              </a:buClr>
              <a:buFont typeface="Wingdings" panose="05000000000000000000" pitchFamily="2" charset="2"/>
              <a:buChar char="Ø"/>
            </a:pPr>
            <a:r>
              <a:rPr lang="en-US" dirty="0"/>
              <a:t>Reduce time to productivity from 18 months to 6 months</a:t>
            </a:r>
          </a:p>
        </p:txBody>
      </p:sp>
      <p:sp>
        <p:nvSpPr>
          <p:cNvPr id="18" name="TextBox 17"/>
          <p:cNvSpPr txBox="1"/>
          <p:nvPr/>
        </p:nvSpPr>
        <p:spPr>
          <a:xfrm>
            <a:off x="4191000" y="2338001"/>
            <a:ext cx="5943600"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smtClean="0"/>
              <a:t>Onboarding</a:t>
            </a:r>
            <a:endParaRPr lang="en-US" i="1" dirty="0" smtClean="0"/>
          </a:p>
          <a:p>
            <a:pPr marL="285750" indent="-285750">
              <a:buClr>
                <a:schemeClr val="accent2"/>
              </a:buClr>
              <a:buFont typeface="Wingdings" panose="05000000000000000000" pitchFamily="2" charset="2"/>
              <a:buChar char="Ø"/>
            </a:pPr>
            <a:r>
              <a:rPr lang="en-US" dirty="0" smtClean="0"/>
              <a:t>Assessment</a:t>
            </a:r>
            <a:endParaRPr lang="en-US" i="1" dirty="0"/>
          </a:p>
          <a:p>
            <a:pPr marL="285750" indent="-285750">
              <a:buClr>
                <a:schemeClr val="accent2"/>
              </a:buClr>
              <a:buFont typeface="Wingdings" panose="05000000000000000000" pitchFamily="2" charset="2"/>
              <a:buChar char="Ø"/>
            </a:pPr>
            <a:r>
              <a:rPr lang="en-US" dirty="0" smtClean="0"/>
              <a:t>Goal Setting</a:t>
            </a:r>
            <a:endParaRPr lang="en-US" i="1" dirty="0"/>
          </a:p>
        </p:txBody>
      </p:sp>
      <p:sp>
        <p:nvSpPr>
          <p:cNvPr id="19" name="TextBox 18"/>
          <p:cNvSpPr txBox="1"/>
          <p:nvPr/>
        </p:nvSpPr>
        <p:spPr>
          <a:xfrm>
            <a:off x="4191000" y="3505201"/>
            <a:ext cx="5867400" cy="646331"/>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t>Two week Sales Boot camp</a:t>
            </a:r>
          </a:p>
          <a:p>
            <a:pPr marL="285750" indent="-285750">
              <a:buClr>
                <a:schemeClr val="accent2"/>
              </a:buClr>
              <a:buFont typeface="Wingdings" panose="05000000000000000000" pitchFamily="2" charset="2"/>
              <a:buChar char="Ø"/>
            </a:pPr>
            <a:r>
              <a:rPr lang="en-US" dirty="0"/>
              <a:t>60-90-120 day plan with mentoring and feedback</a:t>
            </a:r>
          </a:p>
        </p:txBody>
      </p:sp>
      <p:sp>
        <p:nvSpPr>
          <p:cNvPr id="20" name="TextBox 19"/>
          <p:cNvSpPr txBox="1"/>
          <p:nvPr/>
        </p:nvSpPr>
        <p:spPr>
          <a:xfrm>
            <a:off x="4191000" y="4552362"/>
            <a:ext cx="5943600"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t> Individual performance data during the boot camp</a:t>
            </a:r>
          </a:p>
          <a:p>
            <a:pPr marL="285750" indent="-285750">
              <a:buClr>
                <a:schemeClr val="accent2"/>
              </a:buClr>
              <a:buFont typeface="Wingdings" panose="05000000000000000000" pitchFamily="2" charset="2"/>
              <a:buChar char="Ø"/>
            </a:pPr>
            <a:r>
              <a:rPr lang="en-US" dirty="0"/>
              <a:t> Goal achievement</a:t>
            </a:r>
          </a:p>
          <a:p>
            <a:pPr>
              <a:buFont typeface="Arial" pitchFamily="34" charset="0"/>
              <a:buChar char="•"/>
            </a:pPr>
            <a:endParaRPr lang="en-US" dirty="0"/>
          </a:p>
        </p:txBody>
      </p:sp>
      <p:sp>
        <p:nvSpPr>
          <p:cNvPr id="21" name="TextBox 20"/>
          <p:cNvSpPr txBox="1"/>
          <p:nvPr/>
        </p:nvSpPr>
        <p:spPr>
          <a:xfrm>
            <a:off x="4190999" y="5681410"/>
            <a:ext cx="5216951" cy="369332"/>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t> Chart with rank ordering of new hires by scores</a:t>
            </a:r>
          </a:p>
        </p:txBody>
      </p:sp>
      <p:cxnSp>
        <p:nvCxnSpPr>
          <p:cNvPr id="22" name="Straight Arrow Connector 21"/>
          <p:cNvCxnSpPr/>
          <p:nvPr/>
        </p:nvCxnSpPr>
        <p:spPr>
          <a:xfrm flipV="1">
            <a:off x="1726884" y="1378864"/>
            <a:ext cx="12827" cy="4896588"/>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rot="16200000">
            <a:off x="1008534" y="3283485"/>
            <a:ext cx="1436700" cy="707886"/>
          </a:xfrm>
          <a:prstGeom prst="rect">
            <a:avLst/>
          </a:prstGeom>
          <a:solidFill>
            <a:schemeClr val="bg1"/>
          </a:solidFill>
        </p:spPr>
        <p:txBody>
          <a:bodyPr wrap="square" rtlCol="0">
            <a:spAutoFit/>
          </a:bodyPr>
          <a:lstStyle/>
          <a:p>
            <a:pPr algn="ctr"/>
            <a:r>
              <a:rPr lang="en-US" sz="1100" dirty="0" smtClean="0">
                <a:solidFill>
                  <a:srgbClr val="C00000"/>
                </a:solidFill>
              </a:rPr>
              <a:t>Design &amp; Implementation</a:t>
            </a:r>
          </a:p>
          <a:p>
            <a:pPr algn="ctr"/>
            <a:r>
              <a:rPr lang="en-US" dirty="0" smtClean="0">
                <a:solidFill>
                  <a:srgbClr val="C00000"/>
                </a:solidFill>
              </a:rPr>
              <a:t>6 Months</a:t>
            </a:r>
            <a:endParaRPr lang="en-US" dirty="0">
              <a:solidFill>
                <a:srgbClr val="C00000"/>
              </a:solidFill>
            </a:endParaRPr>
          </a:p>
        </p:txBody>
      </p:sp>
      <p:sp>
        <p:nvSpPr>
          <p:cNvPr id="24" name="TextBox 23"/>
          <p:cNvSpPr txBox="1"/>
          <p:nvPr/>
        </p:nvSpPr>
        <p:spPr>
          <a:xfrm rot="16200000">
            <a:off x="-1759527" y="3131130"/>
            <a:ext cx="5195454" cy="646331"/>
          </a:xfrm>
          <a:prstGeom prst="rect">
            <a:avLst/>
          </a:prstGeom>
          <a:noFill/>
        </p:spPr>
        <p:txBody>
          <a:bodyPr wrap="square" rtlCol="0">
            <a:spAutoFit/>
          </a:bodyPr>
          <a:lstStyle/>
          <a:p>
            <a:r>
              <a:rPr lang="en-US" sz="3600" b="1" dirty="0" smtClean="0">
                <a:solidFill>
                  <a:schemeClr val="accent2"/>
                </a:solidFill>
              </a:rPr>
              <a:t>CASE STUDY</a:t>
            </a:r>
            <a:endParaRPr lang="en-US" sz="3600" b="1" dirty="0">
              <a:solidFill>
                <a:schemeClr val="accent2"/>
              </a:solidFill>
            </a:endParaRPr>
          </a:p>
        </p:txBody>
      </p:sp>
    </p:spTree>
    <p:extLst>
      <p:ext uri="{BB962C8B-B14F-4D97-AF65-F5344CB8AC3E}">
        <p14:creationId xmlns:p14="http://schemas.microsoft.com/office/powerpoint/2010/main" val="113060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1" grpId="0" animBg="1"/>
      <p:bldP spid="12" grpId="0" animBg="1"/>
      <p:bldP spid="13" grpId="0" animBg="1"/>
      <p:bldP spid="17" grpId="0"/>
      <p:bldP spid="18" grpId="0"/>
      <p:bldP spid="19" grpId="0"/>
      <p:bldP spid="20" grpId="0"/>
      <p:bldP spid="21" grpId="0"/>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Evidence to Gain </a:t>
            </a:r>
            <a:r>
              <a:rPr lang="en-US" dirty="0"/>
              <a:t>F</a:t>
            </a:r>
            <a:r>
              <a:rPr lang="en-US" dirty="0" smtClean="0"/>
              <a:t>oresight</a:t>
            </a:r>
            <a:endParaRPr lang="en-US" dirty="0"/>
          </a:p>
        </p:txBody>
      </p:sp>
      <p:sp>
        <p:nvSpPr>
          <p:cNvPr id="3" name="Rectangle 2"/>
          <p:cNvSpPr/>
          <p:nvPr/>
        </p:nvSpPr>
        <p:spPr>
          <a:xfrm>
            <a:off x="969818" y="1690688"/>
            <a:ext cx="3477491" cy="4252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b="1" dirty="0" smtClean="0"/>
          </a:p>
          <a:p>
            <a:r>
              <a:rPr lang="en-US" sz="2800" b="1" dirty="0" smtClean="0"/>
              <a:t>Outcome</a:t>
            </a:r>
          </a:p>
          <a:p>
            <a:r>
              <a:rPr lang="en-US" sz="2800" dirty="0" smtClean="0"/>
              <a:t>Shorten </a:t>
            </a:r>
            <a:r>
              <a:rPr lang="en-US" sz="2800" dirty="0"/>
              <a:t>onboard </a:t>
            </a:r>
            <a:r>
              <a:rPr lang="en-US" sz="2800" dirty="0" smtClean="0"/>
              <a:t>time</a:t>
            </a:r>
          </a:p>
          <a:p>
            <a:endParaRPr lang="en-US" sz="2800" dirty="0"/>
          </a:p>
          <a:p>
            <a:endParaRPr lang="en-US" sz="2800" dirty="0" smtClean="0"/>
          </a:p>
          <a:p>
            <a:pPr algn="ctr"/>
            <a:r>
              <a:rPr lang="en-US" sz="2400" i="1" dirty="0" smtClean="0"/>
              <a:t>New hire socialization</a:t>
            </a:r>
          </a:p>
          <a:p>
            <a:endParaRPr lang="en-US" sz="2800" dirty="0" smtClean="0"/>
          </a:p>
          <a:p>
            <a:endParaRPr lang="en-US" dirty="0"/>
          </a:p>
          <a:p>
            <a:endParaRPr lang="en-US" dirty="0" smtClean="0"/>
          </a:p>
          <a:p>
            <a:r>
              <a:rPr lang="en-US" sz="1000" dirty="0" smtClean="0"/>
              <a:t>Source: </a:t>
            </a:r>
            <a:r>
              <a:rPr lang="en-US" sz="1000" dirty="0"/>
              <a:t>Bauer, T. N., </a:t>
            </a:r>
            <a:r>
              <a:rPr lang="en-US" sz="1000" dirty="0" err="1"/>
              <a:t>Bodner</a:t>
            </a:r>
            <a:r>
              <a:rPr lang="en-US" sz="1000" dirty="0"/>
              <a:t>, T., Erdogan, B., Truxillo, D. M., &amp; Tucker, J. S. (2007). Newcomer adjustment during organizational socialization: a meta-analytic review of antecedents, outcomes, and methods. </a:t>
            </a:r>
            <a:r>
              <a:rPr lang="en-US" sz="1000" i="1" dirty="0"/>
              <a:t>Journal of applied psychology</a:t>
            </a:r>
            <a:r>
              <a:rPr lang="en-US" sz="1000" dirty="0"/>
              <a:t>, </a:t>
            </a:r>
            <a:r>
              <a:rPr lang="en-US" sz="1000" i="1" dirty="0"/>
              <a:t>92</a:t>
            </a:r>
            <a:r>
              <a:rPr lang="en-US" sz="1000" dirty="0"/>
              <a:t>(3), 707.</a:t>
            </a:r>
            <a:endParaRPr lang="en-US" sz="1000" i="1" dirty="0" smtClean="0"/>
          </a:p>
        </p:txBody>
      </p:sp>
      <p:sp>
        <p:nvSpPr>
          <p:cNvPr id="4" name="Rectangle 3"/>
          <p:cNvSpPr/>
          <p:nvPr/>
        </p:nvSpPr>
        <p:spPr>
          <a:xfrm>
            <a:off x="4641273" y="1690688"/>
            <a:ext cx="3477491" cy="4252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b="1" dirty="0" smtClean="0"/>
          </a:p>
          <a:p>
            <a:endParaRPr lang="en-US" sz="2800" b="1" dirty="0" smtClean="0"/>
          </a:p>
          <a:p>
            <a:endParaRPr lang="en-US" sz="2800" b="1" dirty="0" smtClean="0"/>
          </a:p>
          <a:p>
            <a:r>
              <a:rPr lang="en-US" sz="2800" b="1" dirty="0" smtClean="0"/>
              <a:t>Outcome</a:t>
            </a:r>
            <a:endParaRPr lang="en-US" sz="2800" b="1" dirty="0"/>
          </a:p>
          <a:p>
            <a:r>
              <a:rPr lang="en-US" sz="2800" dirty="0" smtClean="0"/>
              <a:t>Predicting </a:t>
            </a:r>
            <a:r>
              <a:rPr lang="en-US" sz="2800" dirty="0"/>
              <a:t>skill </a:t>
            </a:r>
            <a:r>
              <a:rPr lang="en-US" sz="2800" dirty="0" smtClean="0"/>
              <a:t>transfer</a:t>
            </a:r>
          </a:p>
          <a:p>
            <a:endParaRPr lang="en-US" sz="2800" dirty="0"/>
          </a:p>
          <a:p>
            <a:endParaRPr lang="en-US" sz="2800" dirty="0" smtClean="0"/>
          </a:p>
          <a:p>
            <a:pPr algn="ctr"/>
            <a:r>
              <a:rPr lang="en-US" sz="2400" i="1" dirty="0" smtClean="0"/>
              <a:t>Knowledge and attitude change</a:t>
            </a:r>
          </a:p>
          <a:p>
            <a:endParaRPr lang="en-US" sz="2800" dirty="0"/>
          </a:p>
          <a:p>
            <a:endParaRPr lang="en-US" sz="1000" dirty="0" smtClean="0"/>
          </a:p>
          <a:p>
            <a:endParaRPr lang="en-US" sz="1000" dirty="0"/>
          </a:p>
          <a:p>
            <a:r>
              <a:rPr lang="en-US" sz="1000" dirty="0" smtClean="0"/>
              <a:t>Source: Kraiger</a:t>
            </a:r>
            <a:r>
              <a:rPr lang="en-US" sz="1000" dirty="0"/>
              <a:t>, K., Ford, J. K., &amp; Salas, E. (1993). Application of cognitive, skill-based, and affective theories of learning outcomes to new methods of training evaluation. </a:t>
            </a:r>
            <a:r>
              <a:rPr lang="en-US" sz="1000" i="1" dirty="0"/>
              <a:t>Journal of applied psychology</a:t>
            </a:r>
            <a:r>
              <a:rPr lang="en-US" sz="1000" dirty="0"/>
              <a:t>, </a:t>
            </a:r>
            <a:r>
              <a:rPr lang="en-US" sz="1000" i="1" dirty="0"/>
              <a:t>78</a:t>
            </a:r>
            <a:r>
              <a:rPr lang="en-US" sz="1000" dirty="0"/>
              <a:t>(2), 311.</a:t>
            </a:r>
            <a:endParaRPr lang="en-US" sz="1000" dirty="0" smtClean="0"/>
          </a:p>
          <a:p>
            <a:endParaRPr lang="en-US" sz="1000" dirty="0"/>
          </a:p>
          <a:p>
            <a:endParaRPr lang="en-US" sz="2800" dirty="0" smtClean="0"/>
          </a:p>
          <a:p>
            <a:endParaRPr lang="en-US" dirty="0"/>
          </a:p>
          <a:p>
            <a:r>
              <a:rPr lang="en-US" dirty="0" smtClean="0"/>
              <a:t> </a:t>
            </a:r>
            <a:endParaRPr lang="en-US" i="1" dirty="0"/>
          </a:p>
        </p:txBody>
      </p:sp>
      <p:sp>
        <p:nvSpPr>
          <p:cNvPr id="5" name="Rectangle 4"/>
          <p:cNvSpPr/>
          <p:nvPr/>
        </p:nvSpPr>
        <p:spPr>
          <a:xfrm>
            <a:off x="8312728" y="1690688"/>
            <a:ext cx="3477491" cy="4252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b="1" dirty="0" smtClean="0"/>
          </a:p>
          <a:p>
            <a:endParaRPr lang="en-US" sz="2800" b="1" dirty="0" smtClean="0"/>
          </a:p>
          <a:p>
            <a:endParaRPr lang="en-US" sz="2800" b="1" dirty="0"/>
          </a:p>
          <a:p>
            <a:r>
              <a:rPr lang="en-US" sz="2800" b="1" dirty="0" smtClean="0"/>
              <a:t>Outcome</a:t>
            </a:r>
            <a:endParaRPr lang="en-US" sz="2800" b="1" dirty="0"/>
          </a:p>
          <a:p>
            <a:r>
              <a:rPr lang="en-US" sz="2800" dirty="0" smtClean="0"/>
              <a:t>Manage performance</a:t>
            </a:r>
          </a:p>
          <a:p>
            <a:endParaRPr lang="en-US" sz="2800" dirty="0"/>
          </a:p>
          <a:p>
            <a:endParaRPr lang="en-US" sz="2800" dirty="0" smtClean="0"/>
          </a:p>
          <a:p>
            <a:pPr algn="ctr"/>
            <a:r>
              <a:rPr lang="en-US" sz="2400" i="1" dirty="0" smtClean="0"/>
              <a:t>Goal setting and feedback</a:t>
            </a:r>
          </a:p>
          <a:p>
            <a:endParaRPr lang="en-US" sz="2800" dirty="0" smtClean="0"/>
          </a:p>
          <a:p>
            <a:endParaRPr lang="en-US" sz="2800" dirty="0"/>
          </a:p>
          <a:p>
            <a:endParaRPr lang="en-US" sz="1000" dirty="0" smtClean="0"/>
          </a:p>
          <a:p>
            <a:r>
              <a:rPr lang="en-US" sz="1000" dirty="0" smtClean="0"/>
              <a:t>Source: </a:t>
            </a:r>
            <a:r>
              <a:rPr lang="en-US" sz="1000" dirty="0" err="1" smtClean="0"/>
              <a:t>Mento</a:t>
            </a:r>
            <a:r>
              <a:rPr lang="en-US" sz="1000" dirty="0"/>
              <a:t>, A. J., Steel, R. P., &amp; </a:t>
            </a:r>
            <a:r>
              <a:rPr lang="en-US" sz="1000" dirty="0" err="1"/>
              <a:t>Karren</a:t>
            </a:r>
            <a:r>
              <a:rPr lang="en-US" sz="1000" dirty="0"/>
              <a:t>, R. J. (1987). A meta-analytic study of the effects of goal setting on task performance: 1966–1984. </a:t>
            </a:r>
            <a:r>
              <a:rPr lang="en-US" sz="1000" i="1" dirty="0"/>
              <a:t>Organizational behavior and human decision processes</a:t>
            </a:r>
            <a:r>
              <a:rPr lang="en-US" sz="1000" dirty="0"/>
              <a:t>, </a:t>
            </a:r>
            <a:r>
              <a:rPr lang="en-US" sz="1000" i="1" dirty="0"/>
              <a:t>39</a:t>
            </a:r>
            <a:r>
              <a:rPr lang="en-US" sz="1000" dirty="0"/>
              <a:t>(1), 52-83.</a:t>
            </a:r>
            <a:endParaRPr lang="en-US" sz="1000" dirty="0" smtClean="0"/>
          </a:p>
          <a:p>
            <a:endParaRPr lang="en-US" sz="2800" dirty="0"/>
          </a:p>
          <a:p>
            <a:endParaRPr lang="en-US" sz="2800" dirty="0" smtClean="0"/>
          </a:p>
          <a:p>
            <a:endParaRPr lang="en-US" dirty="0"/>
          </a:p>
        </p:txBody>
      </p:sp>
      <p:sp>
        <p:nvSpPr>
          <p:cNvPr id="6" name="TextBox 5"/>
          <p:cNvSpPr txBox="1"/>
          <p:nvPr/>
        </p:nvSpPr>
        <p:spPr>
          <a:xfrm rot="16200000">
            <a:off x="-2082693" y="3112277"/>
            <a:ext cx="5195454" cy="646331"/>
          </a:xfrm>
          <a:prstGeom prst="rect">
            <a:avLst/>
          </a:prstGeom>
          <a:noFill/>
        </p:spPr>
        <p:txBody>
          <a:bodyPr wrap="square" rtlCol="0">
            <a:spAutoFit/>
          </a:bodyPr>
          <a:lstStyle/>
          <a:p>
            <a:r>
              <a:rPr lang="en-US" sz="3600" b="1" dirty="0" smtClean="0">
                <a:solidFill>
                  <a:schemeClr val="accent2"/>
                </a:solidFill>
              </a:rPr>
              <a:t>CASE STUDY</a:t>
            </a:r>
            <a:endParaRPr lang="en-US" sz="3600" b="1" dirty="0">
              <a:solidFill>
                <a:schemeClr val="accent2"/>
              </a:solidFill>
            </a:endParaRPr>
          </a:p>
        </p:txBody>
      </p:sp>
    </p:spTree>
    <p:extLst>
      <p:ext uri="{BB962C8B-B14F-4D97-AF65-F5344CB8AC3E}">
        <p14:creationId xmlns:p14="http://schemas.microsoft.com/office/powerpoint/2010/main" val="25733508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01112"/>
          </a:xfrm>
        </p:spPr>
        <p:txBody>
          <a:bodyPr/>
          <a:lstStyle/>
          <a:p>
            <a:r>
              <a:rPr lang="en-US" dirty="0" smtClean="0"/>
              <a:t>Sales Director Score Card</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57823978"/>
              </p:ext>
            </p:extLst>
          </p:nvPr>
        </p:nvGraphicFramePr>
        <p:xfrm>
          <a:off x="1484534" y="1060043"/>
          <a:ext cx="10353899" cy="4988759"/>
        </p:xfrm>
        <a:graphic>
          <a:graphicData uri="http://schemas.openxmlformats.org/drawingml/2006/table">
            <a:tbl>
              <a:tblPr/>
              <a:tblGrid>
                <a:gridCol w="842902"/>
                <a:gridCol w="961908"/>
                <a:gridCol w="916896"/>
                <a:gridCol w="975360"/>
                <a:gridCol w="1304544"/>
                <a:gridCol w="1121664"/>
                <a:gridCol w="926592"/>
                <a:gridCol w="1048512"/>
                <a:gridCol w="926592"/>
                <a:gridCol w="1328929"/>
              </a:tblGrid>
              <a:tr h="488341">
                <a:tc>
                  <a:txBody>
                    <a:bodyPr/>
                    <a:lstStyle/>
                    <a:p>
                      <a:pPr algn="l" fontAlgn="b"/>
                      <a:r>
                        <a:rPr lang="en-US" sz="1200" b="1" i="0" u="none" strike="noStrike" dirty="0">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1" i="0" u="none" strike="noStrike" dirty="0">
                          <a:solidFill>
                            <a:srgbClr val="000000"/>
                          </a:solidFill>
                          <a:latin typeface="Calibri"/>
                        </a:rPr>
                        <a:t>Knowledge </a:t>
                      </a:r>
                      <a:r>
                        <a:rPr lang="en-US" sz="1600" b="1" i="0" u="none" strike="noStrike" dirty="0" smtClean="0">
                          <a:solidFill>
                            <a:srgbClr val="000000"/>
                          </a:solidFill>
                          <a:latin typeface="Calibri"/>
                        </a:rPr>
                        <a:t>Test</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5">
                  <a:txBody>
                    <a:bodyPr/>
                    <a:lstStyle/>
                    <a:p>
                      <a:pPr algn="ctr" fontAlgn="b"/>
                      <a:endParaRPr lang="en-US" sz="1600" b="1" i="0" u="none" strike="noStrike" dirty="0" smtClean="0">
                        <a:solidFill>
                          <a:srgbClr val="000000"/>
                        </a:solidFill>
                        <a:latin typeface="Calibri"/>
                      </a:endParaRPr>
                    </a:p>
                    <a:p>
                      <a:pPr algn="ctr" fontAlgn="b"/>
                      <a:r>
                        <a:rPr lang="en-US" sz="1600" b="1" i="0" u="none" strike="noStrike" dirty="0" smtClean="0">
                          <a:solidFill>
                            <a:srgbClr val="000000"/>
                          </a:solidFill>
                          <a:latin typeface="Calibri"/>
                        </a:rPr>
                        <a:t>Business </a:t>
                      </a:r>
                      <a:r>
                        <a:rPr lang="en-US" sz="1600" b="1" i="0" u="none" strike="noStrike" dirty="0">
                          <a:solidFill>
                            <a:srgbClr val="000000"/>
                          </a:solidFill>
                          <a:latin typeface="Calibri"/>
                        </a:rPr>
                        <a:t>Case </a:t>
                      </a:r>
                      <a:r>
                        <a:rPr lang="en-US" sz="1600" b="1" i="0" u="none" strike="noStrike" dirty="0" smtClean="0">
                          <a:solidFill>
                            <a:srgbClr val="000000"/>
                          </a:solidFill>
                          <a:latin typeface="Calibri"/>
                        </a:rPr>
                        <a:t>Analysis</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600" b="1" i="0" u="none" strike="noStrike" dirty="0">
                          <a:solidFill>
                            <a:srgbClr val="000000"/>
                          </a:solidFill>
                          <a:latin typeface="Calibri"/>
                        </a:rPr>
                        <a:t>O</a:t>
                      </a:r>
                      <a:r>
                        <a:rPr lang="en-US" sz="1600" b="1" i="0" u="none" strike="noStrike" dirty="0" smtClean="0">
                          <a:solidFill>
                            <a:srgbClr val="000000"/>
                          </a:solidFill>
                          <a:latin typeface="Calibri"/>
                        </a:rPr>
                        <a:t>verall </a:t>
                      </a:r>
                      <a:r>
                        <a:rPr lang="en-US" sz="1600" b="1" i="0" u="none" strike="noStrike" dirty="0">
                          <a:solidFill>
                            <a:srgbClr val="000000"/>
                          </a:solidFill>
                          <a:latin typeface="Calibri"/>
                        </a:rPr>
                        <a:t>Score</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3937">
                <a:tc>
                  <a:txBody>
                    <a:bodyPr/>
                    <a:lstStyle/>
                    <a:p>
                      <a:pPr algn="l" fontAlgn="b"/>
                      <a:r>
                        <a:rPr lang="en-US" sz="1200" b="1" i="0" u="none" strike="noStrike" dirty="0">
                          <a:solidFill>
                            <a:srgbClr val="000000"/>
                          </a:solidFill>
                          <a:latin typeface="Calibri"/>
                        </a:rPr>
                        <a:t>Name</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Product group A</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solidFill>
                            <a:srgbClr val="000000"/>
                          </a:solidFill>
                          <a:latin typeface="Calibri"/>
                        </a:rPr>
                        <a:t>Product Group B</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Product Group C</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Identification of correct solution</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Presentation</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Pitch</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Customer Engagement</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Comments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033">
                <a:tc>
                  <a:txBody>
                    <a:bodyPr/>
                    <a:lstStyle/>
                    <a:p>
                      <a:pPr algn="l" fontAlgn="b"/>
                      <a:r>
                        <a:rPr lang="en-US" sz="1200" b="0" i="0" u="none" strike="noStrike" dirty="0">
                          <a:solidFill>
                            <a:srgbClr val="000000"/>
                          </a:solidFill>
                          <a:latin typeface="Calibri"/>
                        </a:rPr>
                        <a:t>A</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r>
              <a:tr h="304033">
                <a:tc>
                  <a:txBody>
                    <a:bodyPr/>
                    <a:lstStyle/>
                    <a:p>
                      <a:pPr algn="l" fontAlgn="b"/>
                      <a:r>
                        <a:rPr lang="en-US" sz="1200" b="0" i="0" u="none" strike="noStrike" dirty="0">
                          <a:solidFill>
                            <a:srgbClr val="000000"/>
                          </a:solidFill>
                          <a:latin typeface="Calibri"/>
                        </a:rPr>
                        <a:t>B</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r>
              <a:tr h="304033">
                <a:tc>
                  <a:txBody>
                    <a:bodyPr/>
                    <a:lstStyle/>
                    <a:p>
                      <a:pPr algn="l" fontAlgn="b"/>
                      <a:r>
                        <a:rPr lang="en-US" sz="1200" b="0" i="0" u="none" strike="noStrike" dirty="0">
                          <a:solidFill>
                            <a:srgbClr val="000000"/>
                          </a:solidFill>
                          <a:latin typeface="Calibri"/>
                        </a:rPr>
                        <a:t>C</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l" fontAlgn="b"/>
                      <a:r>
                        <a:rPr lang="en-US" sz="1200" b="0" i="0" u="none" strike="noStrike" dirty="0">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r>
              <a:tr h="304033">
                <a:tc>
                  <a:txBody>
                    <a:bodyPr/>
                    <a:lstStyle/>
                    <a:p>
                      <a:pPr algn="l" fontAlgn="b"/>
                      <a:r>
                        <a:rPr lang="en-US" sz="1200" b="0" i="0" u="none" strike="noStrike" dirty="0">
                          <a:solidFill>
                            <a:srgbClr val="000000"/>
                          </a:solidFill>
                          <a:latin typeface="Calibri"/>
                        </a:rPr>
                        <a:t>D</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033">
                <a:tc>
                  <a:txBody>
                    <a:bodyPr/>
                    <a:lstStyle/>
                    <a:p>
                      <a:pPr algn="l" fontAlgn="b"/>
                      <a:r>
                        <a:rPr lang="en-US" sz="1200" b="0" i="0" u="none" strike="noStrike" dirty="0">
                          <a:solidFill>
                            <a:srgbClr val="000000"/>
                          </a:solidFill>
                          <a:latin typeface="Calibri"/>
                        </a:rPr>
                        <a:t>E</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033">
                <a:tc>
                  <a:txBody>
                    <a:bodyPr/>
                    <a:lstStyle/>
                    <a:p>
                      <a:pPr algn="l" fontAlgn="b"/>
                      <a:r>
                        <a:rPr lang="en-US" sz="1200" b="0" i="0" u="none" strike="noStrike" dirty="0">
                          <a:solidFill>
                            <a:srgbClr val="000000"/>
                          </a:solidFill>
                          <a:latin typeface="Calibri"/>
                        </a:rPr>
                        <a:t>F</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033">
                <a:tc>
                  <a:txBody>
                    <a:bodyPr/>
                    <a:lstStyle/>
                    <a:p>
                      <a:pPr algn="l" fontAlgn="b"/>
                      <a:r>
                        <a:rPr lang="en-US" sz="1200" b="0" i="0" u="none" strike="noStrike" dirty="0">
                          <a:solidFill>
                            <a:srgbClr val="000000"/>
                          </a:solidFill>
                          <a:latin typeface="Calibri"/>
                        </a:rPr>
                        <a:t>G</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033">
                <a:tc>
                  <a:txBody>
                    <a:bodyPr/>
                    <a:lstStyle/>
                    <a:p>
                      <a:pPr algn="l" fontAlgn="b"/>
                      <a:r>
                        <a:rPr lang="en-US" sz="1200" b="0" i="0" u="none" strike="noStrike" dirty="0">
                          <a:solidFill>
                            <a:srgbClr val="000000"/>
                          </a:solidFill>
                          <a:latin typeface="Calibri"/>
                        </a:rPr>
                        <a:t>H</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033">
                <a:tc>
                  <a:txBody>
                    <a:bodyPr/>
                    <a:lstStyle/>
                    <a:p>
                      <a:pPr algn="l" fontAlgn="b"/>
                      <a:r>
                        <a:rPr lang="en-US" sz="1200" b="0" i="0" u="none" strike="noStrike" dirty="0">
                          <a:solidFill>
                            <a:srgbClr val="000000"/>
                          </a:solidFill>
                          <a:latin typeface="Calibri"/>
                        </a:rPr>
                        <a:t>I</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033">
                <a:tc>
                  <a:txBody>
                    <a:bodyPr/>
                    <a:lstStyle/>
                    <a:p>
                      <a:pPr algn="l" fontAlgn="b"/>
                      <a:r>
                        <a:rPr lang="en-US" sz="1200" b="0" i="0" u="none" strike="noStrike" dirty="0">
                          <a:solidFill>
                            <a:srgbClr val="000000"/>
                          </a:solidFill>
                          <a:latin typeface="Calibri"/>
                        </a:rPr>
                        <a:t>J</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304033">
                <a:tc>
                  <a:txBody>
                    <a:bodyPr/>
                    <a:lstStyle/>
                    <a:p>
                      <a:pPr algn="l" fontAlgn="b"/>
                      <a:r>
                        <a:rPr lang="en-US" sz="1200" b="0" i="0" u="none" strike="noStrike" dirty="0">
                          <a:solidFill>
                            <a:srgbClr val="000000"/>
                          </a:solidFill>
                          <a:latin typeface="Calibri"/>
                        </a:rPr>
                        <a:t>K</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304033">
                <a:tc>
                  <a:txBody>
                    <a:bodyPr/>
                    <a:lstStyle/>
                    <a:p>
                      <a:pPr algn="l" fontAlgn="b"/>
                      <a:r>
                        <a:rPr lang="en-US" sz="1200" b="0" i="0" u="none" strike="noStrike" dirty="0">
                          <a:solidFill>
                            <a:srgbClr val="000000"/>
                          </a:solidFill>
                          <a:latin typeface="Calibri"/>
                        </a:rPr>
                        <a:t>L</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304033">
                <a:tc>
                  <a:txBody>
                    <a:bodyPr/>
                    <a:lstStyle/>
                    <a:p>
                      <a:pPr algn="l" fontAlgn="b"/>
                      <a:r>
                        <a:rPr lang="en-US" sz="1200" b="0" i="0" u="none" strike="noStrike" dirty="0">
                          <a:solidFill>
                            <a:srgbClr val="000000"/>
                          </a:solidFill>
                          <a:latin typeface="Calibri"/>
                        </a:rPr>
                        <a:t>M</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1200" b="0" i="0" u="none" strike="noStrike" dirty="0">
                          <a:solidFill>
                            <a:srgbClr val="000000"/>
                          </a:solidFill>
                          <a:latin typeface="Calibri"/>
                        </a:rPr>
                        <a:t> </a:t>
                      </a:r>
                    </a:p>
                  </a:txBody>
                  <a:tcPr marL="182880" marR="0" marT="47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bl>
          </a:graphicData>
        </a:graphic>
      </p:graphicFrame>
      <p:sp>
        <p:nvSpPr>
          <p:cNvPr id="5" name="Rectangle 4"/>
          <p:cNvSpPr/>
          <p:nvPr/>
        </p:nvSpPr>
        <p:spPr>
          <a:xfrm>
            <a:off x="2057400" y="6096000"/>
            <a:ext cx="838200" cy="228600"/>
          </a:xfrm>
          <a:prstGeom prst="rect">
            <a:avLst/>
          </a:prstGeom>
          <a:solidFill>
            <a:srgbClr val="92D05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 name="Rectangle 5"/>
          <p:cNvSpPr/>
          <p:nvPr/>
        </p:nvSpPr>
        <p:spPr>
          <a:xfrm>
            <a:off x="3048000" y="6096000"/>
            <a:ext cx="1600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rgbClr val="002060"/>
                </a:solidFill>
              </a:rPr>
              <a:t>Top Quartile</a:t>
            </a:r>
          </a:p>
        </p:txBody>
      </p:sp>
      <p:sp>
        <p:nvSpPr>
          <p:cNvPr id="7" name="Rectangle 6"/>
          <p:cNvSpPr/>
          <p:nvPr/>
        </p:nvSpPr>
        <p:spPr>
          <a:xfrm>
            <a:off x="2057400" y="6400800"/>
            <a:ext cx="838200" cy="228600"/>
          </a:xfrm>
          <a:prstGeom prst="rect">
            <a:avLst/>
          </a:prstGeom>
          <a:solidFill>
            <a:schemeClr val="accent1">
              <a:lumMod val="60000"/>
              <a:lumOff val="4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8" name="Rectangle 7"/>
          <p:cNvSpPr/>
          <p:nvPr/>
        </p:nvSpPr>
        <p:spPr>
          <a:xfrm>
            <a:off x="3048000" y="6400800"/>
            <a:ext cx="1600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rgbClr val="002060"/>
                </a:solidFill>
              </a:rPr>
              <a:t>Bottom Quartile</a:t>
            </a:r>
          </a:p>
        </p:txBody>
      </p:sp>
      <p:sp>
        <p:nvSpPr>
          <p:cNvPr id="9" name="TextBox 8"/>
          <p:cNvSpPr txBox="1"/>
          <p:nvPr/>
        </p:nvSpPr>
        <p:spPr>
          <a:xfrm rot="16200000">
            <a:off x="-1759527" y="3131130"/>
            <a:ext cx="5195454" cy="646331"/>
          </a:xfrm>
          <a:prstGeom prst="rect">
            <a:avLst/>
          </a:prstGeom>
          <a:noFill/>
        </p:spPr>
        <p:txBody>
          <a:bodyPr wrap="square" rtlCol="0">
            <a:spAutoFit/>
          </a:bodyPr>
          <a:lstStyle/>
          <a:p>
            <a:r>
              <a:rPr lang="en-US" sz="3600" b="1" dirty="0" smtClean="0">
                <a:solidFill>
                  <a:schemeClr val="accent2"/>
                </a:solidFill>
              </a:rPr>
              <a:t>CASE STUDY</a:t>
            </a:r>
            <a:endParaRPr lang="en-US" sz="3600" b="1" dirty="0">
              <a:solidFill>
                <a:schemeClr val="accent2"/>
              </a:solidFill>
            </a:endParaRPr>
          </a:p>
        </p:txBody>
      </p:sp>
    </p:spTree>
    <p:extLst>
      <p:ext uri="{BB962C8B-B14F-4D97-AF65-F5344CB8AC3E}">
        <p14:creationId xmlns:p14="http://schemas.microsoft.com/office/powerpoint/2010/main" val="26902400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Results</a:t>
            </a:r>
            <a:endParaRPr lang="en-US" dirty="0"/>
          </a:p>
        </p:txBody>
      </p:sp>
      <p:pic>
        <p:nvPicPr>
          <p:cNvPr id="5" name="Picture 4" descr="http://2.bp.blogspot.com/-mG662G9QAa4/UwtQ6yrEx2I/AAAAAAAAAtI/VM80abY1tR0/s1600/Business+Man+Walking+Vector+%231+preview.jpg"/>
          <p:cNvPicPr>
            <a:picLocks noChangeAspect="1" noChangeArrowheads="1"/>
          </p:cNvPicPr>
          <p:nvPr/>
        </p:nvPicPr>
        <p:blipFill>
          <a:blip r:embed="rId3" cstate="print"/>
          <a:srcRect t="11396"/>
          <a:stretch>
            <a:fillRect/>
          </a:stretch>
        </p:blipFill>
        <p:spPr bwMode="auto">
          <a:xfrm>
            <a:off x="2590800" y="1828801"/>
            <a:ext cx="6667500" cy="2962275"/>
          </a:xfrm>
          <a:prstGeom prst="rect">
            <a:avLst/>
          </a:prstGeom>
          <a:noFill/>
        </p:spPr>
      </p:pic>
      <p:cxnSp>
        <p:nvCxnSpPr>
          <p:cNvPr id="7" name="Straight Connector 6"/>
          <p:cNvCxnSpPr/>
          <p:nvPr/>
        </p:nvCxnSpPr>
        <p:spPr>
          <a:xfrm>
            <a:off x="2743200" y="5029200"/>
            <a:ext cx="6400800" cy="0"/>
          </a:xfrm>
          <a:prstGeom prst="line">
            <a:avLst/>
          </a:prstGeom>
          <a:ln w="38100">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667000" y="5029200"/>
            <a:ext cx="2133600" cy="369332"/>
          </a:xfrm>
          <a:prstGeom prst="rect">
            <a:avLst/>
          </a:prstGeom>
          <a:noFill/>
        </p:spPr>
        <p:txBody>
          <a:bodyPr wrap="square" rtlCol="0">
            <a:spAutoFit/>
          </a:bodyPr>
          <a:lstStyle/>
          <a:p>
            <a:r>
              <a:rPr lang="en-US" dirty="0"/>
              <a:t>Bottom Quartile</a:t>
            </a:r>
          </a:p>
        </p:txBody>
      </p:sp>
      <p:sp>
        <p:nvSpPr>
          <p:cNvPr id="9" name="TextBox 8"/>
          <p:cNvSpPr txBox="1"/>
          <p:nvPr/>
        </p:nvSpPr>
        <p:spPr>
          <a:xfrm>
            <a:off x="7239000" y="5029200"/>
            <a:ext cx="1981200" cy="369332"/>
          </a:xfrm>
          <a:prstGeom prst="rect">
            <a:avLst/>
          </a:prstGeom>
          <a:noFill/>
        </p:spPr>
        <p:txBody>
          <a:bodyPr wrap="square" rtlCol="0">
            <a:spAutoFit/>
          </a:bodyPr>
          <a:lstStyle/>
          <a:p>
            <a:pPr algn="r"/>
            <a:r>
              <a:rPr lang="en-US" dirty="0"/>
              <a:t>Top Quartile</a:t>
            </a:r>
          </a:p>
        </p:txBody>
      </p:sp>
      <p:sp>
        <p:nvSpPr>
          <p:cNvPr id="15" name="TextBox 14"/>
          <p:cNvSpPr txBox="1"/>
          <p:nvPr/>
        </p:nvSpPr>
        <p:spPr>
          <a:xfrm>
            <a:off x="2971800" y="1707671"/>
            <a:ext cx="1657350" cy="3770263"/>
          </a:xfrm>
          <a:prstGeom prst="rect">
            <a:avLst/>
          </a:prstGeom>
          <a:noFill/>
        </p:spPr>
        <p:txBody>
          <a:bodyPr wrap="square" rtlCol="0">
            <a:spAutoFit/>
          </a:bodyPr>
          <a:lstStyle/>
          <a:p>
            <a:r>
              <a:rPr lang="en-US" sz="23900" dirty="0">
                <a:solidFill>
                  <a:srgbClr val="C00000"/>
                </a:solidFill>
              </a:rPr>
              <a:t>X</a:t>
            </a:r>
          </a:p>
        </p:txBody>
      </p:sp>
      <p:sp>
        <p:nvSpPr>
          <p:cNvPr id="17" name="TextBox 16"/>
          <p:cNvSpPr txBox="1"/>
          <p:nvPr/>
        </p:nvSpPr>
        <p:spPr>
          <a:xfrm>
            <a:off x="2743200" y="1245016"/>
            <a:ext cx="3036570" cy="523220"/>
          </a:xfrm>
          <a:prstGeom prst="rect">
            <a:avLst/>
          </a:prstGeom>
          <a:noFill/>
        </p:spPr>
        <p:txBody>
          <a:bodyPr wrap="square" rtlCol="0">
            <a:spAutoFit/>
          </a:bodyPr>
          <a:lstStyle/>
          <a:p>
            <a:r>
              <a:rPr lang="en-US" sz="2800" dirty="0">
                <a:solidFill>
                  <a:schemeClr val="accent2"/>
                </a:solidFill>
              </a:rPr>
              <a:t>After 6 months</a:t>
            </a:r>
          </a:p>
        </p:txBody>
      </p:sp>
      <p:sp>
        <p:nvSpPr>
          <p:cNvPr id="10" name="TextBox 9"/>
          <p:cNvSpPr txBox="1"/>
          <p:nvPr/>
        </p:nvSpPr>
        <p:spPr>
          <a:xfrm rot="16200000">
            <a:off x="-1759527" y="3131130"/>
            <a:ext cx="5195454" cy="646331"/>
          </a:xfrm>
          <a:prstGeom prst="rect">
            <a:avLst/>
          </a:prstGeom>
          <a:noFill/>
        </p:spPr>
        <p:txBody>
          <a:bodyPr wrap="square" rtlCol="0">
            <a:spAutoFit/>
          </a:bodyPr>
          <a:lstStyle/>
          <a:p>
            <a:r>
              <a:rPr lang="en-US" sz="3600" b="1" dirty="0" smtClean="0">
                <a:solidFill>
                  <a:schemeClr val="accent2"/>
                </a:solidFill>
              </a:rPr>
              <a:t>CASE STUDY</a:t>
            </a:r>
            <a:endParaRPr lang="en-US" sz="3600" b="1" dirty="0">
              <a:solidFill>
                <a:schemeClr val="accent2"/>
              </a:solidFill>
            </a:endParaRPr>
          </a:p>
        </p:txBody>
      </p:sp>
    </p:spTree>
    <p:extLst>
      <p:ext uri="{BB962C8B-B14F-4D97-AF65-F5344CB8AC3E}">
        <p14:creationId xmlns:p14="http://schemas.microsoft.com/office/powerpoint/2010/main" val="4182486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a:t>
            </a:r>
            <a:endParaRPr lang="en-US" dirty="0"/>
          </a:p>
        </p:txBody>
      </p:sp>
      <p:sp>
        <p:nvSpPr>
          <p:cNvPr id="3" name="Content Placeholder 2"/>
          <p:cNvSpPr>
            <a:spLocks noGrp="1"/>
          </p:cNvSpPr>
          <p:nvPr>
            <p:ph idx="1"/>
          </p:nvPr>
        </p:nvSpPr>
        <p:spPr>
          <a:xfrm>
            <a:off x="1484532" y="1690688"/>
            <a:ext cx="9869268" cy="4486275"/>
          </a:xfrm>
        </p:spPr>
        <p:txBody>
          <a:bodyPr/>
          <a:lstStyle/>
          <a:p>
            <a:pPr marL="512763" indent="-512763">
              <a:buClr>
                <a:schemeClr val="accent2"/>
              </a:buClr>
              <a:buFont typeface="Wingdings" panose="05000000000000000000" pitchFamily="2" charset="2"/>
              <a:buChar char="Ø"/>
            </a:pPr>
            <a:r>
              <a:rPr lang="en-US" dirty="0" smtClean="0"/>
              <a:t>Alignment around key outcomes</a:t>
            </a:r>
          </a:p>
          <a:p>
            <a:pPr marL="512763" indent="-512763">
              <a:buClr>
                <a:schemeClr val="accent2"/>
              </a:buClr>
              <a:buFont typeface="Wingdings" panose="05000000000000000000" pitchFamily="2" charset="2"/>
              <a:buChar char="Ø"/>
            </a:pPr>
            <a:r>
              <a:rPr lang="en-US" dirty="0"/>
              <a:t>Culture of data-based decision making</a:t>
            </a:r>
          </a:p>
          <a:p>
            <a:pPr marL="512763" indent="-512763">
              <a:buClr>
                <a:schemeClr val="accent2"/>
              </a:buClr>
              <a:buFont typeface="Wingdings" panose="05000000000000000000" pitchFamily="2" charset="2"/>
              <a:buChar char="Ø"/>
            </a:pPr>
            <a:r>
              <a:rPr lang="en-US" dirty="0" smtClean="0"/>
              <a:t>Evidence on key drivers</a:t>
            </a:r>
          </a:p>
          <a:p>
            <a:pPr marL="512763" indent="-512763">
              <a:buClr>
                <a:schemeClr val="accent2"/>
              </a:buClr>
              <a:buFont typeface="Wingdings" panose="05000000000000000000" pitchFamily="2" charset="2"/>
              <a:buChar char="Ø"/>
            </a:pPr>
            <a:r>
              <a:rPr lang="en-US" dirty="0"/>
              <a:t>F</a:t>
            </a:r>
            <a:r>
              <a:rPr lang="en-US" dirty="0" smtClean="0"/>
              <a:t>orward looking insights</a:t>
            </a:r>
          </a:p>
          <a:p>
            <a:pPr marL="0" indent="0">
              <a:buNone/>
            </a:pPr>
            <a:endParaRPr lang="en-US" dirty="0"/>
          </a:p>
        </p:txBody>
      </p:sp>
      <p:sp>
        <p:nvSpPr>
          <p:cNvPr id="4" name="TextBox 3"/>
          <p:cNvSpPr txBox="1"/>
          <p:nvPr/>
        </p:nvSpPr>
        <p:spPr>
          <a:xfrm rot="16200000">
            <a:off x="-1759527" y="3131130"/>
            <a:ext cx="5195454" cy="646331"/>
          </a:xfrm>
          <a:prstGeom prst="rect">
            <a:avLst/>
          </a:prstGeom>
          <a:noFill/>
        </p:spPr>
        <p:txBody>
          <a:bodyPr wrap="square" rtlCol="0">
            <a:spAutoFit/>
          </a:bodyPr>
          <a:lstStyle/>
          <a:p>
            <a:r>
              <a:rPr lang="en-US" sz="3600" b="1" dirty="0" smtClean="0">
                <a:solidFill>
                  <a:schemeClr val="accent2"/>
                </a:solidFill>
              </a:rPr>
              <a:t>CASE STUDY</a:t>
            </a:r>
            <a:endParaRPr lang="en-US" sz="3600" b="1" dirty="0">
              <a:solidFill>
                <a:schemeClr val="accent2"/>
              </a:solidFill>
            </a:endParaRPr>
          </a:p>
        </p:txBody>
      </p:sp>
    </p:spTree>
    <p:extLst>
      <p:ext uri="{BB962C8B-B14F-4D97-AF65-F5344CB8AC3E}">
        <p14:creationId xmlns:p14="http://schemas.microsoft.com/office/powerpoint/2010/main" val="40382809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2253006" y="2912882"/>
            <a:ext cx="6385431" cy="1873102"/>
          </a:xfrm>
          <a:custGeom>
            <a:avLst/>
            <a:gdLst>
              <a:gd name="connsiteX0" fmla="*/ 0 w 5561815"/>
              <a:gd name="connsiteY0" fmla="*/ 2950590 h 3020577"/>
              <a:gd name="connsiteX1" fmla="*/ 2988297 w 5561815"/>
              <a:gd name="connsiteY1" fmla="*/ 2658359 h 3020577"/>
              <a:gd name="connsiteX2" fmla="*/ 5467547 w 5561815"/>
              <a:gd name="connsiteY2" fmla="*/ 141402 h 3020577"/>
              <a:gd name="connsiteX3" fmla="*/ 5467547 w 5561815"/>
              <a:gd name="connsiteY3" fmla="*/ 141402 h 3020577"/>
              <a:gd name="connsiteX4" fmla="*/ 5467547 w 5561815"/>
              <a:gd name="connsiteY4" fmla="*/ 141402 h 3020577"/>
              <a:gd name="connsiteX5" fmla="*/ 5561815 w 5561815"/>
              <a:gd name="connsiteY5" fmla="*/ 0 h 3020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1815" h="3020577">
                <a:moveTo>
                  <a:pt x="0" y="2950590"/>
                </a:moveTo>
                <a:cubicBezTo>
                  <a:pt x="1038519" y="3038573"/>
                  <a:pt x="2077039" y="3126557"/>
                  <a:pt x="2988297" y="2658359"/>
                </a:cubicBezTo>
                <a:cubicBezTo>
                  <a:pt x="3899555" y="2190161"/>
                  <a:pt x="5467547" y="141402"/>
                  <a:pt x="5467547" y="141402"/>
                </a:cubicBezTo>
                <a:lnTo>
                  <a:pt x="5467547" y="141402"/>
                </a:lnTo>
                <a:lnTo>
                  <a:pt x="5467547" y="141402"/>
                </a:lnTo>
                <a:lnTo>
                  <a:pt x="556181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p:cNvCxnSpPr/>
          <p:nvPr/>
        </p:nvCxnSpPr>
        <p:spPr>
          <a:xfrm flipH="1">
            <a:off x="1657219" y="1756966"/>
            <a:ext cx="66508" cy="39305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a:off x="1640850" y="5687508"/>
            <a:ext cx="8723014" cy="1"/>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2908884" y="4685964"/>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7" name="Oval 16"/>
          <p:cNvSpPr/>
          <p:nvPr/>
        </p:nvSpPr>
        <p:spPr>
          <a:xfrm>
            <a:off x="4944807" y="4600070"/>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0" name="Oval 19"/>
          <p:cNvSpPr/>
          <p:nvPr/>
        </p:nvSpPr>
        <p:spPr>
          <a:xfrm>
            <a:off x="7077486" y="3787186"/>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1" name="Oval 20"/>
          <p:cNvSpPr/>
          <p:nvPr/>
        </p:nvSpPr>
        <p:spPr>
          <a:xfrm>
            <a:off x="7979718" y="3244305"/>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3" name="TextBox 22"/>
          <p:cNvSpPr txBox="1"/>
          <p:nvPr/>
        </p:nvSpPr>
        <p:spPr>
          <a:xfrm>
            <a:off x="2662317" y="4776422"/>
            <a:ext cx="827359" cy="276999"/>
          </a:xfrm>
          <a:prstGeom prst="rect">
            <a:avLst/>
          </a:prstGeom>
          <a:noFill/>
        </p:spPr>
        <p:txBody>
          <a:bodyPr wrap="square" rtlCol="0">
            <a:spAutoFit/>
          </a:bodyPr>
          <a:lstStyle/>
          <a:p>
            <a:r>
              <a:rPr lang="en-US" sz="1200" dirty="0" smtClean="0"/>
              <a:t>Reporting</a:t>
            </a:r>
            <a:endParaRPr lang="en-US" sz="1200" dirty="0"/>
          </a:p>
        </p:txBody>
      </p:sp>
      <p:sp>
        <p:nvSpPr>
          <p:cNvPr id="24" name="TextBox 23"/>
          <p:cNvSpPr txBox="1"/>
          <p:nvPr/>
        </p:nvSpPr>
        <p:spPr>
          <a:xfrm>
            <a:off x="4621254" y="4764518"/>
            <a:ext cx="952577" cy="276999"/>
          </a:xfrm>
          <a:prstGeom prst="rect">
            <a:avLst/>
          </a:prstGeom>
          <a:noFill/>
        </p:spPr>
        <p:txBody>
          <a:bodyPr wrap="square" rtlCol="0">
            <a:spAutoFit/>
          </a:bodyPr>
          <a:lstStyle/>
          <a:p>
            <a:r>
              <a:rPr lang="en-US" sz="1200" dirty="0" smtClean="0"/>
              <a:t>Benchmark</a:t>
            </a:r>
            <a:endParaRPr lang="en-US" sz="1200" dirty="0"/>
          </a:p>
        </p:txBody>
      </p:sp>
      <p:sp>
        <p:nvSpPr>
          <p:cNvPr id="25" name="TextBox 24"/>
          <p:cNvSpPr txBox="1"/>
          <p:nvPr/>
        </p:nvSpPr>
        <p:spPr>
          <a:xfrm>
            <a:off x="7007747" y="4007995"/>
            <a:ext cx="1193155" cy="461665"/>
          </a:xfrm>
          <a:prstGeom prst="rect">
            <a:avLst/>
          </a:prstGeom>
          <a:noFill/>
        </p:spPr>
        <p:txBody>
          <a:bodyPr wrap="square" rtlCol="0">
            <a:spAutoFit/>
          </a:bodyPr>
          <a:lstStyle/>
          <a:p>
            <a:r>
              <a:rPr lang="en-US" sz="1200" dirty="0" smtClean="0"/>
              <a:t>Predictive analyses</a:t>
            </a:r>
            <a:endParaRPr lang="en-US" sz="1200" dirty="0"/>
          </a:p>
        </p:txBody>
      </p:sp>
      <p:sp>
        <p:nvSpPr>
          <p:cNvPr id="26" name="TextBox 25"/>
          <p:cNvSpPr txBox="1"/>
          <p:nvPr/>
        </p:nvSpPr>
        <p:spPr>
          <a:xfrm>
            <a:off x="7731215" y="3511817"/>
            <a:ext cx="1307348" cy="461665"/>
          </a:xfrm>
          <a:prstGeom prst="rect">
            <a:avLst/>
          </a:prstGeom>
          <a:noFill/>
        </p:spPr>
        <p:txBody>
          <a:bodyPr wrap="square" rtlCol="0">
            <a:spAutoFit/>
          </a:bodyPr>
          <a:lstStyle/>
          <a:p>
            <a:r>
              <a:rPr lang="en-US" sz="1200" dirty="0" smtClean="0"/>
              <a:t>Predictive modeling</a:t>
            </a:r>
            <a:endParaRPr lang="en-US" sz="1200" dirty="0"/>
          </a:p>
        </p:txBody>
      </p:sp>
      <p:sp>
        <p:nvSpPr>
          <p:cNvPr id="27" name="TextBox 26"/>
          <p:cNvSpPr txBox="1"/>
          <p:nvPr/>
        </p:nvSpPr>
        <p:spPr>
          <a:xfrm>
            <a:off x="3550931" y="4778541"/>
            <a:ext cx="881459" cy="276999"/>
          </a:xfrm>
          <a:prstGeom prst="rect">
            <a:avLst/>
          </a:prstGeom>
          <a:noFill/>
        </p:spPr>
        <p:txBody>
          <a:bodyPr wrap="square" rtlCol="0">
            <a:spAutoFit/>
          </a:bodyPr>
          <a:lstStyle/>
          <a:p>
            <a:r>
              <a:rPr lang="en-US" sz="1200" dirty="0" smtClean="0"/>
              <a:t>Dashboard</a:t>
            </a:r>
            <a:endParaRPr lang="en-US" sz="1200" dirty="0"/>
          </a:p>
        </p:txBody>
      </p:sp>
      <p:sp>
        <p:nvSpPr>
          <p:cNvPr id="28" name="Oval 27"/>
          <p:cNvSpPr/>
          <p:nvPr/>
        </p:nvSpPr>
        <p:spPr>
          <a:xfrm>
            <a:off x="3929884" y="4685964"/>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9" name="Oval 28"/>
          <p:cNvSpPr/>
          <p:nvPr/>
        </p:nvSpPr>
        <p:spPr>
          <a:xfrm>
            <a:off x="6096000" y="4292765"/>
            <a:ext cx="130404" cy="1571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0" name="TextBox 29"/>
          <p:cNvSpPr txBox="1"/>
          <p:nvPr/>
        </p:nvSpPr>
        <p:spPr>
          <a:xfrm>
            <a:off x="5910869" y="4548298"/>
            <a:ext cx="1055855" cy="276999"/>
          </a:xfrm>
          <a:prstGeom prst="rect">
            <a:avLst/>
          </a:prstGeom>
          <a:noFill/>
        </p:spPr>
        <p:txBody>
          <a:bodyPr wrap="square" rtlCol="0">
            <a:spAutoFit/>
          </a:bodyPr>
          <a:lstStyle/>
          <a:p>
            <a:r>
              <a:rPr lang="en-US" sz="1200" dirty="0" smtClean="0"/>
              <a:t>Correlational</a:t>
            </a:r>
            <a:endParaRPr lang="en-US" sz="1200" dirty="0"/>
          </a:p>
        </p:txBody>
      </p:sp>
      <p:sp>
        <p:nvSpPr>
          <p:cNvPr id="58" name="Title 57"/>
          <p:cNvSpPr>
            <a:spLocks noGrp="1"/>
          </p:cNvSpPr>
          <p:nvPr>
            <p:ph type="title"/>
          </p:nvPr>
        </p:nvSpPr>
        <p:spPr>
          <a:xfrm>
            <a:off x="838200" y="365125"/>
            <a:ext cx="10515600" cy="643543"/>
          </a:xfrm>
        </p:spPr>
        <p:txBody>
          <a:bodyPr>
            <a:normAutofit/>
          </a:bodyPr>
          <a:lstStyle/>
          <a:p>
            <a:r>
              <a:rPr lang="en-US" sz="3200" dirty="0" smtClean="0"/>
              <a:t>Traditional Talent Analytics</a:t>
            </a:r>
            <a:endParaRPr lang="en-US" sz="3200" dirty="0"/>
          </a:p>
        </p:txBody>
      </p:sp>
      <p:sp>
        <p:nvSpPr>
          <p:cNvPr id="8" name="TextBox 7"/>
          <p:cNvSpPr txBox="1"/>
          <p:nvPr/>
        </p:nvSpPr>
        <p:spPr>
          <a:xfrm rot="16200000">
            <a:off x="513899" y="3061538"/>
            <a:ext cx="1528793" cy="369332"/>
          </a:xfrm>
          <a:prstGeom prst="rect">
            <a:avLst/>
          </a:prstGeom>
          <a:solidFill>
            <a:schemeClr val="bg1">
              <a:lumMod val="75000"/>
            </a:schemeClr>
          </a:solidFill>
        </p:spPr>
        <p:txBody>
          <a:bodyPr wrap="square" rtlCol="0">
            <a:spAutoFit/>
          </a:bodyPr>
          <a:lstStyle/>
          <a:p>
            <a:pPr algn="ctr"/>
            <a:r>
              <a:rPr lang="en-US" dirty="0" smtClean="0"/>
              <a:t>Value</a:t>
            </a:r>
            <a:endParaRPr lang="en-US" dirty="0"/>
          </a:p>
        </p:txBody>
      </p:sp>
      <p:sp>
        <p:nvSpPr>
          <p:cNvPr id="34" name="TextBox 33"/>
          <p:cNvSpPr txBox="1"/>
          <p:nvPr/>
        </p:nvSpPr>
        <p:spPr>
          <a:xfrm>
            <a:off x="5097542" y="5760187"/>
            <a:ext cx="1528793" cy="369332"/>
          </a:xfrm>
          <a:prstGeom prst="rect">
            <a:avLst/>
          </a:prstGeom>
          <a:solidFill>
            <a:schemeClr val="bg1">
              <a:lumMod val="75000"/>
            </a:schemeClr>
          </a:solidFill>
        </p:spPr>
        <p:txBody>
          <a:bodyPr wrap="square" rtlCol="0">
            <a:spAutoFit/>
          </a:bodyPr>
          <a:lstStyle/>
          <a:p>
            <a:pPr algn="ctr"/>
            <a:r>
              <a:rPr lang="en-US" dirty="0" smtClean="0"/>
              <a:t>Complexity</a:t>
            </a:r>
            <a:endParaRPr lang="en-US" dirty="0"/>
          </a:p>
        </p:txBody>
      </p:sp>
      <p:sp>
        <p:nvSpPr>
          <p:cNvPr id="35" name="TextBox 34"/>
          <p:cNvSpPr txBox="1"/>
          <p:nvPr/>
        </p:nvSpPr>
        <p:spPr>
          <a:xfrm rot="16200000">
            <a:off x="1056932" y="4792539"/>
            <a:ext cx="973160" cy="369332"/>
          </a:xfrm>
          <a:prstGeom prst="rect">
            <a:avLst/>
          </a:prstGeom>
          <a:noFill/>
        </p:spPr>
        <p:txBody>
          <a:bodyPr wrap="square" rtlCol="0">
            <a:spAutoFit/>
          </a:bodyPr>
          <a:lstStyle/>
          <a:p>
            <a:r>
              <a:rPr lang="en-US" dirty="0" smtClean="0"/>
              <a:t>Low</a:t>
            </a:r>
            <a:endParaRPr lang="en-US" dirty="0"/>
          </a:p>
        </p:txBody>
      </p:sp>
      <p:sp>
        <p:nvSpPr>
          <p:cNvPr id="36" name="TextBox 35"/>
          <p:cNvSpPr txBox="1"/>
          <p:nvPr/>
        </p:nvSpPr>
        <p:spPr>
          <a:xfrm rot="16200000">
            <a:off x="1076604" y="1605500"/>
            <a:ext cx="973160" cy="369332"/>
          </a:xfrm>
          <a:prstGeom prst="rect">
            <a:avLst/>
          </a:prstGeom>
          <a:noFill/>
        </p:spPr>
        <p:txBody>
          <a:bodyPr wrap="square" rtlCol="0">
            <a:spAutoFit/>
          </a:bodyPr>
          <a:lstStyle/>
          <a:p>
            <a:r>
              <a:rPr lang="en-US" dirty="0" smtClean="0"/>
              <a:t>High</a:t>
            </a:r>
            <a:endParaRPr lang="en-US" dirty="0"/>
          </a:p>
        </p:txBody>
      </p:sp>
      <p:sp>
        <p:nvSpPr>
          <p:cNvPr id="37" name="TextBox 36"/>
          <p:cNvSpPr txBox="1"/>
          <p:nvPr/>
        </p:nvSpPr>
        <p:spPr>
          <a:xfrm>
            <a:off x="1625279" y="5676841"/>
            <a:ext cx="973160" cy="369332"/>
          </a:xfrm>
          <a:prstGeom prst="rect">
            <a:avLst/>
          </a:prstGeom>
          <a:noFill/>
        </p:spPr>
        <p:txBody>
          <a:bodyPr wrap="square" rtlCol="0">
            <a:spAutoFit/>
          </a:bodyPr>
          <a:lstStyle/>
          <a:p>
            <a:r>
              <a:rPr lang="en-US" dirty="0" smtClean="0"/>
              <a:t>Low</a:t>
            </a:r>
            <a:endParaRPr lang="en-US" dirty="0"/>
          </a:p>
        </p:txBody>
      </p:sp>
      <p:sp>
        <p:nvSpPr>
          <p:cNvPr id="38" name="TextBox 37"/>
          <p:cNvSpPr txBox="1"/>
          <p:nvPr/>
        </p:nvSpPr>
        <p:spPr>
          <a:xfrm>
            <a:off x="9919061" y="5733565"/>
            <a:ext cx="973160" cy="369332"/>
          </a:xfrm>
          <a:prstGeom prst="rect">
            <a:avLst/>
          </a:prstGeom>
          <a:noFill/>
        </p:spPr>
        <p:txBody>
          <a:bodyPr wrap="square" rtlCol="0">
            <a:spAutoFit/>
          </a:bodyPr>
          <a:lstStyle/>
          <a:p>
            <a:r>
              <a:rPr lang="en-US" dirty="0" smtClean="0"/>
              <a:t>High</a:t>
            </a:r>
            <a:endParaRPr lang="en-US" dirty="0"/>
          </a:p>
        </p:txBody>
      </p:sp>
      <p:sp>
        <p:nvSpPr>
          <p:cNvPr id="56" name="TextBox 55"/>
          <p:cNvSpPr txBox="1"/>
          <p:nvPr/>
        </p:nvSpPr>
        <p:spPr>
          <a:xfrm>
            <a:off x="2662317" y="5229830"/>
            <a:ext cx="2697050" cy="369332"/>
          </a:xfrm>
          <a:prstGeom prst="rect">
            <a:avLst/>
          </a:prstGeom>
          <a:noFill/>
        </p:spPr>
        <p:txBody>
          <a:bodyPr wrap="square" rtlCol="0">
            <a:spAutoFit/>
          </a:bodyPr>
          <a:lstStyle/>
          <a:p>
            <a:pPr algn="ctr"/>
            <a:r>
              <a:rPr lang="en-US" dirty="0" smtClean="0"/>
              <a:t>Hindsight</a:t>
            </a:r>
            <a:endParaRPr lang="en-US" dirty="0"/>
          </a:p>
        </p:txBody>
      </p:sp>
      <p:cxnSp>
        <p:nvCxnSpPr>
          <p:cNvPr id="59" name="Straight Connector 58"/>
          <p:cNvCxnSpPr/>
          <p:nvPr/>
        </p:nvCxnSpPr>
        <p:spPr>
          <a:xfrm flipV="1">
            <a:off x="2253006" y="5253808"/>
            <a:ext cx="3228156" cy="63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 name="Straight Connector 59"/>
          <p:cNvCxnSpPr/>
          <p:nvPr/>
        </p:nvCxnSpPr>
        <p:spPr>
          <a:xfrm flipV="1">
            <a:off x="5573831" y="5259403"/>
            <a:ext cx="1704092" cy="800"/>
          </a:xfrm>
          <a:prstGeom prst="line">
            <a:avLst/>
          </a:prstGeom>
          <a:ln w="381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1" name="Straight Connector 60"/>
          <p:cNvCxnSpPr/>
          <p:nvPr/>
        </p:nvCxnSpPr>
        <p:spPr>
          <a:xfrm>
            <a:off x="7370592" y="5258604"/>
            <a:ext cx="2300351" cy="1598"/>
          </a:xfrm>
          <a:prstGeom prst="line">
            <a:avLst/>
          </a:prstGeom>
          <a:ln w="38100">
            <a:solidFill>
              <a:srgbClr val="00B050"/>
            </a:solidFill>
          </a:ln>
        </p:spPr>
        <p:style>
          <a:lnRef idx="1">
            <a:schemeClr val="accent2"/>
          </a:lnRef>
          <a:fillRef idx="0">
            <a:schemeClr val="accent2"/>
          </a:fillRef>
          <a:effectRef idx="0">
            <a:schemeClr val="accent2"/>
          </a:effectRef>
          <a:fontRef idx="minor">
            <a:schemeClr val="tx1"/>
          </a:fontRef>
        </p:style>
      </p:cxnSp>
      <p:sp>
        <p:nvSpPr>
          <p:cNvPr id="62" name="TextBox 61"/>
          <p:cNvSpPr txBox="1"/>
          <p:nvPr/>
        </p:nvSpPr>
        <p:spPr>
          <a:xfrm>
            <a:off x="5987441" y="5252743"/>
            <a:ext cx="1290482" cy="369332"/>
          </a:xfrm>
          <a:prstGeom prst="rect">
            <a:avLst/>
          </a:prstGeom>
          <a:noFill/>
        </p:spPr>
        <p:txBody>
          <a:bodyPr wrap="square" rtlCol="0">
            <a:spAutoFit/>
          </a:bodyPr>
          <a:lstStyle/>
          <a:p>
            <a:r>
              <a:rPr lang="en-US" dirty="0" smtClean="0"/>
              <a:t>Insight</a:t>
            </a:r>
            <a:endParaRPr lang="en-US" dirty="0"/>
          </a:p>
        </p:txBody>
      </p:sp>
      <p:sp>
        <p:nvSpPr>
          <p:cNvPr id="63" name="TextBox 62"/>
          <p:cNvSpPr txBox="1"/>
          <p:nvPr/>
        </p:nvSpPr>
        <p:spPr>
          <a:xfrm>
            <a:off x="8044920" y="5300321"/>
            <a:ext cx="1290482" cy="369332"/>
          </a:xfrm>
          <a:prstGeom prst="rect">
            <a:avLst/>
          </a:prstGeom>
          <a:noFill/>
        </p:spPr>
        <p:txBody>
          <a:bodyPr wrap="square" rtlCol="0">
            <a:spAutoFit/>
          </a:bodyPr>
          <a:lstStyle/>
          <a:p>
            <a:r>
              <a:rPr lang="en-US" dirty="0" smtClean="0"/>
              <a:t>Foresight</a:t>
            </a:r>
            <a:endParaRPr lang="en-US" dirty="0"/>
          </a:p>
        </p:txBody>
      </p:sp>
      <p:sp>
        <p:nvSpPr>
          <p:cNvPr id="2" name="Rectangle 1"/>
          <p:cNvSpPr/>
          <p:nvPr/>
        </p:nvSpPr>
        <p:spPr>
          <a:xfrm>
            <a:off x="2272678" y="1496291"/>
            <a:ext cx="7398265" cy="3557130"/>
          </a:xfrm>
          <a:prstGeom prst="rect">
            <a:avLst/>
          </a:prstGeom>
          <a:gradFill flip="none" rotWithShape="1">
            <a:gsLst>
              <a:gs pos="0">
                <a:schemeClr val="accent6">
                  <a:lumMod val="0"/>
                  <a:lumOff val="100000"/>
                </a:schemeClr>
              </a:gs>
              <a:gs pos="0">
                <a:schemeClr val="accent6">
                  <a:lumMod val="0"/>
                  <a:lumOff val="100000"/>
                  <a:alpha val="37000"/>
                </a:schemeClr>
              </a:gs>
              <a:gs pos="65000">
                <a:schemeClr val="accent6">
                  <a:lumMod val="100000"/>
                  <a:alpha val="5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504075" y="404093"/>
            <a:ext cx="3603026" cy="923330"/>
          </a:xfrm>
          <a:prstGeom prst="rect">
            <a:avLst/>
          </a:prstGeom>
          <a:noFill/>
        </p:spPr>
        <p:txBody>
          <a:bodyPr wrap="square" rtlCol="0">
            <a:spAutoFit/>
          </a:bodyPr>
          <a:lstStyle/>
          <a:p>
            <a:r>
              <a:rPr lang="en-US" dirty="0" smtClean="0">
                <a:solidFill>
                  <a:srgbClr val="C00000"/>
                </a:solidFill>
                <a:latin typeface="Segoe Script" panose="020B0504020000000003" pitchFamily="34" charset="0"/>
              </a:rPr>
              <a:t>Use of evidence-based practices provided foresight with simple analytics</a:t>
            </a:r>
            <a:endParaRPr lang="en-US" dirty="0">
              <a:solidFill>
                <a:srgbClr val="C00000"/>
              </a:solidFill>
              <a:latin typeface="Segoe Script" panose="020B0504020000000003" pitchFamily="34" charset="0"/>
            </a:endParaRPr>
          </a:p>
        </p:txBody>
      </p:sp>
      <p:cxnSp>
        <p:nvCxnSpPr>
          <p:cNvPr id="6" name="Straight Arrow Connector 5"/>
          <p:cNvCxnSpPr/>
          <p:nvPr/>
        </p:nvCxnSpPr>
        <p:spPr>
          <a:xfrm flipH="1" flipV="1">
            <a:off x="3991660" y="3322859"/>
            <a:ext cx="4051347" cy="1017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162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
            </a:r>
            <a:br>
              <a:rPr lang="en-US" sz="4800" dirty="0"/>
            </a:br>
            <a:r>
              <a:rPr lang="en-US" dirty="0"/>
              <a:t>“ Justify </a:t>
            </a:r>
            <a:r>
              <a:rPr lang="en-US" dirty="0" smtClean="0"/>
              <a:t>the </a:t>
            </a:r>
            <a:r>
              <a:rPr lang="en-US" dirty="0"/>
              <a:t>T</a:t>
            </a:r>
            <a:r>
              <a:rPr lang="en-US" dirty="0" smtClean="0"/>
              <a:t>raining Expenditure”</a:t>
            </a:r>
            <a:r>
              <a:rPr lang="en-US" dirty="0"/>
              <a:t/>
            </a:r>
            <a:br>
              <a:rPr lang="en-US" dirty="0"/>
            </a:br>
            <a:r>
              <a:rPr lang="en-US" sz="3600" dirty="0"/>
              <a:t>Client: Large Technology Firm</a:t>
            </a:r>
            <a:br>
              <a:rPr lang="en-US" sz="3600" dirty="0"/>
            </a:br>
            <a:r>
              <a:rPr lang="en-US" dirty="0"/>
              <a:t/>
            </a:r>
            <a:br>
              <a:rPr lang="en-US" dirty="0"/>
            </a:br>
            <a:endParaRPr lang="en-US" dirty="0"/>
          </a:p>
        </p:txBody>
      </p:sp>
      <p:sp>
        <p:nvSpPr>
          <p:cNvPr id="3" name="TextBox 2"/>
          <p:cNvSpPr txBox="1"/>
          <p:nvPr/>
        </p:nvSpPr>
        <p:spPr>
          <a:xfrm rot="16200000">
            <a:off x="-1436361" y="2639687"/>
            <a:ext cx="5195454"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pic>
        <p:nvPicPr>
          <p:cNvPr id="4" name="Picture 2" descr="https://www.arlo.co/media/1282/create-different-types-of-events.png"/>
          <p:cNvPicPr>
            <a:picLocks noChangeAspect="1" noChangeArrowheads="1"/>
          </p:cNvPicPr>
          <p:nvPr/>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36364" t="24706" r="40185" b="25883"/>
          <a:stretch/>
        </p:blipFill>
        <p:spPr bwMode="auto">
          <a:xfrm>
            <a:off x="3647004" y="1947992"/>
            <a:ext cx="5843359" cy="410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3921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775" y="365171"/>
            <a:ext cx="10515600" cy="1325563"/>
          </a:xfrm>
        </p:spPr>
        <p:txBody>
          <a:bodyPr>
            <a:normAutofit fontScale="90000"/>
          </a:bodyPr>
          <a:lstStyle/>
          <a:p>
            <a:r>
              <a:rPr lang="en-US" dirty="0" smtClean="0"/>
              <a:t/>
            </a:r>
            <a:br>
              <a:rPr lang="en-US" dirty="0" smtClean="0"/>
            </a:br>
            <a:r>
              <a:rPr lang="en-US" sz="4000" dirty="0"/>
              <a:t/>
            </a:r>
            <a:br>
              <a:rPr lang="en-US" sz="4000" dirty="0"/>
            </a:br>
            <a:r>
              <a:rPr lang="en-US" sz="4900" dirty="0"/>
              <a:t>“ Justify </a:t>
            </a:r>
            <a:r>
              <a:rPr lang="en-US" sz="4900" dirty="0" smtClean="0"/>
              <a:t>the Training </a:t>
            </a:r>
            <a:r>
              <a:rPr lang="en-US" sz="4900" dirty="0"/>
              <a:t>E</a:t>
            </a:r>
            <a:r>
              <a:rPr lang="en-US" sz="4900" dirty="0" smtClean="0"/>
              <a:t>xpenditure”</a:t>
            </a: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endParaRPr lang="en-US" sz="3600" dirty="0"/>
          </a:p>
        </p:txBody>
      </p:sp>
      <p:pic>
        <p:nvPicPr>
          <p:cNvPr id="8194" name="Picture 2" descr="http://png.clipart.me/graphics/thumbs/179/university-emblem-with-a-shield-enclosing-a-building-with-a-colonnade-and-the-word-university-above-with-a-foliate-wreath-below_179650811.jpg"/>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29732" y="2589836"/>
            <a:ext cx="1066800" cy="14287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98438" y="4132162"/>
            <a:ext cx="2245488" cy="923330"/>
          </a:xfrm>
          <a:prstGeom prst="rect">
            <a:avLst/>
          </a:prstGeom>
          <a:noFill/>
        </p:spPr>
        <p:txBody>
          <a:bodyPr wrap="square" rtlCol="0">
            <a:spAutoFit/>
          </a:bodyPr>
          <a:lstStyle/>
          <a:p>
            <a:r>
              <a:rPr lang="en-US" dirty="0" smtClean="0"/>
              <a:t>Ivy league business school providing marketing education</a:t>
            </a:r>
            <a:endParaRPr lang="en-US" dirty="0"/>
          </a:p>
        </p:txBody>
      </p:sp>
      <p:pic>
        <p:nvPicPr>
          <p:cNvPr id="8196" name="Picture 4" descr="http://bennettimmigration.com/wp-content/uploads/2014/07/chart.png"/>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10787" y="2589836"/>
            <a:ext cx="1631004" cy="16310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321706" y="4132162"/>
            <a:ext cx="1720085" cy="1200329"/>
          </a:xfrm>
          <a:prstGeom prst="rect">
            <a:avLst/>
          </a:prstGeom>
          <a:noFill/>
        </p:spPr>
        <p:txBody>
          <a:bodyPr wrap="square" rtlCol="0">
            <a:spAutoFit/>
          </a:bodyPr>
          <a:lstStyle/>
          <a:p>
            <a:r>
              <a:rPr lang="en-US" dirty="0" smtClean="0"/>
              <a:t>“Quantify the value or else deploy budget elsewhere”</a:t>
            </a:r>
            <a:endParaRPr lang="en-US" dirty="0"/>
          </a:p>
        </p:txBody>
      </p:sp>
      <p:pic>
        <p:nvPicPr>
          <p:cNvPr id="8198" name="Picture 6" descr="http://cdn7.staztic.com/app/a/7031/7031932/one-million-dollars-3-l-140x140.png"/>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99605" y="2685085"/>
            <a:ext cx="1333500" cy="1333501"/>
          </a:xfrm>
          <a:prstGeom prst="rect">
            <a:avLst/>
          </a:prstGeom>
          <a:solidFill>
            <a:schemeClr val="bg1"/>
          </a:solidFill>
        </p:spPr>
      </p:pic>
      <p:sp>
        <p:nvSpPr>
          <p:cNvPr id="9" name="TextBox 8"/>
          <p:cNvSpPr txBox="1"/>
          <p:nvPr/>
        </p:nvSpPr>
        <p:spPr>
          <a:xfrm>
            <a:off x="3999604" y="4132162"/>
            <a:ext cx="1889809" cy="923330"/>
          </a:xfrm>
          <a:prstGeom prst="rect">
            <a:avLst/>
          </a:prstGeom>
          <a:noFill/>
        </p:spPr>
        <p:txBody>
          <a:bodyPr wrap="square" rtlCol="0">
            <a:spAutoFit/>
          </a:bodyPr>
          <a:lstStyle/>
          <a:p>
            <a:r>
              <a:rPr lang="en-US" dirty="0" smtClean="0"/>
              <a:t>Over a million dollars annual budget </a:t>
            </a:r>
            <a:endParaRPr lang="en-US" dirty="0"/>
          </a:p>
        </p:txBody>
      </p:sp>
      <p:sp>
        <p:nvSpPr>
          <p:cNvPr id="5" name="TextBox 4"/>
          <p:cNvSpPr txBox="1"/>
          <p:nvPr/>
        </p:nvSpPr>
        <p:spPr>
          <a:xfrm>
            <a:off x="1187993" y="1453643"/>
            <a:ext cx="3478362" cy="523220"/>
          </a:xfrm>
          <a:prstGeom prst="rect">
            <a:avLst/>
          </a:prstGeom>
          <a:noFill/>
        </p:spPr>
        <p:txBody>
          <a:bodyPr wrap="square" rtlCol="0">
            <a:spAutoFit/>
          </a:bodyPr>
          <a:lstStyle/>
          <a:p>
            <a:r>
              <a:rPr lang="en-US" sz="2800" b="1" dirty="0" smtClean="0">
                <a:solidFill>
                  <a:schemeClr val="accent2"/>
                </a:solidFill>
              </a:rPr>
              <a:t>BUSINESS CHALLENGE</a:t>
            </a:r>
            <a:endParaRPr lang="en-US" sz="2800" b="1" dirty="0">
              <a:solidFill>
                <a:schemeClr val="accent2"/>
              </a:solidFill>
            </a:endParaRPr>
          </a:p>
        </p:txBody>
      </p:sp>
      <p:pic>
        <p:nvPicPr>
          <p:cNvPr id="8200" name="Picture 8" descr="https://image.freepik.com/free-icon/binary-code_318-46836.png"/>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74084" y="2815094"/>
            <a:ext cx="1180488" cy="1180488"/>
          </a:xfrm>
          <a:prstGeom prst="rect">
            <a:avLst/>
          </a:prstGeom>
          <a:solidFill>
            <a:srgbClr val="0070C0"/>
          </a:solidFill>
        </p:spPr>
      </p:pic>
      <p:sp>
        <p:nvSpPr>
          <p:cNvPr id="12" name="TextBox 11"/>
          <p:cNvSpPr txBox="1"/>
          <p:nvPr/>
        </p:nvSpPr>
        <p:spPr>
          <a:xfrm>
            <a:off x="8474084" y="4132162"/>
            <a:ext cx="1541918" cy="1200329"/>
          </a:xfrm>
          <a:prstGeom prst="rect">
            <a:avLst/>
          </a:prstGeom>
          <a:noFill/>
        </p:spPr>
        <p:txBody>
          <a:bodyPr wrap="square" rtlCol="0">
            <a:spAutoFit/>
          </a:bodyPr>
          <a:lstStyle/>
          <a:p>
            <a:r>
              <a:rPr lang="en-US" dirty="0" smtClean="0"/>
              <a:t>Some data/metrics/measures available</a:t>
            </a:r>
            <a:endParaRPr lang="en-US" dirty="0"/>
          </a:p>
        </p:txBody>
      </p:sp>
      <p:pic>
        <p:nvPicPr>
          <p:cNvPr id="8202" name="Picture 10" descr="http://www.symbiosis-pharma.com/wp-content/uploads/2015/10/icon-6-weeks.png"/>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0417796" y="2786213"/>
            <a:ext cx="1238250" cy="1238250"/>
          </a:xfrm>
          <a:prstGeom prst="rect">
            <a:avLst/>
          </a:prstGeom>
          <a:noFill/>
        </p:spPr>
      </p:pic>
      <p:sp>
        <p:nvSpPr>
          <p:cNvPr id="14" name="TextBox 13"/>
          <p:cNvSpPr txBox="1"/>
          <p:nvPr/>
        </p:nvSpPr>
        <p:spPr>
          <a:xfrm>
            <a:off x="10417796" y="4132161"/>
            <a:ext cx="1541918" cy="646331"/>
          </a:xfrm>
          <a:prstGeom prst="rect">
            <a:avLst/>
          </a:prstGeom>
          <a:noFill/>
        </p:spPr>
        <p:txBody>
          <a:bodyPr wrap="square" rtlCol="0">
            <a:spAutoFit/>
          </a:bodyPr>
          <a:lstStyle/>
          <a:p>
            <a:r>
              <a:rPr lang="en-US" dirty="0" smtClean="0"/>
              <a:t>Need results in six weeks</a:t>
            </a:r>
            <a:endParaRPr lang="en-US" dirty="0"/>
          </a:p>
        </p:txBody>
      </p:sp>
      <p:sp>
        <p:nvSpPr>
          <p:cNvPr id="15" name="TextBox 14"/>
          <p:cNvSpPr txBox="1"/>
          <p:nvPr/>
        </p:nvSpPr>
        <p:spPr>
          <a:xfrm rot="16200000">
            <a:off x="-1374439" y="3447264"/>
            <a:ext cx="4394307"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spTree>
    <p:extLst>
      <p:ext uri="{BB962C8B-B14F-4D97-AF65-F5344CB8AC3E}">
        <p14:creationId xmlns:p14="http://schemas.microsoft.com/office/powerpoint/2010/main" val="4725105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6018" y="924396"/>
            <a:ext cx="4006939" cy="523220"/>
          </a:xfrm>
          <a:prstGeom prst="rect">
            <a:avLst/>
          </a:prstGeom>
          <a:noFill/>
        </p:spPr>
        <p:txBody>
          <a:bodyPr wrap="square" rtlCol="0">
            <a:spAutoFit/>
          </a:bodyPr>
          <a:lstStyle/>
          <a:p>
            <a:r>
              <a:rPr lang="en-US" sz="2800" b="1" dirty="0" smtClean="0">
                <a:solidFill>
                  <a:schemeClr val="accent2"/>
                </a:solidFill>
              </a:rPr>
              <a:t>ANALYTICS STRATEGY</a:t>
            </a:r>
            <a:endParaRPr lang="en-US" sz="2800" b="1" dirty="0">
              <a:solidFill>
                <a:schemeClr val="accent2"/>
              </a:solidFill>
            </a:endParaRPr>
          </a:p>
        </p:txBody>
      </p:sp>
      <p:sp>
        <p:nvSpPr>
          <p:cNvPr id="4" name="Content Placeholder 3"/>
          <p:cNvSpPr>
            <a:spLocks noGrp="1"/>
          </p:cNvSpPr>
          <p:nvPr>
            <p:ph idx="1"/>
          </p:nvPr>
        </p:nvSpPr>
        <p:spPr>
          <a:xfrm>
            <a:off x="1738744" y="1825625"/>
            <a:ext cx="9615055" cy="4351338"/>
          </a:xfrm>
        </p:spPr>
        <p:txBody>
          <a:bodyPr>
            <a:normAutofit fontScale="92500" lnSpcReduction="20000"/>
          </a:bodyPr>
          <a:lstStyle/>
          <a:p>
            <a:pPr marL="514350" indent="-514350">
              <a:buFont typeface="+mj-lt"/>
              <a:buAutoNum type="arabicPeriod"/>
            </a:pPr>
            <a:r>
              <a:rPr lang="en-US" dirty="0" smtClean="0"/>
              <a:t>Review of archival data</a:t>
            </a:r>
          </a:p>
          <a:p>
            <a:pPr marL="858838" lvl="1" indent="-401638">
              <a:buClr>
                <a:schemeClr val="accent6">
                  <a:lumMod val="75000"/>
                </a:schemeClr>
              </a:buClr>
              <a:buFont typeface="Wingdings" panose="05000000000000000000" pitchFamily="2" charset="2"/>
              <a:buChar char="Ø"/>
            </a:pPr>
            <a:r>
              <a:rPr lang="en-US" dirty="0"/>
              <a:t>Training participation data</a:t>
            </a:r>
          </a:p>
          <a:p>
            <a:pPr marL="858838" lvl="1" indent="-401638">
              <a:buClr>
                <a:schemeClr val="accent6">
                  <a:lumMod val="75000"/>
                </a:schemeClr>
              </a:buClr>
              <a:buFont typeface="Wingdings" panose="05000000000000000000" pitchFamily="2" charset="2"/>
              <a:buChar char="Ø"/>
            </a:pPr>
            <a:r>
              <a:rPr lang="en-US" dirty="0" smtClean="0"/>
              <a:t>Marketing competency scores</a:t>
            </a:r>
          </a:p>
          <a:p>
            <a:pPr marL="858838" lvl="1" indent="-401638">
              <a:buClr>
                <a:schemeClr val="accent6">
                  <a:lumMod val="75000"/>
                </a:schemeClr>
              </a:buClr>
              <a:buFont typeface="Wingdings" panose="05000000000000000000" pitchFamily="2" charset="2"/>
              <a:buChar char="Ø"/>
            </a:pPr>
            <a:r>
              <a:rPr lang="en-US" dirty="0" smtClean="0"/>
              <a:t>Performance ratings</a:t>
            </a:r>
          </a:p>
          <a:p>
            <a:pPr lvl="1"/>
            <a:endParaRPr lang="en-US" dirty="0"/>
          </a:p>
          <a:p>
            <a:pPr marL="514350" indent="-514350">
              <a:buFont typeface="+mj-lt"/>
              <a:buAutoNum type="arabicPeriod"/>
            </a:pPr>
            <a:r>
              <a:rPr lang="en-US" dirty="0" smtClean="0"/>
              <a:t>Generation of predictions</a:t>
            </a:r>
          </a:p>
          <a:p>
            <a:pPr marL="858838" lvl="1" indent="-401638">
              <a:buClr>
                <a:schemeClr val="accent6">
                  <a:lumMod val="75000"/>
                </a:schemeClr>
              </a:buClr>
              <a:buFont typeface="Wingdings" panose="05000000000000000000" pitchFamily="2" charset="2"/>
              <a:buChar char="Ø"/>
            </a:pPr>
            <a:r>
              <a:rPr lang="en-US" dirty="0" smtClean="0"/>
              <a:t>Competency scores will be higher for trainees than non-trainees</a:t>
            </a:r>
          </a:p>
          <a:p>
            <a:pPr marL="858838" lvl="1" indent="-401638">
              <a:buClr>
                <a:schemeClr val="accent6">
                  <a:lumMod val="75000"/>
                </a:schemeClr>
              </a:buClr>
              <a:buFont typeface="Wingdings" panose="05000000000000000000" pitchFamily="2" charset="2"/>
              <a:buChar char="Ø"/>
            </a:pPr>
            <a:r>
              <a:rPr lang="en-US" dirty="0" smtClean="0"/>
              <a:t>Post training competency scores will be higher than pre-training scores</a:t>
            </a:r>
          </a:p>
          <a:p>
            <a:pPr marL="858838" lvl="1" indent="-401638">
              <a:buClr>
                <a:schemeClr val="accent6">
                  <a:lumMod val="75000"/>
                </a:schemeClr>
              </a:buClr>
              <a:buFont typeface="Wingdings" panose="05000000000000000000" pitchFamily="2" charset="2"/>
              <a:buChar char="Ø"/>
            </a:pPr>
            <a:r>
              <a:rPr lang="en-US" dirty="0" smtClean="0"/>
              <a:t>Performance rating scores will be higher for trainees than non-trainees</a:t>
            </a:r>
          </a:p>
          <a:p>
            <a:pPr lvl="1"/>
            <a:endParaRPr lang="en-US" dirty="0"/>
          </a:p>
          <a:p>
            <a:pPr marL="514350" indent="-514350">
              <a:buFont typeface="+mj-lt"/>
              <a:buAutoNum type="arabicPeriod"/>
            </a:pPr>
            <a:r>
              <a:rPr lang="en-US" dirty="0" smtClean="0"/>
              <a:t>Statistical approach</a:t>
            </a:r>
          </a:p>
          <a:p>
            <a:pPr marL="858838" lvl="1" indent="-401638">
              <a:buClr>
                <a:schemeClr val="accent6">
                  <a:lumMod val="75000"/>
                </a:schemeClr>
              </a:buClr>
              <a:buFont typeface="Wingdings" panose="05000000000000000000" pitchFamily="2" charset="2"/>
              <a:buChar char="Ø"/>
            </a:pPr>
            <a:r>
              <a:rPr lang="en-US" dirty="0" smtClean="0"/>
              <a:t>Logistic linear regression</a:t>
            </a:r>
          </a:p>
          <a:p>
            <a:pPr marL="858838" lvl="1" indent="-401638">
              <a:buClr>
                <a:schemeClr val="accent6">
                  <a:lumMod val="75000"/>
                </a:schemeClr>
              </a:buClr>
              <a:buFont typeface="Wingdings" panose="05000000000000000000" pitchFamily="2" charset="2"/>
              <a:buChar char="Ø"/>
            </a:pPr>
            <a:r>
              <a:rPr lang="en-US" dirty="0" smtClean="0"/>
              <a:t>Discriminant analysis</a:t>
            </a:r>
          </a:p>
          <a:p>
            <a:pPr lvl="1"/>
            <a:endParaRPr lang="en-US" dirty="0" smtClean="0"/>
          </a:p>
          <a:p>
            <a:pPr lvl="1"/>
            <a:endParaRPr lang="en-US" dirty="0" smtClean="0"/>
          </a:p>
          <a:p>
            <a:pPr lvl="1"/>
            <a:endParaRPr lang="en-US" dirty="0"/>
          </a:p>
          <a:p>
            <a:pPr lvl="1"/>
            <a:endParaRPr lang="en-US" dirty="0"/>
          </a:p>
        </p:txBody>
      </p:sp>
      <p:sp>
        <p:nvSpPr>
          <p:cNvPr id="5" name="TextBox 4"/>
          <p:cNvSpPr txBox="1"/>
          <p:nvPr/>
        </p:nvSpPr>
        <p:spPr>
          <a:xfrm rot="16200000">
            <a:off x="-1374439" y="3447264"/>
            <a:ext cx="4394307"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spTree>
    <p:extLst>
      <p:ext uri="{BB962C8B-B14F-4D97-AF65-F5344CB8AC3E}">
        <p14:creationId xmlns:p14="http://schemas.microsoft.com/office/powerpoint/2010/main" val="1193862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200" y="365126"/>
            <a:ext cx="10515600" cy="705686"/>
          </a:xfrm>
        </p:spPr>
        <p:txBody>
          <a:bodyPr>
            <a:normAutofit fontScale="90000"/>
          </a:bodyPr>
          <a:lstStyle/>
          <a:p>
            <a:r>
              <a:rPr lang="en-US" sz="2800" b="1" dirty="0" smtClean="0">
                <a:solidFill>
                  <a:schemeClr val="accent2"/>
                </a:solidFill>
              </a:rPr>
              <a:t>INSIGHTS</a:t>
            </a:r>
            <a:br>
              <a:rPr lang="en-US" sz="2800" b="1" dirty="0" smtClean="0">
                <a:solidFill>
                  <a:schemeClr val="accent2"/>
                </a:solidFill>
              </a:rPr>
            </a:br>
            <a:r>
              <a:rPr lang="en-US" sz="2800" dirty="0" smtClean="0"/>
              <a:t>Market Competency 1</a:t>
            </a:r>
            <a:endParaRPr lang="en-US" sz="3200" dirty="0">
              <a:solidFill>
                <a:srgbClr val="000000"/>
              </a:solidFill>
            </a:endParaRPr>
          </a:p>
        </p:txBody>
      </p:sp>
      <p:sp>
        <p:nvSpPr>
          <p:cNvPr id="6" name="Slide Number Placeholder 5"/>
          <p:cNvSpPr>
            <a:spLocks noGrp="1"/>
          </p:cNvSpPr>
          <p:nvPr>
            <p:ph type="sldNum" sz="quarter" idx="12"/>
          </p:nvPr>
        </p:nvSpPr>
        <p:spPr/>
        <p:txBody>
          <a:bodyPr/>
          <a:lstStyle/>
          <a:p>
            <a:fld id="{6ACED24A-19B3-44D7-9F88-2E1EA3DD1BFA}" type="slidenum">
              <a:rPr lang="en-US"/>
              <a:pPr/>
              <a:t>26</a:t>
            </a:fld>
            <a:endParaRPr lang="en-US"/>
          </a:p>
        </p:txBody>
      </p:sp>
      <p:sp>
        <p:nvSpPr>
          <p:cNvPr id="7174" name="Rectangle 6"/>
          <p:cNvSpPr>
            <a:spLocks noGrp="1" noChangeArrowheads="1"/>
          </p:cNvSpPr>
          <p:nvPr>
            <p:ph sz="quarter" idx="4294967295"/>
          </p:nvPr>
        </p:nvSpPr>
        <p:spPr>
          <a:xfrm>
            <a:off x="2055813" y="4957011"/>
            <a:ext cx="7772400" cy="762000"/>
          </a:xfrm>
          <a:noFill/>
          <a:ln/>
        </p:spPr>
        <p:txBody>
          <a:bodyPr>
            <a:noAutofit/>
          </a:bodyPr>
          <a:lstStyle/>
          <a:p>
            <a:pPr>
              <a:buFontTx/>
              <a:buNone/>
            </a:pPr>
            <a:r>
              <a:rPr lang="en-US" sz="1800" dirty="0" smtClean="0"/>
              <a:t>In </a:t>
            </a:r>
            <a:r>
              <a:rPr lang="en-US" sz="1800" dirty="0"/>
              <a:t>Time 1, trainees and non-trainees had similar competency scores. </a:t>
            </a:r>
            <a:endParaRPr lang="en-US" sz="1800" dirty="0" smtClean="0"/>
          </a:p>
          <a:p>
            <a:pPr>
              <a:buFontTx/>
              <a:buNone/>
            </a:pPr>
            <a:r>
              <a:rPr lang="en-US" sz="1800" dirty="0" smtClean="0"/>
              <a:t>In </a:t>
            </a:r>
            <a:r>
              <a:rPr lang="en-US" sz="1800" dirty="0"/>
              <a:t>Time 2 (a year apart), the competency ratings of trainees was on average 2 points higher than non-trainees (statistically significant difference)</a:t>
            </a:r>
            <a:endParaRPr lang="en-US" sz="3200" dirty="0"/>
          </a:p>
        </p:txBody>
      </p:sp>
      <p:graphicFrame>
        <p:nvGraphicFramePr>
          <p:cNvPr id="8" name="Chart 7"/>
          <p:cNvGraphicFramePr>
            <a:graphicFrameLocks noGrp="1"/>
          </p:cNvGraphicFramePr>
          <p:nvPr>
            <p:extLst>
              <p:ext uri="{D42A27DB-BD31-4B8C-83A1-F6EECF244321}">
                <p14:modId xmlns:p14="http://schemas.microsoft.com/office/powerpoint/2010/main" val="3083161163"/>
              </p:ext>
            </p:extLst>
          </p:nvPr>
        </p:nvGraphicFramePr>
        <p:xfrm>
          <a:off x="1827032" y="1257130"/>
          <a:ext cx="8537935" cy="369988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rot="16200000">
            <a:off x="-1374439" y="3447264"/>
            <a:ext cx="4394307"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spTree>
    <p:extLst>
      <p:ext uri="{BB962C8B-B14F-4D97-AF65-F5344CB8AC3E}">
        <p14:creationId xmlns:p14="http://schemas.microsoft.com/office/powerpoint/2010/main" val="21352924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US" sz="2800" b="1" dirty="0" smtClean="0">
                <a:solidFill>
                  <a:schemeClr val="accent2"/>
                </a:solidFill>
              </a:rPr>
              <a:t>INSIGHTS</a:t>
            </a:r>
            <a:br>
              <a:rPr lang="en-US" sz="2800" b="1" dirty="0" smtClean="0">
                <a:solidFill>
                  <a:schemeClr val="accent2"/>
                </a:solidFill>
              </a:rPr>
            </a:br>
            <a:r>
              <a:rPr lang="en-US" sz="2800" dirty="0" smtClean="0"/>
              <a:t>Comparison </a:t>
            </a:r>
            <a:r>
              <a:rPr lang="en-US" sz="2800" dirty="0"/>
              <a:t>by Review Rating</a:t>
            </a:r>
          </a:p>
        </p:txBody>
      </p:sp>
      <p:sp>
        <p:nvSpPr>
          <p:cNvPr id="5" name="Slide Number Placeholder 5"/>
          <p:cNvSpPr>
            <a:spLocks noGrp="1"/>
          </p:cNvSpPr>
          <p:nvPr>
            <p:ph type="sldNum" sz="quarter" idx="12"/>
          </p:nvPr>
        </p:nvSpPr>
        <p:spPr/>
        <p:txBody>
          <a:bodyPr/>
          <a:lstStyle/>
          <a:p>
            <a:fld id="{0548E2FD-2864-48BA-867E-D52FA4A4B939}" type="slidenum">
              <a:rPr lang="en-US"/>
              <a:pPr/>
              <a:t>27</a:t>
            </a:fld>
            <a:endParaRPr lang="en-US"/>
          </a:p>
        </p:txBody>
      </p:sp>
      <p:sp>
        <p:nvSpPr>
          <p:cNvPr id="53252" name="Rectangle 4"/>
          <p:cNvSpPr>
            <a:spLocks noChangeArrowheads="1"/>
          </p:cNvSpPr>
          <p:nvPr/>
        </p:nvSpPr>
        <p:spPr bwMode="auto">
          <a:xfrm>
            <a:off x="2362200" y="5029200"/>
            <a:ext cx="7772400" cy="1371600"/>
          </a:xfrm>
          <a:prstGeom prst="rect">
            <a:avLst/>
          </a:prstGeom>
          <a:noFill/>
          <a:ln w="9525">
            <a:noFill/>
            <a:miter lim="800000"/>
            <a:headEnd/>
            <a:tailEnd/>
          </a:ln>
          <a:effectLst/>
        </p:spPr>
        <p:txBody>
          <a:bodyPr/>
          <a:lstStyle/>
          <a:p>
            <a:pPr marL="342900" indent="-342900">
              <a:spcBef>
                <a:spcPct val="20000"/>
              </a:spcBef>
            </a:pPr>
            <a:r>
              <a:rPr lang="en-US" sz="2000" dirty="0">
                <a:latin typeface="Arial" charset="0"/>
              </a:rPr>
              <a:t>	</a:t>
            </a:r>
          </a:p>
          <a:p>
            <a:pPr marL="342900" indent="-342900" algn="ctr">
              <a:spcBef>
                <a:spcPct val="20000"/>
              </a:spcBef>
            </a:pPr>
            <a:r>
              <a:rPr lang="en-US" sz="2000" dirty="0">
                <a:latin typeface="Arial" charset="0"/>
              </a:rPr>
              <a:t>Trainees had higher (statistically significant) review ratings than non-trainees.	</a:t>
            </a:r>
          </a:p>
        </p:txBody>
      </p:sp>
      <p:graphicFrame>
        <p:nvGraphicFramePr>
          <p:cNvPr id="8" name="Chart 7"/>
          <p:cNvGraphicFramePr>
            <a:graphicFrameLocks noGrp="1"/>
          </p:cNvGraphicFramePr>
          <p:nvPr>
            <p:extLst>
              <p:ext uri="{D42A27DB-BD31-4B8C-83A1-F6EECF244321}">
                <p14:modId xmlns:p14="http://schemas.microsoft.com/office/powerpoint/2010/main" val="776374549"/>
              </p:ext>
            </p:extLst>
          </p:nvPr>
        </p:nvGraphicFramePr>
        <p:xfrm>
          <a:off x="2476500" y="1482436"/>
          <a:ext cx="6556664" cy="368424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rot="16200000">
            <a:off x="-1374439" y="3447264"/>
            <a:ext cx="4394307"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spTree>
    <p:extLst>
      <p:ext uri="{BB962C8B-B14F-4D97-AF65-F5344CB8AC3E}">
        <p14:creationId xmlns:p14="http://schemas.microsoft.com/office/powerpoint/2010/main" val="10733336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chemeClr val="accent2"/>
                </a:solidFill>
                <a:latin typeface="+mn-lt"/>
              </a:rPr>
              <a:t>EXPLORATORY ANALYSES</a:t>
            </a:r>
            <a:endParaRPr lang="en-US" sz="2800" b="1" dirty="0">
              <a:solidFill>
                <a:schemeClr val="accent2"/>
              </a:solidFill>
              <a:latin typeface="+mn-lt"/>
            </a:endParaRPr>
          </a:p>
        </p:txBody>
      </p:sp>
      <p:sp>
        <p:nvSpPr>
          <p:cNvPr id="3" name="Content Placeholder 2"/>
          <p:cNvSpPr>
            <a:spLocks noGrp="1"/>
          </p:cNvSpPr>
          <p:nvPr>
            <p:ph sz="half" idx="1"/>
          </p:nvPr>
        </p:nvSpPr>
        <p:spPr>
          <a:xfrm>
            <a:off x="838200" y="1825625"/>
            <a:ext cx="10515600" cy="4351338"/>
          </a:xfrm>
        </p:spPr>
        <p:txBody>
          <a:bodyPr/>
          <a:lstStyle/>
          <a:p>
            <a:pPr marL="0" indent="0" algn="ctr">
              <a:buNone/>
            </a:pPr>
            <a:r>
              <a:rPr lang="en-US" dirty="0" smtClean="0"/>
              <a:t>Does more training result in higher performance ratings?</a:t>
            </a:r>
          </a:p>
        </p:txBody>
      </p:sp>
      <p:graphicFrame>
        <p:nvGraphicFramePr>
          <p:cNvPr id="5" name="Chart 4"/>
          <p:cNvGraphicFramePr>
            <a:graphicFrameLocks noGrp="1"/>
          </p:cNvGraphicFramePr>
          <p:nvPr>
            <p:extLst>
              <p:ext uri="{D42A27DB-BD31-4B8C-83A1-F6EECF244321}">
                <p14:modId xmlns:p14="http://schemas.microsoft.com/office/powerpoint/2010/main" val="437143909"/>
              </p:ext>
            </p:extLst>
          </p:nvPr>
        </p:nvGraphicFramePr>
        <p:xfrm>
          <a:off x="2189018" y="2698966"/>
          <a:ext cx="7966364" cy="299525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rot="16200000">
            <a:off x="-1374439" y="3447264"/>
            <a:ext cx="4394307"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spTree>
    <p:extLst>
      <p:ext uri="{BB962C8B-B14F-4D97-AF65-F5344CB8AC3E}">
        <p14:creationId xmlns:p14="http://schemas.microsoft.com/office/powerpoint/2010/main" val="232161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chemeClr val="accent2"/>
                </a:solidFill>
                <a:latin typeface="+mn-lt"/>
              </a:rPr>
              <a:t>EXPLORATORY ANALYSES</a:t>
            </a:r>
            <a:endParaRPr lang="en-US" sz="2800" b="1" dirty="0">
              <a:solidFill>
                <a:schemeClr val="accent2"/>
              </a:solidFill>
              <a:latin typeface="+mn-lt"/>
            </a:endParaRPr>
          </a:p>
        </p:txBody>
      </p:sp>
      <p:sp>
        <p:nvSpPr>
          <p:cNvPr id="4" name="Content Placeholder 3"/>
          <p:cNvSpPr>
            <a:spLocks noGrp="1"/>
          </p:cNvSpPr>
          <p:nvPr>
            <p:ph sz="half" idx="2"/>
          </p:nvPr>
        </p:nvSpPr>
        <p:spPr>
          <a:xfrm>
            <a:off x="838200" y="1825625"/>
            <a:ext cx="10515600" cy="501939"/>
          </a:xfrm>
        </p:spPr>
        <p:txBody>
          <a:bodyPr/>
          <a:lstStyle/>
          <a:p>
            <a:pPr marL="0" indent="0">
              <a:buNone/>
            </a:pPr>
            <a:r>
              <a:rPr lang="en-US" dirty="0"/>
              <a:t>Who </a:t>
            </a:r>
            <a:r>
              <a:rPr lang="en-US" dirty="0" smtClean="0"/>
              <a:t>gets </a:t>
            </a:r>
            <a:r>
              <a:rPr lang="en-US" dirty="0"/>
              <a:t>to attend the training?</a:t>
            </a:r>
          </a:p>
          <a:p>
            <a:endParaRPr lang="en-US" dirty="0"/>
          </a:p>
        </p:txBody>
      </p:sp>
      <p:sp>
        <p:nvSpPr>
          <p:cNvPr id="7" name="Rectangle 6"/>
          <p:cNvSpPr/>
          <p:nvPr/>
        </p:nvSpPr>
        <p:spPr>
          <a:xfrm>
            <a:off x="1995055" y="2662637"/>
            <a:ext cx="8714509" cy="1172629"/>
          </a:xfrm>
          <a:prstGeom prst="rect">
            <a:avLst/>
          </a:prstGeom>
        </p:spPr>
        <p:txBody>
          <a:bodyPr wrap="square">
            <a:spAutoFit/>
          </a:bodyPr>
          <a:lstStyle/>
          <a:p>
            <a:pPr>
              <a:lnSpc>
                <a:spcPct val="130000"/>
              </a:lnSpc>
            </a:pPr>
            <a:r>
              <a:rPr lang="en-US" dirty="0">
                <a:latin typeface="Arial" charset="0"/>
              </a:rPr>
              <a:t>Managers were nominating high performers for the training. Those with low performance ratings, arguably those who needed it the most, did not get access to the training.</a:t>
            </a:r>
          </a:p>
        </p:txBody>
      </p:sp>
      <p:sp>
        <p:nvSpPr>
          <p:cNvPr id="8" name="TextBox 7"/>
          <p:cNvSpPr txBox="1"/>
          <p:nvPr/>
        </p:nvSpPr>
        <p:spPr>
          <a:xfrm rot="16200000">
            <a:off x="-1374439" y="3447264"/>
            <a:ext cx="4394307"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spTree>
    <p:extLst>
      <p:ext uri="{BB962C8B-B14F-4D97-AF65-F5344CB8AC3E}">
        <p14:creationId xmlns:p14="http://schemas.microsoft.com/office/powerpoint/2010/main" val="214319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pic>
        <p:nvPicPr>
          <p:cNvPr id="10242" name="Picture 2" descr="https://cdn1.iconfinder.com/data/icons/hawcons/32/698308-icon-41-target-arrow-128.png"/>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72608" y="179104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32382" y="3165909"/>
            <a:ext cx="1932857" cy="923330"/>
          </a:xfrm>
          <a:prstGeom prst="rect">
            <a:avLst/>
          </a:prstGeom>
        </p:spPr>
        <p:txBody>
          <a:bodyPr wrap="square">
            <a:spAutoFit/>
          </a:bodyPr>
          <a:lstStyle/>
          <a:p>
            <a:r>
              <a:rPr lang="en-US" dirty="0"/>
              <a:t>Focused </a:t>
            </a:r>
            <a:r>
              <a:rPr lang="en-US" dirty="0" smtClean="0"/>
              <a:t>on a critical business </a:t>
            </a:r>
            <a:r>
              <a:rPr lang="en-US" dirty="0"/>
              <a:t>question</a:t>
            </a:r>
          </a:p>
        </p:txBody>
      </p:sp>
      <p:pic>
        <p:nvPicPr>
          <p:cNvPr id="10244" name="Picture 4" descr="https://www.fidelity.com.hk/static/html/investor/zh/campaign/PI_nps/images/icon_updates.png"/>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84019" y="1874359"/>
            <a:ext cx="937268" cy="94343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084019" y="3203431"/>
            <a:ext cx="1669821" cy="923330"/>
          </a:xfrm>
          <a:prstGeom prst="rect">
            <a:avLst/>
          </a:prstGeom>
        </p:spPr>
        <p:txBody>
          <a:bodyPr wrap="square">
            <a:spAutoFit/>
          </a:bodyPr>
          <a:lstStyle/>
          <a:p>
            <a:r>
              <a:rPr lang="en-US" dirty="0"/>
              <a:t>Timely and relevant analyses</a:t>
            </a:r>
          </a:p>
        </p:txBody>
      </p:sp>
      <p:pic>
        <p:nvPicPr>
          <p:cNvPr id="10246" name="Picture 6" descr="http://icons.iconarchive.com/icons/custom-icon-design/pretty-office-8/128/Arrow-turn-right-icon.png"/>
          <p:cNvPicPr>
            <a:picLocks noChangeAspect="1" noChangeArrowheads="1"/>
          </p:cNvPicPr>
          <p:nvPr/>
        </p:nvPicPr>
        <p:blipFill rotWithShape="1">
          <a:blip r:embed="rId4">
            <a:duotone>
              <a:prstClr val="black"/>
              <a:schemeClr val="accent6">
                <a:tint val="45000"/>
                <a:satMod val="400000"/>
              </a:schemeClr>
            </a:duotone>
            <a:extLst>
              <a:ext uri="{28A0092B-C50C-407E-A947-70E740481C1C}">
                <a14:useLocalDpi xmlns:a14="http://schemas.microsoft.com/office/drawing/2010/main" val="0"/>
              </a:ext>
            </a:extLst>
          </a:blip>
          <a:srcRect b="15108"/>
          <a:stretch/>
        </p:blipFill>
        <p:spPr bwMode="auto">
          <a:xfrm>
            <a:off x="10012913" y="1828570"/>
            <a:ext cx="1219200" cy="103501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554409" y="3205651"/>
            <a:ext cx="1799391" cy="923330"/>
          </a:xfrm>
          <a:prstGeom prst="rect">
            <a:avLst/>
          </a:prstGeom>
        </p:spPr>
        <p:txBody>
          <a:bodyPr wrap="square">
            <a:spAutoFit/>
          </a:bodyPr>
          <a:lstStyle/>
          <a:p>
            <a:r>
              <a:rPr lang="en-US" dirty="0"/>
              <a:t>Forward </a:t>
            </a:r>
            <a:r>
              <a:rPr lang="en-US" dirty="0" smtClean="0"/>
              <a:t>looking view to de-risk the future</a:t>
            </a:r>
            <a:endParaRPr lang="en-US" dirty="0"/>
          </a:p>
        </p:txBody>
      </p:sp>
      <p:pic>
        <p:nvPicPr>
          <p:cNvPr id="10248" name="Picture 8" descr="https://cdn2.iconfinder.com/data/icons/windows-8-metro-style/512/tape_measure.png"/>
          <p:cNvPicPr>
            <a:picLocks noChangeAspect="1" noChangeArrowheads="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453726" y="1925218"/>
            <a:ext cx="773285" cy="7732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453726" y="3203431"/>
            <a:ext cx="1365765" cy="923330"/>
          </a:xfrm>
          <a:prstGeom prst="rect">
            <a:avLst/>
          </a:prstGeom>
          <a:noFill/>
        </p:spPr>
        <p:txBody>
          <a:bodyPr wrap="square" rtlCol="0">
            <a:spAutoFit/>
          </a:bodyPr>
          <a:lstStyle/>
          <a:p>
            <a:r>
              <a:rPr lang="en-US" dirty="0" smtClean="0"/>
              <a:t>Use of measures not just data</a:t>
            </a:r>
            <a:endParaRPr lang="en-US" dirty="0"/>
          </a:p>
        </p:txBody>
      </p:sp>
      <p:pic>
        <p:nvPicPr>
          <p:cNvPr id="10250" name="Picture 10" descr="https://conceptdraw.com/a3044c3/p20/preview/640/pict--decision-making-management-pictograms---vector-stencils-library.png--diagram-flowchart-example.png"/>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72376" y="1828570"/>
            <a:ext cx="1062197" cy="105887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574549" y="3203431"/>
            <a:ext cx="1932857" cy="923330"/>
          </a:xfrm>
          <a:prstGeom prst="rect">
            <a:avLst/>
          </a:prstGeom>
        </p:spPr>
        <p:txBody>
          <a:bodyPr wrap="square">
            <a:spAutoFit/>
          </a:bodyPr>
          <a:lstStyle/>
          <a:p>
            <a:r>
              <a:rPr lang="en-US" dirty="0" smtClean="0"/>
              <a:t>Leadership focus on data-based decision making</a:t>
            </a:r>
            <a:endParaRPr lang="en-US" dirty="0"/>
          </a:p>
        </p:txBody>
      </p:sp>
      <p:sp>
        <p:nvSpPr>
          <p:cNvPr id="14" name="TextBox 13"/>
          <p:cNvSpPr txBox="1"/>
          <p:nvPr/>
        </p:nvSpPr>
        <p:spPr>
          <a:xfrm rot="16200000">
            <a:off x="-1374439" y="3447264"/>
            <a:ext cx="4394307" cy="646331"/>
          </a:xfrm>
          <a:prstGeom prst="rect">
            <a:avLst/>
          </a:prstGeom>
          <a:noFill/>
        </p:spPr>
        <p:txBody>
          <a:bodyPr wrap="square" rtlCol="0">
            <a:spAutoFit/>
          </a:bodyPr>
          <a:lstStyle/>
          <a:p>
            <a:r>
              <a:rPr lang="en-US" sz="3600" b="1" dirty="0" smtClean="0">
                <a:solidFill>
                  <a:schemeClr val="accent6">
                    <a:lumMod val="75000"/>
                  </a:schemeClr>
                </a:solidFill>
              </a:rPr>
              <a:t>CASE STUDY</a:t>
            </a:r>
            <a:endParaRPr lang="en-US" sz="3600" b="1" dirty="0">
              <a:solidFill>
                <a:schemeClr val="accent6">
                  <a:lumMod val="75000"/>
                </a:schemeClr>
              </a:solidFill>
            </a:endParaRPr>
          </a:p>
        </p:txBody>
      </p:sp>
    </p:spTree>
    <p:extLst>
      <p:ext uri="{BB962C8B-B14F-4D97-AF65-F5344CB8AC3E}">
        <p14:creationId xmlns:p14="http://schemas.microsoft.com/office/powerpoint/2010/main" val="38320592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Talent Analytic skills to Lead with Intelligence</a:t>
            </a:r>
            <a:endParaRPr lang="en-US" dirty="0"/>
          </a:p>
        </p:txBody>
      </p:sp>
      <p:grpSp>
        <p:nvGrpSpPr>
          <p:cNvPr id="12" name="Group 11"/>
          <p:cNvGrpSpPr/>
          <p:nvPr/>
        </p:nvGrpSpPr>
        <p:grpSpPr>
          <a:xfrm>
            <a:off x="4330624" y="1296519"/>
            <a:ext cx="3850485" cy="4998353"/>
            <a:chOff x="146119" y="1753719"/>
            <a:chExt cx="3850485" cy="4998353"/>
          </a:xfrm>
        </p:grpSpPr>
        <p:sp>
          <p:nvSpPr>
            <p:cNvPr id="4" name="Hexagon 3"/>
            <p:cNvSpPr/>
            <p:nvPr/>
          </p:nvSpPr>
          <p:spPr>
            <a:xfrm rot="5400000">
              <a:off x="1108814" y="1774266"/>
              <a:ext cx="1827898" cy="1786803"/>
            </a:xfrm>
            <a:prstGeom prst="hexagon">
              <a:avLst/>
            </a:prstGeom>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Hexagon 4"/>
            <p:cNvSpPr/>
            <p:nvPr/>
          </p:nvSpPr>
          <p:spPr>
            <a:xfrm rot="5400000">
              <a:off x="1108813" y="4944721"/>
              <a:ext cx="1827898" cy="1786803"/>
            </a:xfrm>
            <a:prstGeom prst="hexagon">
              <a:avLst/>
            </a:prstGeom>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6" name="Hexagon 5"/>
            <p:cNvSpPr/>
            <p:nvPr/>
          </p:nvSpPr>
          <p:spPr>
            <a:xfrm rot="5400000">
              <a:off x="2084909" y="3359492"/>
              <a:ext cx="1827898" cy="1786803"/>
            </a:xfrm>
            <a:prstGeom prst="hexagon">
              <a:avLst/>
            </a:prstGeom>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7" name="Hexagon 6"/>
            <p:cNvSpPr/>
            <p:nvPr/>
          </p:nvSpPr>
          <p:spPr>
            <a:xfrm rot="5400000">
              <a:off x="125572" y="3359492"/>
              <a:ext cx="1827898" cy="1786803"/>
            </a:xfrm>
            <a:prstGeom prst="hexagon">
              <a:avLst/>
            </a:prstGeom>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extBox 7"/>
            <p:cNvSpPr txBox="1"/>
            <p:nvPr/>
          </p:nvSpPr>
          <p:spPr>
            <a:xfrm>
              <a:off x="2287082" y="3791228"/>
              <a:ext cx="1709522" cy="923330"/>
            </a:xfrm>
            <a:prstGeom prst="rect">
              <a:avLst/>
            </a:prstGeom>
            <a:noFill/>
          </p:spPr>
          <p:txBody>
            <a:bodyPr wrap="square" rtlCol="0">
              <a:spAutoFit/>
            </a:bodyPr>
            <a:lstStyle/>
            <a:p>
              <a:r>
                <a:rPr lang="en-US" dirty="0" smtClean="0">
                  <a:solidFill>
                    <a:schemeClr val="bg1"/>
                  </a:solidFill>
                </a:rPr>
                <a:t>Measurement of Human Attributes</a:t>
              </a:r>
              <a:endParaRPr lang="en-US" dirty="0">
                <a:solidFill>
                  <a:schemeClr val="bg1"/>
                </a:solidFill>
              </a:endParaRPr>
            </a:p>
          </p:txBody>
        </p:sp>
        <p:sp>
          <p:nvSpPr>
            <p:cNvPr id="9" name="TextBox 8"/>
            <p:cNvSpPr txBox="1"/>
            <p:nvPr/>
          </p:nvSpPr>
          <p:spPr>
            <a:xfrm>
              <a:off x="1545428" y="5518041"/>
              <a:ext cx="1370736" cy="369332"/>
            </a:xfrm>
            <a:prstGeom prst="rect">
              <a:avLst/>
            </a:prstGeom>
            <a:noFill/>
          </p:spPr>
          <p:txBody>
            <a:bodyPr wrap="square" rtlCol="0">
              <a:spAutoFit/>
            </a:bodyPr>
            <a:lstStyle/>
            <a:p>
              <a:r>
                <a:rPr lang="en-US" dirty="0" smtClean="0">
                  <a:solidFill>
                    <a:schemeClr val="bg1"/>
                  </a:solidFill>
                </a:rPr>
                <a:t>Statistics</a:t>
              </a:r>
              <a:endParaRPr lang="en-US" dirty="0">
                <a:solidFill>
                  <a:schemeClr val="bg1"/>
                </a:solidFill>
              </a:endParaRPr>
            </a:p>
          </p:txBody>
        </p:sp>
        <p:sp>
          <p:nvSpPr>
            <p:cNvPr id="10" name="TextBox 9"/>
            <p:cNvSpPr txBox="1"/>
            <p:nvPr/>
          </p:nvSpPr>
          <p:spPr>
            <a:xfrm>
              <a:off x="384895" y="3778039"/>
              <a:ext cx="1488930" cy="923330"/>
            </a:xfrm>
            <a:prstGeom prst="rect">
              <a:avLst/>
            </a:prstGeom>
            <a:noFill/>
          </p:spPr>
          <p:txBody>
            <a:bodyPr wrap="square" rtlCol="0">
              <a:spAutoFit/>
            </a:bodyPr>
            <a:lstStyle/>
            <a:p>
              <a:r>
                <a:rPr lang="en-US" dirty="0" smtClean="0">
                  <a:solidFill>
                    <a:schemeClr val="bg1"/>
                  </a:solidFill>
                </a:rPr>
                <a:t>Evidence-based talent management</a:t>
              </a:r>
              <a:endParaRPr lang="en-US" dirty="0">
                <a:solidFill>
                  <a:schemeClr val="bg1"/>
                </a:solidFill>
              </a:endParaRPr>
            </a:p>
          </p:txBody>
        </p:sp>
        <p:sp>
          <p:nvSpPr>
            <p:cNvPr id="11" name="TextBox 10"/>
            <p:cNvSpPr txBox="1"/>
            <p:nvPr/>
          </p:nvSpPr>
          <p:spPr>
            <a:xfrm>
              <a:off x="1503865" y="2250817"/>
              <a:ext cx="1370736" cy="646331"/>
            </a:xfrm>
            <a:prstGeom prst="rect">
              <a:avLst/>
            </a:prstGeom>
            <a:noFill/>
          </p:spPr>
          <p:txBody>
            <a:bodyPr wrap="square" rtlCol="0">
              <a:spAutoFit/>
            </a:bodyPr>
            <a:lstStyle/>
            <a:p>
              <a:r>
                <a:rPr lang="en-US" dirty="0" smtClean="0">
                  <a:solidFill>
                    <a:schemeClr val="bg1"/>
                  </a:solidFill>
                </a:rPr>
                <a:t>Business Acumen</a:t>
              </a:r>
              <a:endParaRPr lang="en-US" dirty="0">
                <a:solidFill>
                  <a:schemeClr val="bg1"/>
                </a:solidFill>
              </a:endParaRPr>
            </a:p>
          </p:txBody>
        </p:sp>
      </p:grpSp>
      <p:sp>
        <p:nvSpPr>
          <p:cNvPr id="13" name="TextBox 12"/>
          <p:cNvSpPr txBox="1"/>
          <p:nvPr/>
        </p:nvSpPr>
        <p:spPr>
          <a:xfrm>
            <a:off x="7183363" y="4853464"/>
            <a:ext cx="3172691" cy="1200329"/>
          </a:xfrm>
          <a:prstGeom prst="rect">
            <a:avLst/>
          </a:prstGeom>
          <a:noFill/>
        </p:spPr>
        <p:txBody>
          <a:bodyPr wrap="square" rtlCol="0">
            <a:spAutoFit/>
          </a:bodyPr>
          <a:lstStyle/>
          <a:p>
            <a:r>
              <a:rPr lang="en-US" dirty="0" smtClean="0"/>
              <a:t>Expertise in data types, descriptive and inferential statistics, qualitative analysis,  levels of analysis</a:t>
            </a:r>
            <a:endParaRPr lang="en-US" dirty="0"/>
          </a:p>
        </p:txBody>
      </p:sp>
      <p:sp>
        <p:nvSpPr>
          <p:cNvPr id="14" name="TextBox 13"/>
          <p:cNvSpPr txBox="1"/>
          <p:nvPr/>
        </p:nvSpPr>
        <p:spPr>
          <a:xfrm>
            <a:off x="8181109" y="3200888"/>
            <a:ext cx="3172691" cy="923330"/>
          </a:xfrm>
          <a:prstGeom prst="rect">
            <a:avLst/>
          </a:prstGeom>
          <a:noFill/>
        </p:spPr>
        <p:txBody>
          <a:bodyPr wrap="square" rtlCol="0">
            <a:spAutoFit/>
          </a:bodyPr>
          <a:lstStyle/>
          <a:p>
            <a:r>
              <a:rPr lang="en-US" dirty="0" smtClean="0"/>
              <a:t>Expertise in measuring attributes such as leadership, satisfaction, motivation</a:t>
            </a:r>
            <a:endParaRPr lang="en-US" dirty="0"/>
          </a:p>
        </p:txBody>
      </p:sp>
      <p:sp>
        <p:nvSpPr>
          <p:cNvPr id="15" name="TextBox 14"/>
          <p:cNvSpPr txBox="1"/>
          <p:nvPr/>
        </p:nvSpPr>
        <p:spPr>
          <a:xfrm>
            <a:off x="7183363" y="1574017"/>
            <a:ext cx="3172691" cy="1200329"/>
          </a:xfrm>
          <a:prstGeom prst="rect">
            <a:avLst/>
          </a:prstGeom>
          <a:noFill/>
        </p:spPr>
        <p:txBody>
          <a:bodyPr wrap="square" rtlCol="0">
            <a:spAutoFit/>
          </a:bodyPr>
          <a:lstStyle/>
          <a:p>
            <a:r>
              <a:rPr lang="en-US" dirty="0" smtClean="0"/>
              <a:t>Awareness of how the organization operates, competes and wins in the marketplace</a:t>
            </a:r>
            <a:endParaRPr lang="en-US" dirty="0"/>
          </a:p>
        </p:txBody>
      </p:sp>
      <p:sp>
        <p:nvSpPr>
          <p:cNvPr id="16" name="TextBox 15"/>
          <p:cNvSpPr txBox="1"/>
          <p:nvPr/>
        </p:nvSpPr>
        <p:spPr>
          <a:xfrm>
            <a:off x="2156757" y="3266644"/>
            <a:ext cx="2109138" cy="1200329"/>
          </a:xfrm>
          <a:prstGeom prst="rect">
            <a:avLst/>
          </a:prstGeom>
          <a:noFill/>
        </p:spPr>
        <p:txBody>
          <a:bodyPr wrap="square" rtlCol="0">
            <a:spAutoFit/>
          </a:bodyPr>
          <a:lstStyle/>
          <a:p>
            <a:r>
              <a:rPr lang="en-US" dirty="0" smtClean="0"/>
              <a:t>What predicts workplace behaviors and human performance?</a:t>
            </a:r>
            <a:endParaRPr lang="en-US" dirty="0"/>
          </a:p>
        </p:txBody>
      </p:sp>
    </p:spTree>
    <p:extLst>
      <p:ext uri="{BB962C8B-B14F-4D97-AF65-F5344CB8AC3E}">
        <p14:creationId xmlns:p14="http://schemas.microsoft.com/office/powerpoint/2010/main" val="428271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Roadmap: Leading with Intelligence</a:t>
            </a:r>
            <a:endParaRPr lang="en-US" dirty="0"/>
          </a:p>
        </p:txBody>
      </p:sp>
      <p:sp>
        <p:nvSpPr>
          <p:cNvPr id="3" name="Content Placeholder 2"/>
          <p:cNvSpPr>
            <a:spLocks noGrp="1"/>
          </p:cNvSpPr>
          <p:nvPr>
            <p:ph idx="1"/>
          </p:nvPr>
        </p:nvSpPr>
        <p:spPr/>
        <p:txBody>
          <a:bodyPr>
            <a:noAutofit/>
          </a:bodyPr>
          <a:lstStyle/>
          <a:p>
            <a:pPr marL="0" indent="0">
              <a:spcBef>
                <a:spcPts val="0"/>
              </a:spcBef>
              <a:buNone/>
            </a:pPr>
            <a:r>
              <a:rPr lang="en-US" sz="1800" dirty="0">
                <a:solidFill>
                  <a:schemeClr val="accent2"/>
                </a:solidFill>
              </a:rPr>
              <a:t>Strategic </a:t>
            </a:r>
            <a:r>
              <a:rPr lang="en-US" sz="1800" dirty="0" smtClean="0">
                <a:solidFill>
                  <a:schemeClr val="accent2"/>
                </a:solidFill>
              </a:rPr>
              <a:t>challenge</a:t>
            </a:r>
          </a:p>
          <a:p>
            <a:pPr marL="0" indent="0">
              <a:spcBef>
                <a:spcPts val="0"/>
              </a:spcBef>
              <a:buNone/>
            </a:pPr>
            <a:r>
              <a:rPr lang="en-US" sz="1800" dirty="0" smtClean="0"/>
              <a:t>Understand what outcomes are important to the business </a:t>
            </a:r>
          </a:p>
          <a:p>
            <a:pPr marL="0" indent="0">
              <a:spcBef>
                <a:spcPts val="0"/>
              </a:spcBef>
              <a:buNone/>
            </a:pPr>
            <a:endParaRPr lang="en-US" sz="1800" dirty="0"/>
          </a:p>
          <a:p>
            <a:pPr marL="0" indent="0">
              <a:spcBef>
                <a:spcPts val="0"/>
              </a:spcBef>
              <a:buNone/>
            </a:pPr>
            <a:r>
              <a:rPr lang="en-US" sz="1800" dirty="0" smtClean="0">
                <a:solidFill>
                  <a:schemeClr val="accent2"/>
                </a:solidFill>
              </a:rPr>
              <a:t>Evidence-based practice</a:t>
            </a:r>
          </a:p>
          <a:p>
            <a:pPr marL="0" indent="0">
              <a:spcBef>
                <a:spcPts val="0"/>
              </a:spcBef>
              <a:buNone/>
            </a:pPr>
            <a:r>
              <a:rPr lang="en-US" sz="1800" dirty="0" smtClean="0"/>
              <a:t>Use prior evidence to select “initiatives” required to deliver outcomes</a:t>
            </a:r>
          </a:p>
          <a:p>
            <a:pPr marL="0" indent="0">
              <a:spcBef>
                <a:spcPts val="0"/>
              </a:spcBef>
              <a:buNone/>
            </a:pPr>
            <a:endParaRPr lang="en-US" sz="1800" dirty="0" smtClean="0"/>
          </a:p>
          <a:p>
            <a:pPr marL="0" indent="0">
              <a:spcBef>
                <a:spcPts val="0"/>
              </a:spcBef>
              <a:buNone/>
            </a:pPr>
            <a:r>
              <a:rPr lang="en-US" sz="1800" dirty="0" smtClean="0">
                <a:solidFill>
                  <a:schemeClr val="accent2"/>
                </a:solidFill>
              </a:rPr>
              <a:t>Data and measurement model</a:t>
            </a:r>
          </a:p>
          <a:p>
            <a:pPr marL="0" indent="0">
              <a:spcBef>
                <a:spcPts val="0"/>
              </a:spcBef>
              <a:buNone/>
            </a:pPr>
            <a:r>
              <a:rPr lang="en-US" sz="1800" dirty="0" smtClean="0"/>
              <a:t>Plan to measure all aspects of the initiative</a:t>
            </a:r>
          </a:p>
          <a:p>
            <a:pPr marL="0" indent="0">
              <a:spcBef>
                <a:spcPts val="0"/>
              </a:spcBef>
              <a:buNone/>
            </a:pPr>
            <a:endParaRPr lang="en-US" sz="1800" dirty="0" smtClean="0"/>
          </a:p>
          <a:p>
            <a:pPr marL="0" indent="0">
              <a:spcBef>
                <a:spcPts val="0"/>
              </a:spcBef>
              <a:buNone/>
            </a:pPr>
            <a:r>
              <a:rPr lang="en-US" sz="1800" dirty="0" smtClean="0">
                <a:solidFill>
                  <a:schemeClr val="accent2"/>
                </a:solidFill>
              </a:rPr>
              <a:t>Analytics </a:t>
            </a:r>
            <a:r>
              <a:rPr lang="en-US" sz="1800" dirty="0">
                <a:solidFill>
                  <a:schemeClr val="accent2"/>
                </a:solidFill>
              </a:rPr>
              <a:t>and d</a:t>
            </a:r>
            <a:r>
              <a:rPr lang="en-US" sz="1800" dirty="0" smtClean="0">
                <a:solidFill>
                  <a:schemeClr val="accent2"/>
                </a:solidFill>
              </a:rPr>
              <a:t>ata visualization</a:t>
            </a:r>
          </a:p>
          <a:p>
            <a:pPr marL="0" indent="0">
              <a:spcBef>
                <a:spcPts val="0"/>
              </a:spcBef>
              <a:buNone/>
            </a:pPr>
            <a:r>
              <a:rPr lang="en-US" sz="1800" dirty="0" smtClean="0"/>
              <a:t>Analyze data and report to stakeholders</a:t>
            </a:r>
          </a:p>
          <a:p>
            <a:pPr marL="0" indent="0">
              <a:spcBef>
                <a:spcPts val="0"/>
              </a:spcBef>
              <a:buNone/>
            </a:pPr>
            <a:endParaRPr lang="en-US" sz="1800" dirty="0" smtClean="0"/>
          </a:p>
          <a:p>
            <a:pPr marL="0" indent="0">
              <a:spcBef>
                <a:spcPts val="0"/>
              </a:spcBef>
              <a:buNone/>
            </a:pPr>
            <a:r>
              <a:rPr lang="en-US" sz="1800" dirty="0" smtClean="0">
                <a:solidFill>
                  <a:schemeClr val="accent2"/>
                </a:solidFill>
              </a:rPr>
              <a:t>Improve and advance</a:t>
            </a:r>
          </a:p>
          <a:p>
            <a:pPr marL="0" indent="0">
              <a:spcBef>
                <a:spcPts val="0"/>
              </a:spcBef>
              <a:buNone/>
            </a:pPr>
            <a:r>
              <a:rPr lang="en-US" sz="1800" dirty="0" smtClean="0"/>
              <a:t>Assess implication of the findings, make recommendation for improvement, develop plans for improvement</a:t>
            </a:r>
          </a:p>
          <a:p>
            <a:endParaRPr lang="en-US" sz="1800" dirty="0" smtClean="0"/>
          </a:p>
          <a:p>
            <a:endParaRPr lang="en-US" sz="1800" dirty="0"/>
          </a:p>
        </p:txBody>
      </p:sp>
    </p:spTree>
    <p:extLst>
      <p:ext uri="{BB962C8B-B14F-4D97-AF65-F5344CB8AC3E}">
        <p14:creationId xmlns:p14="http://schemas.microsoft.com/office/powerpoint/2010/main" val="9232769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52600" y="259080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t>Questions?</a:t>
            </a:r>
          </a:p>
        </p:txBody>
      </p:sp>
    </p:spTree>
    <p:extLst>
      <p:ext uri="{BB962C8B-B14F-4D97-AF65-F5344CB8AC3E}">
        <p14:creationId xmlns:p14="http://schemas.microsoft.com/office/powerpoint/2010/main" val="18386338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Arial Black" panose="020B0A04020102020204" pitchFamily="34" charset="0"/>
              </a:rPr>
              <a:t>Questions?</a:t>
            </a:r>
            <a:endParaRPr lang="en-US" dirty="0">
              <a:solidFill>
                <a:schemeClr val="bg1"/>
              </a:solidFill>
              <a:latin typeface="Arial Black" panose="020B0A04020102020204" pitchFamily="34" charset="0"/>
            </a:endParaRPr>
          </a:p>
        </p:txBody>
      </p:sp>
      <p:sp>
        <p:nvSpPr>
          <p:cNvPr id="3" name="Text Placeholder 2"/>
          <p:cNvSpPr>
            <a:spLocks noGrp="1"/>
          </p:cNvSpPr>
          <p:nvPr>
            <p:ph idx="1"/>
          </p:nvPr>
        </p:nvSpPr>
        <p:spPr>
          <a:xfrm>
            <a:off x="838200" y="1814739"/>
            <a:ext cx="10515600" cy="4351338"/>
          </a:xfrm>
        </p:spPr>
        <p:txBody>
          <a:bodyPr>
            <a:normAutofit/>
          </a:bodyPr>
          <a:lstStyle/>
          <a:p>
            <a:pPr marL="0" indent="0" algn="ctr">
              <a:buNone/>
            </a:pPr>
            <a:r>
              <a:rPr lang="en-US" sz="4000" dirty="0" smtClean="0"/>
              <a:t>Employee Selection Practices for Low Literacy Candidates</a:t>
            </a:r>
          </a:p>
          <a:p>
            <a:pPr marL="0" indent="0" algn="ctr">
              <a:buNone/>
            </a:pPr>
            <a:endParaRPr lang="en-US" sz="4800" dirty="0" smtClean="0"/>
          </a:p>
          <a:p>
            <a:pPr marL="0" indent="0" algn="ctr">
              <a:buNone/>
            </a:pPr>
            <a:r>
              <a:rPr lang="en-US" sz="4800" dirty="0" smtClean="0"/>
              <a:t>Dr. Victoria Davis</a:t>
            </a:r>
            <a:endParaRPr lang="en-US" sz="4800" dirty="0"/>
          </a:p>
        </p:txBody>
      </p:sp>
      <p:sp>
        <p:nvSpPr>
          <p:cNvPr id="5" name="Slide Number Placeholder 4"/>
          <p:cNvSpPr>
            <a:spLocks noGrp="1"/>
          </p:cNvSpPr>
          <p:nvPr>
            <p:ph type="sldNum" sz="quarter" idx="12"/>
          </p:nvPr>
        </p:nvSpPr>
        <p:spPr>
          <a:prstGeom prst="rect">
            <a:avLst/>
          </a:prstGeom>
        </p:spPr>
        <p:txBody>
          <a:bodyPr/>
          <a:lstStyle/>
          <a:p>
            <a:fld id="{BBA9EE64-7008-47DB-989E-0E9FC28DAFD9}" type="slidenum">
              <a:rPr lang="en-US" sz="1467">
                <a:latin typeface="Avenir Book"/>
              </a:rPr>
              <a:pPr/>
              <a:t>34</a:t>
            </a:fld>
            <a:endParaRPr lang="en-US" sz="1600" dirty="0">
              <a:latin typeface="Avenir Book"/>
            </a:endParaRPr>
          </a:p>
        </p:txBody>
      </p:sp>
      <p:sp>
        <p:nvSpPr>
          <p:cNvPr id="6" name="Title 1"/>
          <p:cNvSpPr txBox="1">
            <a:spLocks/>
          </p:cNvSpPr>
          <p:nvPr/>
        </p:nvSpPr>
        <p:spPr>
          <a:xfrm>
            <a:off x="568960" y="177801"/>
            <a:ext cx="10972800" cy="1143001"/>
          </a:xfrm>
          <a:prstGeom prst="rect">
            <a:avLst/>
          </a:prstGeom>
          <a:ln w="12700">
            <a:miter lim="400000"/>
          </a:ln>
          <a:extLst>
            <a:ext uri="{C572A759-6A51-4108-AA02-DFA0A04FC94B}">
              <ma14:wrappingTextBoxFlag xmlns="" xmlns:ma14="http://schemas.microsoft.com/office/mac/drawingml/2011/main" val="1"/>
            </a:ext>
          </a:extLst>
        </p:spPr>
        <p:txBody>
          <a:bodyPr lIns="45719" tIns="45719" rIns="45719" bIns="45719" anchor="b">
            <a:normAutofit/>
          </a:bodyPr>
          <a:lstStyle>
            <a:lvl1pPr marL="0" marR="0" indent="0" algn="ctr" defTabSz="6858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Helvetica Neue"/>
                <a:ea typeface="Helvetica Neue"/>
                <a:cs typeface="Helvetica Neue"/>
                <a:sym typeface="Helvetica Neue"/>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a:lstStyle>
          <a:p>
            <a:pPr hangingPunct="1"/>
            <a:r>
              <a:rPr lang="en-US" sz="3733" dirty="0">
                <a:solidFill>
                  <a:srgbClr val="C00000"/>
                </a:solidFill>
                <a:latin typeface="Avenir Heavy"/>
              </a:rPr>
              <a:t>Next </a:t>
            </a:r>
            <a:r>
              <a:rPr lang="en-US" sz="3733" dirty="0" smtClean="0">
                <a:solidFill>
                  <a:srgbClr val="C00000"/>
                </a:solidFill>
                <a:latin typeface="Avenir Heavy"/>
              </a:rPr>
              <a:t>HCG Webinar</a:t>
            </a:r>
            <a:endParaRPr lang="en-US" sz="3733" dirty="0">
              <a:solidFill>
                <a:srgbClr val="C00000"/>
              </a:solidFill>
              <a:latin typeface="Avenir Heavy"/>
            </a:endParaRPr>
          </a:p>
        </p:txBody>
      </p:sp>
      <p:sp>
        <p:nvSpPr>
          <p:cNvPr id="7" name="Subtitle 4"/>
          <p:cNvSpPr txBox="1">
            <a:spLocks/>
          </p:cNvSpPr>
          <p:nvPr/>
        </p:nvSpPr>
        <p:spPr>
          <a:xfrm>
            <a:off x="1574800" y="4648200"/>
            <a:ext cx="9144000" cy="1655763"/>
          </a:xfrm>
          <a:prstGeom prst="rect">
            <a:avLst/>
          </a:prstGeom>
          <a:ln w="12700">
            <a:miter lim="400000"/>
          </a:ln>
          <a:extLst>
            <a:ext uri="{C572A759-6A51-4108-AA02-DFA0A04FC94B}">
              <ma14:wrappingTextBoxFlag xmlns="" xmlns:ma14="http://schemas.microsoft.com/office/mac/drawingml/2011/main" val="1"/>
            </a:ext>
          </a:extLst>
        </p:spPr>
        <p:txBody>
          <a:bodyPr lIns="60959" rIns="60959">
            <a:normAutofit lnSpcReduction="10000"/>
          </a:bodyPr>
          <a:lstStyle>
            <a:lvl1pPr marL="0" marR="0" indent="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1pPr>
            <a:lvl2pPr marL="0" marR="0" indent="4572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2pPr>
            <a:lvl3pPr marL="0" marR="0" indent="9144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3pPr>
            <a:lvl4pPr marL="0" marR="0" indent="13716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4pPr>
            <a:lvl5pPr marL="0" marR="0" indent="18288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5pPr>
            <a:lvl6pPr marL="0" marR="0" indent="22860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6pPr>
            <a:lvl7pPr marL="0" marR="0" indent="27432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7pPr>
            <a:lvl8pPr marL="0" marR="0" indent="32004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8pPr>
            <a:lvl9pPr marL="0" marR="0" indent="3657600" algn="l" defTabSz="457200" rtl="0" latinLnBrk="0">
              <a:lnSpc>
                <a:spcPct val="100000"/>
              </a:lnSpc>
              <a:spcBef>
                <a:spcPts val="500"/>
              </a:spcBef>
              <a:spcAft>
                <a:spcPts val="0"/>
              </a:spcAft>
              <a:buClrTx/>
              <a:buSzTx/>
              <a:buFont typeface="Arial"/>
              <a:buNone/>
              <a:tabLst/>
              <a:defRPr sz="2400" b="0" i="0" u="none" strike="noStrike" cap="none" spc="0" baseline="0">
                <a:ln>
                  <a:noFill/>
                </a:ln>
                <a:solidFill>
                  <a:srgbClr val="000000"/>
                </a:solidFill>
                <a:uFillTx/>
                <a:latin typeface="Avenir Medium"/>
                <a:ea typeface="Avenir Medium"/>
                <a:cs typeface="Avenir Medium"/>
                <a:sym typeface="Avenir Medium"/>
              </a:defRPr>
            </a:lvl9pPr>
          </a:lstStyle>
          <a:p>
            <a:pPr algn="ctr" hangingPunct="1"/>
            <a:endParaRPr lang="en-US" sz="3200" dirty="0" smtClean="0">
              <a:solidFill>
                <a:srgbClr val="C00000"/>
              </a:solidFill>
            </a:endParaRPr>
          </a:p>
          <a:p>
            <a:pPr algn="ctr" hangingPunct="1"/>
            <a:r>
              <a:rPr lang="en-US" sz="3200" dirty="0" smtClean="0">
                <a:solidFill>
                  <a:srgbClr val="C00000"/>
                </a:solidFill>
              </a:rPr>
              <a:t>Thursday</a:t>
            </a:r>
            <a:r>
              <a:rPr lang="en-US" sz="3200" dirty="0">
                <a:solidFill>
                  <a:srgbClr val="C00000"/>
                </a:solidFill>
              </a:rPr>
              <a:t>, </a:t>
            </a:r>
            <a:r>
              <a:rPr lang="en-US" sz="3200" dirty="0" smtClean="0">
                <a:solidFill>
                  <a:srgbClr val="C00000"/>
                </a:solidFill>
              </a:rPr>
              <a:t>September 22nd, </a:t>
            </a:r>
            <a:r>
              <a:rPr lang="en-US" sz="3200" dirty="0">
                <a:solidFill>
                  <a:srgbClr val="C00000"/>
                </a:solidFill>
              </a:rPr>
              <a:t>2016</a:t>
            </a:r>
          </a:p>
          <a:p>
            <a:pPr algn="ctr" hangingPunct="1"/>
            <a:r>
              <a:rPr lang="en-US" sz="3200" dirty="0">
                <a:solidFill>
                  <a:srgbClr val="C00000"/>
                </a:solidFill>
              </a:rPr>
              <a:t>8am PT</a:t>
            </a:r>
          </a:p>
        </p:txBody>
      </p:sp>
    </p:spTree>
    <p:extLst>
      <p:ext uri="{BB962C8B-B14F-4D97-AF65-F5344CB8AC3E}">
        <p14:creationId xmlns:p14="http://schemas.microsoft.com/office/powerpoint/2010/main" val="850008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a:fld id="{BBA9EE64-7008-47DB-989E-0E9FC28DAFD9}" type="slidenum">
              <a:rPr lang="en-US" sz="1400">
                <a:solidFill>
                  <a:schemeClr val="bg1">
                    <a:lumMod val="65000"/>
                  </a:schemeClr>
                </a:solidFill>
              </a:rPr>
              <a:pPr algn="r"/>
              <a:t>35</a:t>
            </a:fld>
            <a:endParaRPr lang="en-US" dirty="0">
              <a:solidFill>
                <a:schemeClr val="bg1">
                  <a:lumMod val="65000"/>
                </a:schemeClr>
              </a:solidFill>
            </a:endParaRPr>
          </a:p>
        </p:txBody>
      </p:sp>
      <p:sp>
        <p:nvSpPr>
          <p:cNvPr id="2" name="Title 1"/>
          <p:cNvSpPr>
            <a:spLocks noGrp="1"/>
          </p:cNvSpPr>
          <p:nvPr>
            <p:ph type="title" idx="4294967295"/>
          </p:nvPr>
        </p:nvSpPr>
        <p:spPr>
          <a:xfrm>
            <a:off x="0" y="365125"/>
            <a:ext cx="12192000" cy="1325563"/>
          </a:xfrm>
        </p:spPr>
        <p:txBody>
          <a:bodyPr>
            <a:normAutofit/>
          </a:bodyPr>
          <a:lstStyle/>
          <a:p>
            <a:pPr algn="ctr"/>
            <a:r>
              <a:rPr lang="en-US" sz="2400" b="1" dirty="0">
                <a:solidFill>
                  <a:srgbClr val="83222F"/>
                </a:solidFill>
                <a:latin typeface="+mn-lt"/>
              </a:rPr>
              <a:t>For a free one hour consultation email us at info@humancapitalgrowth.com</a:t>
            </a:r>
            <a:endParaRPr lang="en-US" b="1" dirty="0">
              <a:solidFill>
                <a:srgbClr val="83222F"/>
              </a:solidFill>
              <a:latin typeface="+mn-lt"/>
            </a:endParaRPr>
          </a:p>
        </p:txBody>
      </p:sp>
      <p:sp>
        <p:nvSpPr>
          <p:cNvPr id="13" name="Rectangle 12"/>
          <p:cNvSpPr/>
          <p:nvPr/>
        </p:nvSpPr>
        <p:spPr>
          <a:xfrm>
            <a:off x="4220817" y="2514606"/>
            <a:ext cx="1905000" cy="8382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AUDIT</a:t>
            </a:r>
          </a:p>
          <a:p>
            <a:pPr algn="ctr">
              <a:lnSpc>
                <a:spcPct val="150000"/>
              </a:lnSpc>
            </a:pPr>
            <a:r>
              <a:rPr lang="en-US" sz="1200" dirty="0"/>
              <a:t>Pinpointing opportunities</a:t>
            </a:r>
          </a:p>
        </p:txBody>
      </p:sp>
      <p:sp>
        <p:nvSpPr>
          <p:cNvPr id="14" name="Rectangle 13"/>
          <p:cNvSpPr/>
          <p:nvPr/>
        </p:nvSpPr>
        <p:spPr>
          <a:xfrm>
            <a:off x="2077278" y="2514606"/>
            <a:ext cx="1905000" cy="8382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STRATEGY</a:t>
            </a:r>
          </a:p>
          <a:p>
            <a:pPr algn="ctr">
              <a:lnSpc>
                <a:spcPct val="150000"/>
              </a:lnSpc>
            </a:pPr>
            <a:r>
              <a:rPr lang="en-US" sz="1200" dirty="0"/>
              <a:t>Leading with intelligence</a:t>
            </a:r>
          </a:p>
        </p:txBody>
      </p:sp>
      <p:sp>
        <p:nvSpPr>
          <p:cNvPr id="15" name="Rectangle 14"/>
          <p:cNvSpPr/>
          <p:nvPr/>
        </p:nvSpPr>
        <p:spPr>
          <a:xfrm>
            <a:off x="6324600" y="2514606"/>
            <a:ext cx="1905000" cy="8382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ANALYTICS</a:t>
            </a:r>
          </a:p>
          <a:p>
            <a:pPr algn="ctr">
              <a:lnSpc>
                <a:spcPct val="150000"/>
              </a:lnSpc>
            </a:pPr>
            <a:r>
              <a:rPr lang="en-US" sz="1200" dirty="0"/>
              <a:t>Fine tuning intelligence</a:t>
            </a:r>
          </a:p>
        </p:txBody>
      </p:sp>
      <p:sp>
        <p:nvSpPr>
          <p:cNvPr id="16" name="Rectangle 15"/>
          <p:cNvSpPr/>
          <p:nvPr/>
        </p:nvSpPr>
        <p:spPr>
          <a:xfrm>
            <a:off x="8428383" y="2514606"/>
            <a:ext cx="1905000" cy="8382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EDUCATION</a:t>
            </a:r>
          </a:p>
          <a:p>
            <a:pPr algn="ctr">
              <a:lnSpc>
                <a:spcPct val="150000"/>
              </a:lnSpc>
            </a:pPr>
            <a:r>
              <a:rPr lang="en-US" sz="1200" dirty="0"/>
              <a:t>Shaping minds</a:t>
            </a:r>
          </a:p>
        </p:txBody>
      </p:sp>
      <p:sp>
        <p:nvSpPr>
          <p:cNvPr id="17" name="TextBox 16"/>
          <p:cNvSpPr txBox="1"/>
          <p:nvPr/>
        </p:nvSpPr>
        <p:spPr>
          <a:xfrm>
            <a:off x="2077280" y="1905006"/>
            <a:ext cx="8256105" cy="400110"/>
          </a:xfrm>
          <a:prstGeom prst="rect">
            <a:avLst/>
          </a:prstGeom>
          <a:noFill/>
        </p:spPr>
        <p:txBody>
          <a:bodyPr wrap="square" rtlCol="0">
            <a:spAutoFit/>
          </a:bodyPr>
          <a:lstStyle/>
          <a:p>
            <a:pPr algn="ctr"/>
            <a:r>
              <a:rPr lang="en-US" sz="2000" dirty="0"/>
              <a:t>Talent Management Excellence</a:t>
            </a:r>
          </a:p>
        </p:txBody>
      </p:sp>
      <p:sp>
        <p:nvSpPr>
          <p:cNvPr id="18" name="TextBox 17"/>
          <p:cNvSpPr txBox="1"/>
          <p:nvPr/>
        </p:nvSpPr>
        <p:spPr>
          <a:xfrm>
            <a:off x="2077280" y="3746268"/>
            <a:ext cx="8256105" cy="400110"/>
          </a:xfrm>
          <a:prstGeom prst="rect">
            <a:avLst/>
          </a:prstGeom>
          <a:noFill/>
        </p:spPr>
        <p:txBody>
          <a:bodyPr wrap="square" rtlCol="0">
            <a:spAutoFit/>
          </a:bodyPr>
          <a:lstStyle/>
          <a:p>
            <a:pPr algn="ctr"/>
            <a:r>
              <a:rPr lang="en-US" sz="2000" dirty="0"/>
              <a:t>Leadership Excellence</a:t>
            </a:r>
          </a:p>
        </p:txBody>
      </p:sp>
      <p:sp>
        <p:nvSpPr>
          <p:cNvPr id="19" name="Rectangle 18"/>
          <p:cNvSpPr/>
          <p:nvPr/>
        </p:nvSpPr>
        <p:spPr>
          <a:xfrm>
            <a:off x="2545080" y="4324594"/>
            <a:ext cx="2103120" cy="8382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ASSESSMENT</a:t>
            </a:r>
          </a:p>
          <a:p>
            <a:pPr algn="ctr">
              <a:lnSpc>
                <a:spcPct val="150000"/>
              </a:lnSpc>
            </a:pPr>
            <a:r>
              <a:rPr lang="en-US" sz="1200" dirty="0"/>
              <a:t>Accurate insight on candidates</a:t>
            </a:r>
          </a:p>
        </p:txBody>
      </p:sp>
      <p:sp>
        <p:nvSpPr>
          <p:cNvPr id="20" name="Rectangle 19"/>
          <p:cNvSpPr/>
          <p:nvPr/>
        </p:nvSpPr>
        <p:spPr>
          <a:xfrm>
            <a:off x="5153770" y="4324594"/>
            <a:ext cx="2103120" cy="8382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DEVELOPMENT</a:t>
            </a:r>
          </a:p>
          <a:p>
            <a:pPr algn="ctr">
              <a:lnSpc>
                <a:spcPct val="150000"/>
              </a:lnSpc>
            </a:pPr>
            <a:r>
              <a:rPr lang="en-US" sz="1200" dirty="0"/>
              <a:t>Inspiring growth &amp; excellence</a:t>
            </a:r>
          </a:p>
        </p:txBody>
      </p:sp>
      <p:sp>
        <p:nvSpPr>
          <p:cNvPr id="21" name="Rectangle 20"/>
          <p:cNvSpPr/>
          <p:nvPr/>
        </p:nvSpPr>
        <p:spPr>
          <a:xfrm>
            <a:off x="7741478" y="4324594"/>
            <a:ext cx="2103120" cy="838200"/>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TEAM ALIGNMENT</a:t>
            </a:r>
          </a:p>
          <a:p>
            <a:pPr algn="ctr">
              <a:lnSpc>
                <a:spcPct val="150000"/>
              </a:lnSpc>
            </a:pPr>
            <a:r>
              <a:rPr lang="en-US" sz="1200" dirty="0"/>
              <a:t>Help leadership teams win</a:t>
            </a:r>
          </a:p>
        </p:txBody>
      </p:sp>
    </p:spTree>
    <p:extLst>
      <p:ext uri="{BB962C8B-B14F-4D97-AF65-F5344CB8AC3E}">
        <p14:creationId xmlns:p14="http://schemas.microsoft.com/office/powerpoint/2010/main" val="30787329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733800" y="762000"/>
            <a:ext cx="5029200" cy="523220"/>
          </a:xfrm>
          <a:prstGeom prst="rect">
            <a:avLst/>
          </a:prstGeom>
          <a:noFill/>
        </p:spPr>
        <p:txBody>
          <a:bodyPr wrap="square" rtlCol="0">
            <a:spAutoFit/>
          </a:bodyPr>
          <a:lstStyle/>
          <a:p>
            <a:pPr algn="ctr"/>
            <a:r>
              <a:rPr lang="en-US" sz="2800" dirty="0"/>
              <a:t>Next Webinar </a:t>
            </a:r>
          </a:p>
        </p:txBody>
      </p:sp>
    </p:spTree>
    <p:extLst>
      <p:ext uri="{BB962C8B-B14F-4D97-AF65-F5344CB8AC3E}">
        <p14:creationId xmlns:p14="http://schemas.microsoft.com/office/powerpoint/2010/main" val="41803995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67000" y="2743200"/>
            <a:ext cx="6629400" cy="923330"/>
          </a:xfrm>
          <a:prstGeom prst="rect">
            <a:avLst/>
          </a:prstGeom>
          <a:noFill/>
        </p:spPr>
        <p:txBody>
          <a:bodyPr wrap="square" rtlCol="0">
            <a:spAutoFit/>
          </a:bodyPr>
          <a:lstStyle/>
          <a:p>
            <a:pPr algn="ctr"/>
            <a:r>
              <a:rPr lang="en-US" sz="5400" b="1" dirty="0">
                <a:solidFill>
                  <a:srgbClr val="C00000"/>
                </a:solidFill>
                <a:latin typeface="Arial Black" pitchFamily="34" charset="0"/>
              </a:rPr>
              <a:t>Thank you!</a:t>
            </a:r>
          </a:p>
        </p:txBody>
      </p:sp>
      <p:sp>
        <p:nvSpPr>
          <p:cNvPr id="6" name="Subtitle 2"/>
          <p:cNvSpPr txBox="1">
            <a:spLocks/>
          </p:cNvSpPr>
          <p:nvPr/>
        </p:nvSpPr>
        <p:spPr>
          <a:xfrm>
            <a:off x="2895600" y="3842640"/>
            <a:ext cx="6400800" cy="533400"/>
          </a:xfrm>
          <a:prstGeom prst="rect">
            <a:avLst/>
          </a:prstGeom>
        </p:spPr>
        <p:txBody>
          <a:bodyPr/>
          <a:lstStyle/>
          <a:p>
            <a:pPr marL="342900" indent="-342900" algn="ctr">
              <a:spcBef>
                <a:spcPct val="20000"/>
              </a:spcBef>
              <a:defRPr/>
            </a:pPr>
            <a:r>
              <a:rPr lang="en-US" sz="2000" dirty="0">
                <a:solidFill>
                  <a:schemeClr val="bg1">
                    <a:lumMod val="50000"/>
                  </a:schemeClr>
                </a:solidFill>
              </a:rPr>
              <a:t>Shreya Sarkar-Barney, Ph.D.</a:t>
            </a:r>
            <a:endParaRPr lang="en-US" dirty="0">
              <a:solidFill>
                <a:schemeClr val="bg1">
                  <a:lumMod val="50000"/>
                </a:schemeClr>
              </a:solidFill>
            </a:endParaRPr>
          </a:p>
          <a:p>
            <a:pPr marL="342900" indent="-342900" algn="ctr">
              <a:spcBef>
                <a:spcPct val="20000"/>
              </a:spcBef>
              <a:defRPr/>
            </a:pPr>
            <a:r>
              <a:rPr lang="en-US" dirty="0">
                <a:solidFill>
                  <a:schemeClr val="bg1">
                    <a:lumMod val="50000"/>
                  </a:schemeClr>
                </a:solidFill>
              </a:rPr>
              <a:t>Shreya@humancapitalgrowth.com</a:t>
            </a:r>
          </a:p>
        </p:txBody>
      </p:sp>
      <p:sp>
        <p:nvSpPr>
          <p:cNvPr id="8" name="Subtitle 2"/>
          <p:cNvSpPr txBox="1">
            <a:spLocks/>
          </p:cNvSpPr>
          <p:nvPr/>
        </p:nvSpPr>
        <p:spPr>
          <a:xfrm>
            <a:off x="2906482" y="4735288"/>
            <a:ext cx="6400800" cy="533400"/>
          </a:xfrm>
          <a:prstGeom prst="rect">
            <a:avLst/>
          </a:prstGeom>
        </p:spPr>
        <p:txBody>
          <a:bodyPr/>
          <a:lstStyle/>
          <a:p>
            <a:pPr marL="342900" indent="-342900" algn="ctr">
              <a:spcBef>
                <a:spcPct val="20000"/>
              </a:spcBef>
              <a:defRPr/>
            </a:pPr>
            <a:r>
              <a:rPr lang="en-US" dirty="0" smtClean="0">
                <a:solidFill>
                  <a:schemeClr val="bg1">
                    <a:lumMod val="50000"/>
                  </a:schemeClr>
                </a:solidFill>
              </a:rPr>
              <a:t>+</a:t>
            </a:r>
            <a:r>
              <a:rPr lang="en-US" dirty="0">
                <a:solidFill>
                  <a:schemeClr val="bg1">
                    <a:lumMod val="50000"/>
                  </a:schemeClr>
                </a:solidFill>
              </a:rPr>
              <a:t>1.707.317.7644</a:t>
            </a:r>
          </a:p>
        </p:txBody>
      </p:sp>
    </p:spTree>
    <p:extLst>
      <p:ext uri="{BB962C8B-B14F-4D97-AF65-F5344CB8AC3E}">
        <p14:creationId xmlns:p14="http://schemas.microsoft.com/office/powerpoint/2010/main" val="2911911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8357</TotalTime>
  <Words>1514</Words>
  <Application>Microsoft Office PowerPoint</Application>
  <PresentationFormat>Custom</PresentationFormat>
  <Paragraphs>556</Paragraphs>
  <Slides>37</Slides>
  <Notes>13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A New Approach to People Analytics Leading with Intelligence</vt:lpstr>
      <vt:lpstr>Presenter</vt:lpstr>
      <vt:lpstr>PowerPoint Presentation</vt:lpstr>
      <vt:lpstr>What we do</vt:lpstr>
      <vt:lpstr>Agenda</vt:lpstr>
      <vt:lpstr>Talent Analytics Framework</vt:lpstr>
      <vt:lpstr>Talent Analytics Methods</vt:lpstr>
      <vt:lpstr>Traditional Talent Analytics</vt:lpstr>
      <vt:lpstr>The Talent Analytics Dashboard</vt:lpstr>
      <vt:lpstr>Traditional Talent Analytics Approach</vt:lpstr>
      <vt:lpstr>Can we Overcome these Challenges? </vt:lpstr>
      <vt:lpstr>Alternative Approach Talent Analytics: Leading With Intelligence</vt:lpstr>
      <vt:lpstr>Traditional vs. Intelligent Analytics </vt:lpstr>
      <vt:lpstr>Data, Metrics, and Measures </vt:lpstr>
      <vt:lpstr>“Put more feet on the street to close the revenue gap”</vt:lpstr>
      <vt:lpstr>“Put more feet on the street to close the revenue gap”  </vt:lpstr>
      <vt:lpstr>Solution</vt:lpstr>
      <vt:lpstr>Using Evidence to Gain Foresight</vt:lpstr>
      <vt:lpstr>Sales Director Score Card</vt:lpstr>
      <vt:lpstr>Results</vt:lpstr>
      <vt:lpstr>Lessons Learned</vt:lpstr>
      <vt:lpstr>Traditional Talent Analytics</vt:lpstr>
      <vt:lpstr> “ Justify the Training Expenditure” Client: Large Technology Firm  </vt:lpstr>
      <vt:lpstr>  “ Justify the Training Expenditure”   </vt:lpstr>
      <vt:lpstr>PowerPoint Presentation</vt:lpstr>
      <vt:lpstr>INSIGHTS Market Competency 1</vt:lpstr>
      <vt:lpstr>INSIGHTS Comparison by Review Rating</vt:lpstr>
      <vt:lpstr>EXPLORATORY ANALYSES</vt:lpstr>
      <vt:lpstr>EXPLORATORY ANALYSES</vt:lpstr>
      <vt:lpstr>Summary</vt:lpstr>
      <vt:lpstr>Talent Analytic skills to Lead with Intelligence</vt:lpstr>
      <vt:lpstr>Roadmap: Leading with Intelligence</vt:lpstr>
      <vt:lpstr>PowerPoint Presentation</vt:lpstr>
      <vt:lpstr>Questions?</vt:lpstr>
      <vt:lpstr>For a free one hour consultation email us at info@humancapitalgrowth.com</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Analytics Helping HR lead with Intelligence</dc:title>
  <dc:creator>Shreya Sarkar-Barney</dc:creator>
  <cp:lastModifiedBy>Izabela Widlak</cp:lastModifiedBy>
  <cp:revision>187</cp:revision>
  <dcterms:created xsi:type="dcterms:W3CDTF">2016-05-13T06:08:23Z</dcterms:created>
  <dcterms:modified xsi:type="dcterms:W3CDTF">2016-06-27T03:59:40Z</dcterms:modified>
</cp:coreProperties>
</file>