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703" r:id="rId2"/>
    <p:sldMasterId id="2147483731" r:id="rId3"/>
  </p:sldMasterIdLst>
  <p:notesMasterIdLst>
    <p:notesMasterId r:id="rId55"/>
  </p:notesMasterIdLst>
  <p:sldIdLst>
    <p:sldId id="256" r:id="rId4"/>
    <p:sldId id="329" r:id="rId5"/>
    <p:sldId id="330" r:id="rId6"/>
    <p:sldId id="452" r:id="rId7"/>
    <p:sldId id="384" r:id="rId8"/>
    <p:sldId id="489" r:id="rId9"/>
    <p:sldId id="516" r:id="rId10"/>
    <p:sldId id="392" r:id="rId11"/>
    <p:sldId id="461" r:id="rId12"/>
    <p:sldId id="510" r:id="rId13"/>
    <p:sldId id="501" r:id="rId14"/>
    <p:sldId id="525" r:id="rId15"/>
    <p:sldId id="509" r:id="rId16"/>
    <p:sldId id="503" r:id="rId17"/>
    <p:sldId id="502" r:id="rId18"/>
    <p:sldId id="518" r:id="rId19"/>
    <p:sldId id="497" r:id="rId20"/>
    <p:sldId id="462" r:id="rId21"/>
    <p:sldId id="480" r:id="rId22"/>
    <p:sldId id="469" r:id="rId23"/>
    <p:sldId id="470" r:id="rId24"/>
    <p:sldId id="511" r:id="rId25"/>
    <p:sldId id="481" r:id="rId26"/>
    <p:sldId id="499" r:id="rId27"/>
    <p:sldId id="491" r:id="rId28"/>
    <p:sldId id="460" r:id="rId29"/>
    <p:sldId id="484" r:id="rId30"/>
    <p:sldId id="515" r:id="rId31"/>
    <p:sldId id="508" r:id="rId32"/>
    <p:sldId id="485" r:id="rId33"/>
    <p:sldId id="473" r:id="rId34"/>
    <p:sldId id="463" r:id="rId35"/>
    <p:sldId id="495" r:id="rId36"/>
    <p:sldId id="507" r:id="rId37"/>
    <p:sldId id="475" r:id="rId38"/>
    <p:sldId id="476" r:id="rId39"/>
    <p:sldId id="519" r:id="rId40"/>
    <p:sldId id="523" r:id="rId41"/>
    <p:sldId id="520" r:id="rId42"/>
    <p:sldId id="464" r:id="rId43"/>
    <p:sldId id="504" r:id="rId44"/>
    <p:sldId id="505" r:id="rId45"/>
    <p:sldId id="526" r:id="rId46"/>
    <p:sldId id="513" r:id="rId47"/>
    <p:sldId id="506" r:id="rId48"/>
    <p:sldId id="493" r:id="rId49"/>
    <p:sldId id="522" r:id="rId50"/>
    <p:sldId id="524" r:id="rId51"/>
    <p:sldId id="521" r:id="rId52"/>
    <p:sldId id="453" r:id="rId53"/>
    <p:sldId id="335"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910014-8D15-49EE-89BE-81CC02DF948D}">
          <p14:sldIdLst>
            <p14:sldId id="256"/>
            <p14:sldId id="329"/>
            <p14:sldId id="330"/>
            <p14:sldId id="452"/>
            <p14:sldId id="384"/>
            <p14:sldId id="489"/>
            <p14:sldId id="516"/>
            <p14:sldId id="392"/>
            <p14:sldId id="461"/>
            <p14:sldId id="510"/>
            <p14:sldId id="501"/>
            <p14:sldId id="525"/>
            <p14:sldId id="509"/>
            <p14:sldId id="503"/>
            <p14:sldId id="502"/>
            <p14:sldId id="518"/>
            <p14:sldId id="497"/>
            <p14:sldId id="462"/>
            <p14:sldId id="480"/>
            <p14:sldId id="469"/>
            <p14:sldId id="470"/>
            <p14:sldId id="511"/>
            <p14:sldId id="481"/>
            <p14:sldId id="499"/>
            <p14:sldId id="491"/>
            <p14:sldId id="460"/>
            <p14:sldId id="484"/>
            <p14:sldId id="515"/>
            <p14:sldId id="508"/>
            <p14:sldId id="485"/>
            <p14:sldId id="473"/>
            <p14:sldId id="463"/>
            <p14:sldId id="495"/>
            <p14:sldId id="507"/>
            <p14:sldId id="475"/>
            <p14:sldId id="476"/>
            <p14:sldId id="519"/>
            <p14:sldId id="523"/>
            <p14:sldId id="520"/>
            <p14:sldId id="464"/>
            <p14:sldId id="504"/>
            <p14:sldId id="505"/>
            <p14:sldId id="526"/>
            <p14:sldId id="513"/>
            <p14:sldId id="506"/>
            <p14:sldId id="493"/>
            <p14:sldId id="522"/>
            <p14:sldId id="524"/>
            <p14:sldId id="521"/>
            <p14:sldId id="453"/>
            <p14:sldId id="335"/>
          </p14:sldIdLst>
        </p14:section>
        <p14:section name="Untitled Section" id="{FD15C5C1-5AE4-40FF-A1B3-531E35FD0BE6}">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CA8"/>
    <a:srgbClr val="FF6969"/>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9216" autoAdjust="0"/>
    <p:restoredTop sz="80492" autoAdjust="0"/>
  </p:normalViewPr>
  <p:slideViewPr>
    <p:cSldViewPr snapToGrid="0" showGuides="1">
      <p:cViewPr varScale="1">
        <p:scale>
          <a:sx n="68" d="100"/>
          <a:sy n="68" d="100"/>
        </p:scale>
        <p:origin x="1253" y="48"/>
      </p:cViewPr>
      <p:guideLst>
        <p:guide orient="horz" pos="2160"/>
        <p:guide pos="2880"/>
      </p:guideLst>
    </p:cSldViewPr>
  </p:slideViewPr>
  <p:outlineViewPr>
    <p:cViewPr>
      <p:scale>
        <a:sx n="33" d="100"/>
        <a:sy n="33" d="100"/>
      </p:scale>
      <p:origin x="0" y="-14314"/>
    </p:cViewPr>
  </p:outlin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5A917E-9B28-4A53-8205-943F5EA2E739}" type="doc">
      <dgm:prSet loTypeId="urn:microsoft.com/office/officeart/2005/8/layout/cycle3" loCatId="cycle" qsTypeId="urn:microsoft.com/office/officeart/2005/8/quickstyle/simple4" qsCatId="simple" csTypeId="urn:microsoft.com/office/officeart/2005/8/colors/accent1_2" csCatId="accent1" phldr="1"/>
      <dgm:spPr/>
      <dgm:t>
        <a:bodyPr/>
        <a:lstStyle/>
        <a:p>
          <a:endParaRPr lang="en-US"/>
        </a:p>
      </dgm:t>
    </dgm:pt>
    <dgm:pt modelId="{AC4584F0-355A-4C32-B76D-9B4EBB288CD2}">
      <dgm:prSet phldrT="[Text]"/>
      <dgm:spPr/>
      <dgm:t>
        <a:bodyPr/>
        <a:lstStyle/>
        <a:p>
          <a:r>
            <a:rPr lang="en-US" dirty="0" smtClean="0"/>
            <a:t>STRATEGY</a:t>
          </a:r>
          <a:endParaRPr lang="en-US" dirty="0"/>
        </a:p>
      </dgm:t>
    </dgm:pt>
    <dgm:pt modelId="{3666C850-CF11-4259-8CB1-F41684FD5F50}" type="parTrans" cxnId="{7521D40A-3C79-48A7-89A8-5603AA38F6CA}">
      <dgm:prSet/>
      <dgm:spPr/>
      <dgm:t>
        <a:bodyPr/>
        <a:lstStyle/>
        <a:p>
          <a:endParaRPr lang="en-US"/>
        </a:p>
      </dgm:t>
    </dgm:pt>
    <dgm:pt modelId="{E4264626-99F3-4423-AC8E-70A83618016F}" type="sibTrans" cxnId="{7521D40A-3C79-48A7-89A8-5603AA38F6CA}">
      <dgm:prSet/>
      <dgm:spPr/>
      <dgm:t>
        <a:bodyPr/>
        <a:lstStyle/>
        <a:p>
          <a:endParaRPr lang="en-US"/>
        </a:p>
      </dgm:t>
    </dgm:pt>
    <dgm:pt modelId="{F93B947A-2123-4A0A-9DA3-7E66AD351AFD}">
      <dgm:prSet phldrT="[Text]"/>
      <dgm:spPr/>
      <dgm:t>
        <a:bodyPr/>
        <a:lstStyle/>
        <a:p>
          <a:r>
            <a:rPr lang="en-US" dirty="0" smtClean="0"/>
            <a:t>AUDIT</a:t>
          </a:r>
          <a:endParaRPr lang="en-US" dirty="0"/>
        </a:p>
      </dgm:t>
    </dgm:pt>
    <dgm:pt modelId="{7B6F0B2D-462A-45EE-89D7-EBE3ACCE245B}" type="parTrans" cxnId="{503B8310-952D-4A5D-8195-15FFD231808B}">
      <dgm:prSet/>
      <dgm:spPr/>
      <dgm:t>
        <a:bodyPr/>
        <a:lstStyle/>
        <a:p>
          <a:endParaRPr lang="en-US"/>
        </a:p>
      </dgm:t>
    </dgm:pt>
    <dgm:pt modelId="{670148C9-349E-41E2-9CB6-D75D11964315}" type="sibTrans" cxnId="{503B8310-952D-4A5D-8195-15FFD231808B}">
      <dgm:prSet/>
      <dgm:spPr/>
      <dgm:t>
        <a:bodyPr/>
        <a:lstStyle/>
        <a:p>
          <a:endParaRPr lang="en-US"/>
        </a:p>
      </dgm:t>
    </dgm:pt>
    <dgm:pt modelId="{C2CCB8A3-E1AB-4B53-8A63-CF7FFED0A305}">
      <dgm:prSet phldrT="[Text]"/>
      <dgm:spPr/>
      <dgm:t>
        <a:bodyPr/>
        <a:lstStyle/>
        <a:p>
          <a:r>
            <a:rPr lang="en-US" dirty="0" smtClean="0"/>
            <a:t>DESIGN</a:t>
          </a:r>
          <a:endParaRPr lang="en-US" dirty="0"/>
        </a:p>
      </dgm:t>
    </dgm:pt>
    <dgm:pt modelId="{A85A9C1A-8C57-4416-B885-4955ACB9CB3B}" type="parTrans" cxnId="{8A1E08FA-205C-41A4-91FB-C9A678B59DEB}">
      <dgm:prSet/>
      <dgm:spPr/>
      <dgm:t>
        <a:bodyPr/>
        <a:lstStyle/>
        <a:p>
          <a:endParaRPr lang="en-US"/>
        </a:p>
      </dgm:t>
    </dgm:pt>
    <dgm:pt modelId="{98A04CAA-18E4-4BBF-A358-4793B3443E60}" type="sibTrans" cxnId="{8A1E08FA-205C-41A4-91FB-C9A678B59DEB}">
      <dgm:prSet/>
      <dgm:spPr/>
      <dgm:t>
        <a:bodyPr/>
        <a:lstStyle/>
        <a:p>
          <a:endParaRPr lang="en-US"/>
        </a:p>
      </dgm:t>
    </dgm:pt>
    <dgm:pt modelId="{5D363FE7-1306-40E4-99BF-59BFB6B420DC}">
      <dgm:prSet phldrT="[Text]"/>
      <dgm:spPr/>
      <dgm:t>
        <a:bodyPr/>
        <a:lstStyle/>
        <a:p>
          <a:r>
            <a:rPr lang="en-US" dirty="0" smtClean="0"/>
            <a:t>ANALYTICS</a:t>
          </a:r>
          <a:endParaRPr lang="en-US" dirty="0"/>
        </a:p>
      </dgm:t>
    </dgm:pt>
    <dgm:pt modelId="{A6440DF5-9455-45DD-B385-C1123B6A43B2}" type="parTrans" cxnId="{94A01A35-A731-49D8-8917-639935BEEB79}">
      <dgm:prSet/>
      <dgm:spPr/>
      <dgm:t>
        <a:bodyPr/>
        <a:lstStyle/>
        <a:p>
          <a:endParaRPr lang="en-US"/>
        </a:p>
      </dgm:t>
    </dgm:pt>
    <dgm:pt modelId="{24781EA4-5C65-4492-ADCA-FF89D376A086}" type="sibTrans" cxnId="{94A01A35-A731-49D8-8917-639935BEEB79}">
      <dgm:prSet/>
      <dgm:spPr/>
      <dgm:t>
        <a:bodyPr/>
        <a:lstStyle/>
        <a:p>
          <a:endParaRPr lang="en-US"/>
        </a:p>
      </dgm:t>
    </dgm:pt>
    <dgm:pt modelId="{422F9427-3FCC-46FA-9F05-812AE0E5CDBE}">
      <dgm:prSet phldrT="[Text]"/>
      <dgm:spPr/>
      <dgm:t>
        <a:bodyPr/>
        <a:lstStyle/>
        <a:p>
          <a:r>
            <a:rPr lang="en-US" dirty="0" smtClean="0"/>
            <a:t>EDUCATION</a:t>
          </a:r>
          <a:endParaRPr lang="en-US" dirty="0"/>
        </a:p>
      </dgm:t>
    </dgm:pt>
    <dgm:pt modelId="{4AE8C348-B5CC-484B-92A6-7D335C33B171}" type="parTrans" cxnId="{A97F79CD-2268-42E9-BEA2-D1C9290D5B2E}">
      <dgm:prSet/>
      <dgm:spPr/>
      <dgm:t>
        <a:bodyPr/>
        <a:lstStyle/>
        <a:p>
          <a:endParaRPr lang="en-US"/>
        </a:p>
      </dgm:t>
    </dgm:pt>
    <dgm:pt modelId="{380D0A91-9A2F-4C69-BF4F-0AC925F95BAC}" type="sibTrans" cxnId="{A97F79CD-2268-42E9-BEA2-D1C9290D5B2E}">
      <dgm:prSet/>
      <dgm:spPr/>
      <dgm:t>
        <a:bodyPr/>
        <a:lstStyle/>
        <a:p>
          <a:endParaRPr lang="en-US"/>
        </a:p>
      </dgm:t>
    </dgm:pt>
    <dgm:pt modelId="{F8AA8C2A-BA8C-4FF3-8B79-4AFF044D08B4}" type="pres">
      <dgm:prSet presAssocID="{EA5A917E-9B28-4A53-8205-943F5EA2E739}" presName="Name0" presStyleCnt="0">
        <dgm:presLayoutVars>
          <dgm:dir/>
          <dgm:resizeHandles val="exact"/>
        </dgm:presLayoutVars>
      </dgm:prSet>
      <dgm:spPr/>
      <dgm:t>
        <a:bodyPr/>
        <a:lstStyle/>
        <a:p>
          <a:endParaRPr lang="en-US"/>
        </a:p>
      </dgm:t>
    </dgm:pt>
    <dgm:pt modelId="{09EAD821-8884-4B0F-8EC5-6B6972D8AD4C}" type="pres">
      <dgm:prSet presAssocID="{EA5A917E-9B28-4A53-8205-943F5EA2E739}" presName="cycle" presStyleCnt="0"/>
      <dgm:spPr/>
    </dgm:pt>
    <dgm:pt modelId="{DFB589CB-57CB-447D-808E-8E9765330FA4}" type="pres">
      <dgm:prSet presAssocID="{AC4584F0-355A-4C32-B76D-9B4EBB288CD2}" presName="nodeFirstNode" presStyleLbl="node1" presStyleIdx="0" presStyleCnt="5">
        <dgm:presLayoutVars>
          <dgm:bulletEnabled val="1"/>
        </dgm:presLayoutVars>
      </dgm:prSet>
      <dgm:spPr/>
      <dgm:t>
        <a:bodyPr/>
        <a:lstStyle/>
        <a:p>
          <a:endParaRPr lang="en-US"/>
        </a:p>
      </dgm:t>
    </dgm:pt>
    <dgm:pt modelId="{E30BF823-F2E8-45C5-8AE6-B6E7D67A5B72}" type="pres">
      <dgm:prSet presAssocID="{E4264626-99F3-4423-AC8E-70A83618016F}" presName="sibTransFirstNode" presStyleLbl="bgShp" presStyleIdx="0" presStyleCnt="1"/>
      <dgm:spPr/>
      <dgm:t>
        <a:bodyPr/>
        <a:lstStyle/>
        <a:p>
          <a:endParaRPr lang="en-US"/>
        </a:p>
      </dgm:t>
    </dgm:pt>
    <dgm:pt modelId="{85A76D9A-1EE6-4D92-9DE4-D849BF694125}" type="pres">
      <dgm:prSet presAssocID="{F93B947A-2123-4A0A-9DA3-7E66AD351AFD}" presName="nodeFollowingNodes" presStyleLbl="node1" presStyleIdx="1" presStyleCnt="5">
        <dgm:presLayoutVars>
          <dgm:bulletEnabled val="1"/>
        </dgm:presLayoutVars>
      </dgm:prSet>
      <dgm:spPr/>
      <dgm:t>
        <a:bodyPr/>
        <a:lstStyle/>
        <a:p>
          <a:endParaRPr lang="en-US"/>
        </a:p>
      </dgm:t>
    </dgm:pt>
    <dgm:pt modelId="{4B15FA45-CA84-455B-B849-2B0D1FCF0DF9}" type="pres">
      <dgm:prSet presAssocID="{C2CCB8A3-E1AB-4B53-8A63-CF7FFED0A305}" presName="nodeFollowingNodes" presStyleLbl="node1" presStyleIdx="2" presStyleCnt="5">
        <dgm:presLayoutVars>
          <dgm:bulletEnabled val="1"/>
        </dgm:presLayoutVars>
      </dgm:prSet>
      <dgm:spPr/>
      <dgm:t>
        <a:bodyPr/>
        <a:lstStyle/>
        <a:p>
          <a:endParaRPr lang="en-US"/>
        </a:p>
      </dgm:t>
    </dgm:pt>
    <dgm:pt modelId="{2E2FC8E5-44FB-437C-9BAD-729F99C105CC}" type="pres">
      <dgm:prSet presAssocID="{5D363FE7-1306-40E4-99BF-59BFB6B420DC}" presName="nodeFollowingNodes" presStyleLbl="node1" presStyleIdx="3" presStyleCnt="5">
        <dgm:presLayoutVars>
          <dgm:bulletEnabled val="1"/>
        </dgm:presLayoutVars>
      </dgm:prSet>
      <dgm:spPr/>
      <dgm:t>
        <a:bodyPr/>
        <a:lstStyle/>
        <a:p>
          <a:endParaRPr lang="en-US"/>
        </a:p>
      </dgm:t>
    </dgm:pt>
    <dgm:pt modelId="{B82522AD-F757-4F1B-ACA9-8170D5E892FD}" type="pres">
      <dgm:prSet presAssocID="{422F9427-3FCC-46FA-9F05-812AE0E5CDBE}" presName="nodeFollowingNodes" presStyleLbl="node1" presStyleIdx="4" presStyleCnt="5">
        <dgm:presLayoutVars>
          <dgm:bulletEnabled val="1"/>
        </dgm:presLayoutVars>
      </dgm:prSet>
      <dgm:spPr/>
      <dgm:t>
        <a:bodyPr/>
        <a:lstStyle/>
        <a:p>
          <a:endParaRPr lang="en-US"/>
        </a:p>
      </dgm:t>
    </dgm:pt>
  </dgm:ptLst>
  <dgm:cxnLst>
    <dgm:cxn modelId="{503B8310-952D-4A5D-8195-15FFD231808B}" srcId="{EA5A917E-9B28-4A53-8205-943F5EA2E739}" destId="{F93B947A-2123-4A0A-9DA3-7E66AD351AFD}" srcOrd="1" destOrd="0" parTransId="{7B6F0B2D-462A-45EE-89D7-EBE3ACCE245B}" sibTransId="{670148C9-349E-41E2-9CB6-D75D11964315}"/>
    <dgm:cxn modelId="{A97F79CD-2268-42E9-BEA2-D1C9290D5B2E}" srcId="{EA5A917E-9B28-4A53-8205-943F5EA2E739}" destId="{422F9427-3FCC-46FA-9F05-812AE0E5CDBE}" srcOrd="4" destOrd="0" parTransId="{4AE8C348-B5CC-484B-92A6-7D335C33B171}" sibTransId="{380D0A91-9A2F-4C69-BF4F-0AC925F95BAC}"/>
    <dgm:cxn modelId="{8A1E08FA-205C-41A4-91FB-C9A678B59DEB}" srcId="{EA5A917E-9B28-4A53-8205-943F5EA2E739}" destId="{C2CCB8A3-E1AB-4B53-8A63-CF7FFED0A305}" srcOrd="2" destOrd="0" parTransId="{A85A9C1A-8C57-4416-B885-4955ACB9CB3B}" sibTransId="{98A04CAA-18E4-4BBF-A358-4793B3443E60}"/>
    <dgm:cxn modelId="{94A01A35-A731-49D8-8917-639935BEEB79}" srcId="{EA5A917E-9B28-4A53-8205-943F5EA2E739}" destId="{5D363FE7-1306-40E4-99BF-59BFB6B420DC}" srcOrd="3" destOrd="0" parTransId="{A6440DF5-9455-45DD-B385-C1123B6A43B2}" sibTransId="{24781EA4-5C65-4492-ADCA-FF89D376A086}"/>
    <dgm:cxn modelId="{BD6F8A06-A227-4D4D-98B7-E842715BBD4D}" type="presOf" srcId="{C2CCB8A3-E1AB-4B53-8A63-CF7FFED0A305}" destId="{4B15FA45-CA84-455B-B849-2B0D1FCF0DF9}" srcOrd="0" destOrd="0" presId="urn:microsoft.com/office/officeart/2005/8/layout/cycle3"/>
    <dgm:cxn modelId="{0F253188-063F-4A58-8A1C-FFC3AD2CF893}" type="presOf" srcId="{EA5A917E-9B28-4A53-8205-943F5EA2E739}" destId="{F8AA8C2A-BA8C-4FF3-8B79-4AFF044D08B4}" srcOrd="0" destOrd="0" presId="urn:microsoft.com/office/officeart/2005/8/layout/cycle3"/>
    <dgm:cxn modelId="{F066FAED-F09C-465B-B37B-A91F1973715B}" type="presOf" srcId="{AC4584F0-355A-4C32-B76D-9B4EBB288CD2}" destId="{DFB589CB-57CB-447D-808E-8E9765330FA4}" srcOrd="0" destOrd="0" presId="urn:microsoft.com/office/officeart/2005/8/layout/cycle3"/>
    <dgm:cxn modelId="{466B5DED-F023-49C2-A223-5E6EE3824E22}" type="presOf" srcId="{E4264626-99F3-4423-AC8E-70A83618016F}" destId="{E30BF823-F2E8-45C5-8AE6-B6E7D67A5B72}" srcOrd="0" destOrd="0" presId="urn:microsoft.com/office/officeart/2005/8/layout/cycle3"/>
    <dgm:cxn modelId="{AC217037-FF66-4C74-B075-2B30FB443D1E}" type="presOf" srcId="{5D363FE7-1306-40E4-99BF-59BFB6B420DC}" destId="{2E2FC8E5-44FB-437C-9BAD-729F99C105CC}" srcOrd="0" destOrd="0" presId="urn:microsoft.com/office/officeart/2005/8/layout/cycle3"/>
    <dgm:cxn modelId="{D351D3E3-5DC1-41C8-AC6D-6CD812C80289}" type="presOf" srcId="{F93B947A-2123-4A0A-9DA3-7E66AD351AFD}" destId="{85A76D9A-1EE6-4D92-9DE4-D849BF694125}" srcOrd="0" destOrd="0" presId="urn:microsoft.com/office/officeart/2005/8/layout/cycle3"/>
    <dgm:cxn modelId="{D8EDF656-C889-4710-B15E-F5D9C6B424A0}" type="presOf" srcId="{422F9427-3FCC-46FA-9F05-812AE0E5CDBE}" destId="{B82522AD-F757-4F1B-ACA9-8170D5E892FD}" srcOrd="0" destOrd="0" presId="urn:microsoft.com/office/officeart/2005/8/layout/cycle3"/>
    <dgm:cxn modelId="{7521D40A-3C79-48A7-89A8-5603AA38F6CA}" srcId="{EA5A917E-9B28-4A53-8205-943F5EA2E739}" destId="{AC4584F0-355A-4C32-B76D-9B4EBB288CD2}" srcOrd="0" destOrd="0" parTransId="{3666C850-CF11-4259-8CB1-F41684FD5F50}" sibTransId="{E4264626-99F3-4423-AC8E-70A83618016F}"/>
    <dgm:cxn modelId="{E7E315C9-B8CB-4430-A5E4-616271F44E8B}" type="presParOf" srcId="{F8AA8C2A-BA8C-4FF3-8B79-4AFF044D08B4}" destId="{09EAD821-8884-4B0F-8EC5-6B6972D8AD4C}" srcOrd="0" destOrd="0" presId="urn:microsoft.com/office/officeart/2005/8/layout/cycle3"/>
    <dgm:cxn modelId="{00AE3493-AAB0-4917-98B3-DC2E5731F78B}" type="presParOf" srcId="{09EAD821-8884-4B0F-8EC5-6B6972D8AD4C}" destId="{DFB589CB-57CB-447D-808E-8E9765330FA4}" srcOrd="0" destOrd="0" presId="urn:microsoft.com/office/officeart/2005/8/layout/cycle3"/>
    <dgm:cxn modelId="{0E602A94-0944-47BF-9636-0EDE96DBA4BB}" type="presParOf" srcId="{09EAD821-8884-4B0F-8EC5-6B6972D8AD4C}" destId="{E30BF823-F2E8-45C5-8AE6-B6E7D67A5B72}" srcOrd="1" destOrd="0" presId="urn:microsoft.com/office/officeart/2005/8/layout/cycle3"/>
    <dgm:cxn modelId="{9F513FF2-2F45-491F-A34A-ACC78087968C}" type="presParOf" srcId="{09EAD821-8884-4B0F-8EC5-6B6972D8AD4C}" destId="{85A76D9A-1EE6-4D92-9DE4-D849BF694125}" srcOrd="2" destOrd="0" presId="urn:microsoft.com/office/officeart/2005/8/layout/cycle3"/>
    <dgm:cxn modelId="{4483A4C4-7979-4110-AE78-CD382298CF1E}" type="presParOf" srcId="{09EAD821-8884-4B0F-8EC5-6B6972D8AD4C}" destId="{4B15FA45-CA84-455B-B849-2B0D1FCF0DF9}" srcOrd="3" destOrd="0" presId="urn:microsoft.com/office/officeart/2005/8/layout/cycle3"/>
    <dgm:cxn modelId="{EB09F595-05A8-4043-98C6-EB613837BD1E}" type="presParOf" srcId="{09EAD821-8884-4B0F-8EC5-6B6972D8AD4C}" destId="{2E2FC8E5-44FB-437C-9BAD-729F99C105CC}" srcOrd="4" destOrd="0" presId="urn:microsoft.com/office/officeart/2005/8/layout/cycle3"/>
    <dgm:cxn modelId="{290AF0F3-6CAF-4B7B-A139-B33328AB5CAB}" type="presParOf" srcId="{09EAD821-8884-4B0F-8EC5-6B6972D8AD4C}" destId="{B82522AD-F757-4F1B-ACA9-8170D5E892FD}"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E3ACB6-3079-4C40-9E99-E89E3FDD9093}" type="doc">
      <dgm:prSet loTypeId="urn:microsoft.com/office/officeart/2005/8/layout/cycle8" loCatId="cycle" qsTypeId="urn:microsoft.com/office/officeart/2005/8/quickstyle/simple4" qsCatId="simple" csTypeId="urn:microsoft.com/office/officeart/2005/8/colors/accent1_2" csCatId="accent1" phldr="1"/>
      <dgm:spPr/>
    </dgm:pt>
    <dgm:pt modelId="{67FBDF52-B261-439C-BE47-D81E7158F658}">
      <dgm:prSet phldrT="[Text]"/>
      <dgm:spPr/>
      <dgm:t>
        <a:bodyPr/>
        <a:lstStyle/>
        <a:p>
          <a:r>
            <a:rPr lang="en-US" dirty="0" smtClean="0"/>
            <a:t>DEVELOP</a:t>
          </a:r>
          <a:endParaRPr lang="en-US" dirty="0"/>
        </a:p>
      </dgm:t>
    </dgm:pt>
    <dgm:pt modelId="{E9DCC48D-7D85-4837-B0D9-A2010FBB9515}" type="parTrans" cxnId="{1BF2EE8B-845C-496D-84B8-C86AA20C09EC}">
      <dgm:prSet/>
      <dgm:spPr/>
      <dgm:t>
        <a:bodyPr/>
        <a:lstStyle/>
        <a:p>
          <a:endParaRPr lang="en-US"/>
        </a:p>
      </dgm:t>
    </dgm:pt>
    <dgm:pt modelId="{CA22147B-9D60-4DD7-AB0C-4D0F05DE2B2E}" type="sibTrans" cxnId="{1BF2EE8B-845C-496D-84B8-C86AA20C09EC}">
      <dgm:prSet/>
      <dgm:spPr/>
      <dgm:t>
        <a:bodyPr/>
        <a:lstStyle/>
        <a:p>
          <a:endParaRPr lang="en-US"/>
        </a:p>
      </dgm:t>
    </dgm:pt>
    <dgm:pt modelId="{F8F41CE3-E459-44FE-8768-D7B56EC1E2FE}">
      <dgm:prSet phldrT="[Text]"/>
      <dgm:spPr/>
      <dgm:t>
        <a:bodyPr/>
        <a:lstStyle/>
        <a:p>
          <a:r>
            <a:rPr lang="en-US" dirty="0" smtClean="0"/>
            <a:t>ALIGN</a:t>
          </a:r>
          <a:endParaRPr lang="en-US" dirty="0"/>
        </a:p>
      </dgm:t>
    </dgm:pt>
    <dgm:pt modelId="{A777C021-EF4D-401E-82FC-2CF4800270AC}" type="parTrans" cxnId="{2712DAFB-01B8-4512-9918-20243967F0F2}">
      <dgm:prSet/>
      <dgm:spPr/>
      <dgm:t>
        <a:bodyPr/>
        <a:lstStyle/>
        <a:p>
          <a:endParaRPr lang="en-US"/>
        </a:p>
      </dgm:t>
    </dgm:pt>
    <dgm:pt modelId="{8AC77DBD-7FD9-4DCE-83EC-17154C4A49FB}" type="sibTrans" cxnId="{2712DAFB-01B8-4512-9918-20243967F0F2}">
      <dgm:prSet/>
      <dgm:spPr/>
      <dgm:t>
        <a:bodyPr/>
        <a:lstStyle/>
        <a:p>
          <a:endParaRPr lang="en-US"/>
        </a:p>
      </dgm:t>
    </dgm:pt>
    <dgm:pt modelId="{1ACB80A6-C0B7-4AA7-B7A3-0C87B3C8BEE4}">
      <dgm:prSet phldrT="[Text]"/>
      <dgm:spPr/>
      <dgm:t>
        <a:bodyPr/>
        <a:lstStyle/>
        <a:p>
          <a:r>
            <a:rPr lang="en-US" dirty="0" smtClean="0"/>
            <a:t>ASSESS</a:t>
          </a:r>
          <a:endParaRPr lang="en-US" dirty="0"/>
        </a:p>
      </dgm:t>
    </dgm:pt>
    <dgm:pt modelId="{8B607412-3F51-461B-B5C9-A90EE238D148}" type="parTrans" cxnId="{F4735484-10C4-4994-9E8B-16A66F709D02}">
      <dgm:prSet/>
      <dgm:spPr/>
      <dgm:t>
        <a:bodyPr/>
        <a:lstStyle/>
        <a:p>
          <a:endParaRPr lang="en-US"/>
        </a:p>
      </dgm:t>
    </dgm:pt>
    <dgm:pt modelId="{3BCAC02C-820A-4E0B-B239-027E96C74F24}" type="sibTrans" cxnId="{F4735484-10C4-4994-9E8B-16A66F709D02}">
      <dgm:prSet/>
      <dgm:spPr/>
      <dgm:t>
        <a:bodyPr/>
        <a:lstStyle/>
        <a:p>
          <a:endParaRPr lang="en-US"/>
        </a:p>
      </dgm:t>
    </dgm:pt>
    <dgm:pt modelId="{7DE542F0-76C1-460E-ABD1-C9AF3D7D29AC}" type="pres">
      <dgm:prSet presAssocID="{B3E3ACB6-3079-4C40-9E99-E89E3FDD9093}" presName="compositeShape" presStyleCnt="0">
        <dgm:presLayoutVars>
          <dgm:chMax val="7"/>
          <dgm:dir/>
          <dgm:resizeHandles val="exact"/>
        </dgm:presLayoutVars>
      </dgm:prSet>
      <dgm:spPr/>
    </dgm:pt>
    <dgm:pt modelId="{6B4C71B7-D47B-47AA-B30F-AB1AFF807F68}" type="pres">
      <dgm:prSet presAssocID="{B3E3ACB6-3079-4C40-9E99-E89E3FDD9093}" presName="wedge1" presStyleLbl="node1" presStyleIdx="0" presStyleCnt="3"/>
      <dgm:spPr/>
      <dgm:t>
        <a:bodyPr/>
        <a:lstStyle/>
        <a:p>
          <a:endParaRPr lang="en-US"/>
        </a:p>
      </dgm:t>
    </dgm:pt>
    <dgm:pt modelId="{F4844132-93E3-4E51-84B0-9C0713DD2983}" type="pres">
      <dgm:prSet presAssocID="{B3E3ACB6-3079-4C40-9E99-E89E3FDD9093}" presName="dummy1a" presStyleCnt="0"/>
      <dgm:spPr/>
    </dgm:pt>
    <dgm:pt modelId="{DC6A991A-C6D2-481E-A5D3-50A16C51814C}" type="pres">
      <dgm:prSet presAssocID="{B3E3ACB6-3079-4C40-9E99-E89E3FDD9093}" presName="dummy1b" presStyleCnt="0"/>
      <dgm:spPr/>
    </dgm:pt>
    <dgm:pt modelId="{C7511436-B7CF-4AFC-889D-15824F1D6346}" type="pres">
      <dgm:prSet presAssocID="{B3E3ACB6-3079-4C40-9E99-E89E3FDD9093}" presName="wedge1Tx" presStyleLbl="node1" presStyleIdx="0" presStyleCnt="3">
        <dgm:presLayoutVars>
          <dgm:chMax val="0"/>
          <dgm:chPref val="0"/>
          <dgm:bulletEnabled val="1"/>
        </dgm:presLayoutVars>
      </dgm:prSet>
      <dgm:spPr/>
      <dgm:t>
        <a:bodyPr/>
        <a:lstStyle/>
        <a:p>
          <a:endParaRPr lang="en-US"/>
        </a:p>
      </dgm:t>
    </dgm:pt>
    <dgm:pt modelId="{F54AA5B6-7DA5-4ECC-B866-B9D31DA350DD}" type="pres">
      <dgm:prSet presAssocID="{B3E3ACB6-3079-4C40-9E99-E89E3FDD9093}" presName="wedge2" presStyleLbl="node1" presStyleIdx="1" presStyleCnt="3"/>
      <dgm:spPr/>
      <dgm:t>
        <a:bodyPr/>
        <a:lstStyle/>
        <a:p>
          <a:endParaRPr lang="en-US"/>
        </a:p>
      </dgm:t>
    </dgm:pt>
    <dgm:pt modelId="{2652958E-5833-4029-BFB4-D4E75D478832}" type="pres">
      <dgm:prSet presAssocID="{B3E3ACB6-3079-4C40-9E99-E89E3FDD9093}" presName="dummy2a" presStyleCnt="0"/>
      <dgm:spPr/>
    </dgm:pt>
    <dgm:pt modelId="{D85BC264-0C64-4891-8BE7-A38D3429CE5A}" type="pres">
      <dgm:prSet presAssocID="{B3E3ACB6-3079-4C40-9E99-E89E3FDD9093}" presName="dummy2b" presStyleCnt="0"/>
      <dgm:spPr/>
    </dgm:pt>
    <dgm:pt modelId="{1849F1CE-2FAB-4875-8DC6-EA67901BA5D2}" type="pres">
      <dgm:prSet presAssocID="{B3E3ACB6-3079-4C40-9E99-E89E3FDD9093}" presName="wedge2Tx" presStyleLbl="node1" presStyleIdx="1" presStyleCnt="3">
        <dgm:presLayoutVars>
          <dgm:chMax val="0"/>
          <dgm:chPref val="0"/>
          <dgm:bulletEnabled val="1"/>
        </dgm:presLayoutVars>
      </dgm:prSet>
      <dgm:spPr/>
      <dgm:t>
        <a:bodyPr/>
        <a:lstStyle/>
        <a:p>
          <a:endParaRPr lang="en-US"/>
        </a:p>
      </dgm:t>
    </dgm:pt>
    <dgm:pt modelId="{99DAB3C7-3759-4773-BABE-BA3D4BCBCF17}" type="pres">
      <dgm:prSet presAssocID="{B3E3ACB6-3079-4C40-9E99-E89E3FDD9093}" presName="wedge3" presStyleLbl="node1" presStyleIdx="2" presStyleCnt="3"/>
      <dgm:spPr/>
      <dgm:t>
        <a:bodyPr/>
        <a:lstStyle/>
        <a:p>
          <a:endParaRPr lang="en-US"/>
        </a:p>
      </dgm:t>
    </dgm:pt>
    <dgm:pt modelId="{05647631-79E5-4171-A114-CA5887C9ACD4}" type="pres">
      <dgm:prSet presAssocID="{B3E3ACB6-3079-4C40-9E99-E89E3FDD9093}" presName="dummy3a" presStyleCnt="0"/>
      <dgm:spPr/>
    </dgm:pt>
    <dgm:pt modelId="{B1047F44-24CA-4CC7-A42D-061780D7985A}" type="pres">
      <dgm:prSet presAssocID="{B3E3ACB6-3079-4C40-9E99-E89E3FDD9093}" presName="dummy3b" presStyleCnt="0"/>
      <dgm:spPr/>
    </dgm:pt>
    <dgm:pt modelId="{37596037-6190-4554-B83B-2A180B482ED5}" type="pres">
      <dgm:prSet presAssocID="{B3E3ACB6-3079-4C40-9E99-E89E3FDD9093}" presName="wedge3Tx" presStyleLbl="node1" presStyleIdx="2" presStyleCnt="3">
        <dgm:presLayoutVars>
          <dgm:chMax val="0"/>
          <dgm:chPref val="0"/>
          <dgm:bulletEnabled val="1"/>
        </dgm:presLayoutVars>
      </dgm:prSet>
      <dgm:spPr/>
      <dgm:t>
        <a:bodyPr/>
        <a:lstStyle/>
        <a:p>
          <a:endParaRPr lang="en-US"/>
        </a:p>
      </dgm:t>
    </dgm:pt>
    <dgm:pt modelId="{08EA83B4-DA85-4249-8739-894B9A48C1BA}" type="pres">
      <dgm:prSet presAssocID="{CA22147B-9D60-4DD7-AB0C-4D0F05DE2B2E}" presName="arrowWedge1" presStyleLbl="fgSibTrans2D1" presStyleIdx="0" presStyleCnt="3"/>
      <dgm:spPr/>
    </dgm:pt>
    <dgm:pt modelId="{F69D8481-D498-4834-BE38-A95216378641}" type="pres">
      <dgm:prSet presAssocID="{8AC77DBD-7FD9-4DCE-83EC-17154C4A49FB}" presName="arrowWedge2" presStyleLbl="fgSibTrans2D1" presStyleIdx="1" presStyleCnt="3"/>
      <dgm:spPr/>
    </dgm:pt>
    <dgm:pt modelId="{8E53D364-7F49-4E45-8ABB-882BC7B79EC0}" type="pres">
      <dgm:prSet presAssocID="{3BCAC02C-820A-4E0B-B239-027E96C74F24}" presName="arrowWedge3" presStyleLbl="fgSibTrans2D1" presStyleIdx="2" presStyleCnt="3"/>
      <dgm:spPr/>
    </dgm:pt>
  </dgm:ptLst>
  <dgm:cxnLst>
    <dgm:cxn modelId="{A32CDB13-5271-45D5-AA86-34D342616B26}" type="presOf" srcId="{67FBDF52-B261-439C-BE47-D81E7158F658}" destId="{C7511436-B7CF-4AFC-889D-15824F1D6346}" srcOrd="1" destOrd="0" presId="urn:microsoft.com/office/officeart/2005/8/layout/cycle8"/>
    <dgm:cxn modelId="{B097DF5D-76C1-4209-90A7-A557190B991F}" type="presOf" srcId="{B3E3ACB6-3079-4C40-9E99-E89E3FDD9093}" destId="{7DE542F0-76C1-460E-ABD1-C9AF3D7D29AC}" srcOrd="0" destOrd="0" presId="urn:microsoft.com/office/officeart/2005/8/layout/cycle8"/>
    <dgm:cxn modelId="{2712DAFB-01B8-4512-9918-20243967F0F2}" srcId="{B3E3ACB6-3079-4C40-9E99-E89E3FDD9093}" destId="{F8F41CE3-E459-44FE-8768-D7B56EC1E2FE}" srcOrd="1" destOrd="0" parTransId="{A777C021-EF4D-401E-82FC-2CF4800270AC}" sibTransId="{8AC77DBD-7FD9-4DCE-83EC-17154C4A49FB}"/>
    <dgm:cxn modelId="{15C54BE6-D81D-44F2-8B4F-EE1201E4F7B4}" type="presOf" srcId="{1ACB80A6-C0B7-4AA7-B7A3-0C87B3C8BEE4}" destId="{37596037-6190-4554-B83B-2A180B482ED5}" srcOrd="1" destOrd="0" presId="urn:microsoft.com/office/officeart/2005/8/layout/cycle8"/>
    <dgm:cxn modelId="{F4735484-10C4-4994-9E8B-16A66F709D02}" srcId="{B3E3ACB6-3079-4C40-9E99-E89E3FDD9093}" destId="{1ACB80A6-C0B7-4AA7-B7A3-0C87B3C8BEE4}" srcOrd="2" destOrd="0" parTransId="{8B607412-3F51-461B-B5C9-A90EE238D148}" sibTransId="{3BCAC02C-820A-4E0B-B239-027E96C74F24}"/>
    <dgm:cxn modelId="{69448ADE-A903-41A5-BB2A-CBD04BC504CF}" type="presOf" srcId="{F8F41CE3-E459-44FE-8768-D7B56EC1E2FE}" destId="{1849F1CE-2FAB-4875-8DC6-EA67901BA5D2}" srcOrd="1" destOrd="0" presId="urn:microsoft.com/office/officeart/2005/8/layout/cycle8"/>
    <dgm:cxn modelId="{D9471F78-6111-4BB8-88D4-DEB90C7CBC31}" type="presOf" srcId="{1ACB80A6-C0B7-4AA7-B7A3-0C87B3C8BEE4}" destId="{99DAB3C7-3759-4773-BABE-BA3D4BCBCF17}" srcOrd="0" destOrd="0" presId="urn:microsoft.com/office/officeart/2005/8/layout/cycle8"/>
    <dgm:cxn modelId="{3E4A18E7-8571-4079-91FA-A3C65E14C34C}" type="presOf" srcId="{F8F41CE3-E459-44FE-8768-D7B56EC1E2FE}" destId="{F54AA5B6-7DA5-4ECC-B866-B9D31DA350DD}" srcOrd="0" destOrd="0" presId="urn:microsoft.com/office/officeart/2005/8/layout/cycle8"/>
    <dgm:cxn modelId="{1BF2EE8B-845C-496D-84B8-C86AA20C09EC}" srcId="{B3E3ACB6-3079-4C40-9E99-E89E3FDD9093}" destId="{67FBDF52-B261-439C-BE47-D81E7158F658}" srcOrd="0" destOrd="0" parTransId="{E9DCC48D-7D85-4837-B0D9-A2010FBB9515}" sibTransId="{CA22147B-9D60-4DD7-AB0C-4D0F05DE2B2E}"/>
    <dgm:cxn modelId="{D1C8DE68-397B-48FC-A90B-658848F3E0B1}" type="presOf" srcId="{67FBDF52-B261-439C-BE47-D81E7158F658}" destId="{6B4C71B7-D47B-47AA-B30F-AB1AFF807F68}" srcOrd="0" destOrd="0" presId="urn:microsoft.com/office/officeart/2005/8/layout/cycle8"/>
    <dgm:cxn modelId="{D8AE35CC-2581-4313-A0E8-D93CA82D09E6}" type="presParOf" srcId="{7DE542F0-76C1-460E-ABD1-C9AF3D7D29AC}" destId="{6B4C71B7-D47B-47AA-B30F-AB1AFF807F68}" srcOrd="0" destOrd="0" presId="urn:microsoft.com/office/officeart/2005/8/layout/cycle8"/>
    <dgm:cxn modelId="{87B4CBB6-6EEE-404F-9250-4978B830F67A}" type="presParOf" srcId="{7DE542F0-76C1-460E-ABD1-C9AF3D7D29AC}" destId="{F4844132-93E3-4E51-84B0-9C0713DD2983}" srcOrd="1" destOrd="0" presId="urn:microsoft.com/office/officeart/2005/8/layout/cycle8"/>
    <dgm:cxn modelId="{E7DA436E-1042-4598-8232-671C617A30C6}" type="presParOf" srcId="{7DE542F0-76C1-460E-ABD1-C9AF3D7D29AC}" destId="{DC6A991A-C6D2-481E-A5D3-50A16C51814C}" srcOrd="2" destOrd="0" presId="urn:microsoft.com/office/officeart/2005/8/layout/cycle8"/>
    <dgm:cxn modelId="{D844001D-F4E6-452D-8CBF-E0DDD9509B90}" type="presParOf" srcId="{7DE542F0-76C1-460E-ABD1-C9AF3D7D29AC}" destId="{C7511436-B7CF-4AFC-889D-15824F1D6346}" srcOrd="3" destOrd="0" presId="urn:microsoft.com/office/officeart/2005/8/layout/cycle8"/>
    <dgm:cxn modelId="{8ABAB24D-76FF-4C45-80C7-E7100B1B59A5}" type="presParOf" srcId="{7DE542F0-76C1-460E-ABD1-C9AF3D7D29AC}" destId="{F54AA5B6-7DA5-4ECC-B866-B9D31DA350DD}" srcOrd="4" destOrd="0" presId="urn:microsoft.com/office/officeart/2005/8/layout/cycle8"/>
    <dgm:cxn modelId="{40171A5F-5223-47B1-9ED1-42CE26E4F54F}" type="presParOf" srcId="{7DE542F0-76C1-460E-ABD1-C9AF3D7D29AC}" destId="{2652958E-5833-4029-BFB4-D4E75D478832}" srcOrd="5" destOrd="0" presId="urn:microsoft.com/office/officeart/2005/8/layout/cycle8"/>
    <dgm:cxn modelId="{07EC6C2C-C382-43BE-AD6E-8E52C380D881}" type="presParOf" srcId="{7DE542F0-76C1-460E-ABD1-C9AF3D7D29AC}" destId="{D85BC264-0C64-4891-8BE7-A38D3429CE5A}" srcOrd="6" destOrd="0" presId="urn:microsoft.com/office/officeart/2005/8/layout/cycle8"/>
    <dgm:cxn modelId="{BC64C2BC-42C9-4937-97C3-F32A045F288E}" type="presParOf" srcId="{7DE542F0-76C1-460E-ABD1-C9AF3D7D29AC}" destId="{1849F1CE-2FAB-4875-8DC6-EA67901BA5D2}" srcOrd="7" destOrd="0" presId="urn:microsoft.com/office/officeart/2005/8/layout/cycle8"/>
    <dgm:cxn modelId="{90CCC697-57FA-4CD9-AC03-670E9FCEEE5F}" type="presParOf" srcId="{7DE542F0-76C1-460E-ABD1-C9AF3D7D29AC}" destId="{99DAB3C7-3759-4773-BABE-BA3D4BCBCF17}" srcOrd="8" destOrd="0" presId="urn:microsoft.com/office/officeart/2005/8/layout/cycle8"/>
    <dgm:cxn modelId="{26A30450-99EA-4A78-9BBF-2B80634AA1B6}" type="presParOf" srcId="{7DE542F0-76C1-460E-ABD1-C9AF3D7D29AC}" destId="{05647631-79E5-4171-A114-CA5887C9ACD4}" srcOrd="9" destOrd="0" presId="urn:microsoft.com/office/officeart/2005/8/layout/cycle8"/>
    <dgm:cxn modelId="{82D33E38-7A0A-46E2-AE98-7121DCDE1CE0}" type="presParOf" srcId="{7DE542F0-76C1-460E-ABD1-C9AF3D7D29AC}" destId="{B1047F44-24CA-4CC7-A42D-061780D7985A}" srcOrd="10" destOrd="0" presId="urn:microsoft.com/office/officeart/2005/8/layout/cycle8"/>
    <dgm:cxn modelId="{6B25F8D9-8420-4AF0-8ED5-2B719BA6C351}" type="presParOf" srcId="{7DE542F0-76C1-460E-ABD1-C9AF3D7D29AC}" destId="{37596037-6190-4554-B83B-2A180B482ED5}" srcOrd="11" destOrd="0" presId="urn:microsoft.com/office/officeart/2005/8/layout/cycle8"/>
    <dgm:cxn modelId="{8019B995-8D44-4AAE-9290-F216C7E27CEB}" type="presParOf" srcId="{7DE542F0-76C1-460E-ABD1-C9AF3D7D29AC}" destId="{08EA83B4-DA85-4249-8739-894B9A48C1BA}" srcOrd="12" destOrd="0" presId="urn:microsoft.com/office/officeart/2005/8/layout/cycle8"/>
    <dgm:cxn modelId="{7F94524F-C765-46C8-9B9F-FFC423023008}" type="presParOf" srcId="{7DE542F0-76C1-460E-ABD1-C9AF3D7D29AC}" destId="{F69D8481-D498-4834-BE38-A95216378641}" srcOrd="13" destOrd="0" presId="urn:microsoft.com/office/officeart/2005/8/layout/cycle8"/>
    <dgm:cxn modelId="{7D5F0A4A-2A48-4BDC-ADB5-0897055CA878}" type="presParOf" srcId="{7DE542F0-76C1-460E-ABD1-C9AF3D7D29AC}" destId="{8E53D364-7F49-4E45-8ABB-882BC7B79EC0}" srcOrd="14"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5A917E-9B28-4A53-8205-943F5EA2E739}" type="doc">
      <dgm:prSet loTypeId="urn:microsoft.com/office/officeart/2005/8/layout/cycle3" loCatId="cycle" qsTypeId="urn:microsoft.com/office/officeart/2005/8/quickstyle/simple4" qsCatId="simple" csTypeId="urn:microsoft.com/office/officeart/2005/8/colors/accent1_2" csCatId="accent1" phldr="1"/>
      <dgm:spPr/>
      <dgm:t>
        <a:bodyPr/>
        <a:lstStyle/>
        <a:p>
          <a:endParaRPr lang="en-US"/>
        </a:p>
      </dgm:t>
    </dgm:pt>
    <dgm:pt modelId="{AC4584F0-355A-4C32-B76D-9B4EBB288CD2}">
      <dgm:prSet phldrT="[Text]"/>
      <dgm:spPr/>
      <dgm:t>
        <a:bodyPr/>
        <a:lstStyle/>
        <a:p>
          <a:r>
            <a:rPr lang="en-US" dirty="0" smtClean="0"/>
            <a:t>STRATEGY</a:t>
          </a:r>
          <a:endParaRPr lang="en-US" dirty="0"/>
        </a:p>
      </dgm:t>
    </dgm:pt>
    <dgm:pt modelId="{3666C850-CF11-4259-8CB1-F41684FD5F50}" type="parTrans" cxnId="{7521D40A-3C79-48A7-89A8-5603AA38F6CA}">
      <dgm:prSet/>
      <dgm:spPr/>
      <dgm:t>
        <a:bodyPr/>
        <a:lstStyle/>
        <a:p>
          <a:endParaRPr lang="en-US"/>
        </a:p>
      </dgm:t>
    </dgm:pt>
    <dgm:pt modelId="{E4264626-99F3-4423-AC8E-70A83618016F}" type="sibTrans" cxnId="{7521D40A-3C79-48A7-89A8-5603AA38F6CA}">
      <dgm:prSet/>
      <dgm:spPr/>
      <dgm:t>
        <a:bodyPr/>
        <a:lstStyle/>
        <a:p>
          <a:endParaRPr lang="en-US"/>
        </a:p>
      </dgm:t>
    </dgm:pt>
    <dgm:pt modelId="{F93B947A-2123-4A0A-9DA3-7E66AD351AFD}">
      <dgm:prSet phldrT="[Text]"/>
      <dgm:spPr/>
      <dgm:t>
        <a:bodyPr/>
        <a:lstStyle/>
        <a:p>
          <a:r>
            <a:rPr lang="en-US" dirty="0" smtClean="0"/>
            <a:t>AUDIT</a:t>
          </a:r>
          <a:endParaRPr lang="en-US" dirty="0"/>
        </a:p>
      </dgm:t>
    </dgm:pt>
    <dgm:pt modelId="{7B6F0B2D-462A-45EE-89D7-EBE3ACCE245B}" type="parTrans" cxnId="{503B8310-952D-4A5D-8195-15FFD231808B}">
      <dgm:prSet/>
      <dgm:spPr/>
      <dgm:t>
        <a:bodyPr/>
        <a:lstStyle/>
        <a:p>
          <a:endParaRPr lang="en-US"/>
        </a:p>
      </dgm:t>
    </dgm:pt>
    <dgm:pt modelId="{670148C9-349E-41E2-9CB6-D75D11964315}" type="sibTrans" cxnId="{503B8310-952D-4A5D-8195-15FFD231808B}">
      <dgm:prSet/>
      <dgm:spPr/>
      <dgm:t>
        <a:bodyPr/>
        <a:lstStyle/>
        <a:p>
          <a:endParaRPr lang="en-US"/>
        </a:p>
      </dgm:t>
    </dgm:pt>
    <dgm:pt modelId="{C2CCB8A3-E1AB-4B53-8A63-CF7FFED0A305}">
      <dgm:prSet phldrT="[Text]"/>
      <dgm:spPr/>
      <dgm:t>
        <a:bodyPr/>
        <a:lstStyle/>
        <a:p>
          <a:r>
            <a:rPr lang="en-US" dirty="0" smtClean="0"/>
            <a:t>DESIGN</a:t>
          </a:r>
          <a:endParaRPr lang="en-US" dirty="0"/>
        </a:p>
      </dgm:t>
    </dgm:pt>
    <dgm:pt modelId="{A85A9C1A-8C57-4416-B885-4955ACB9CB3B}" type="parTrans" cxnId="{8A1E08FA-205C-41A4-91FB-C9A678B59DEB}">
      <dgm:prSet/>
      <dgm:spPr/>
      <dgm:t>
        <a:bodyPr/>
        <a:lstStyle/>
        <a:p>
          <a:endParaRPr lang="en-US"/>
        </a:p>
      </dgm:t>
    </dgm:pt>
    <dgm:pt modelId="{98A04CAA-18E4-4BBF-A358-4793B3443E60}" type="sibTrans" cxnId="{8A1E08FA-205C-41A4-91FB-C9A678B59DEB}">
      <dgm:prSet/>
      <dgm:spPr/>
      <dgm:t>
        <a:bodyPr/>
        <a:lstStyle/>
        <a:p>
          <a:endParaRPr lang="en-US"/>
        </a:p>
      </dgm:t>
    </dgm:pt>
    <dgm:pt modelId="{5D363FE7-1306-40E4-99BF-59BFB6B420DC}">
      <dgm:prSet phldrT="[Text]"/>
      <dgm:spPr/>
      <dgm:t>
        <a:bodyPr/>
        <a:lstStyle/>
        <a:p>
          <a:r>
            <a:rPr lang="en-US" dirty="0" smtClean="0"/>
            <a:t>ANALYTICS</a:t>
          </a:r>
          <a:endParaRPr lang="en-US" dirty="0"/>
        </a:p>
      </dgm:t>
    </dgm:pt>
    <dgm:pt modelId="{A6440DF5-9455-45DD-B385-C1123B6A43B2}" type="parTrans" cxnId="{94A01A35-A731-49D8-8917-639935BEEB79}">
      <dgm:prSet/>
      <dgm:spPr/>
      <dgm:t>
        <a:bodyPr/>
        <a:lstStyle/>
        <a:p>
          <a:endParaRPr lang="en-US"/>
        </a:p>
      </dgm:t>
    </dgm:pt>
    <dgm:pt modelId="{24781EA4-5C65-4492-ADCA-FF89D376A086}" type="sibTrans" cxnId="{94A01A35-A731-49D8-8917-639935BEEB79}">
      <dgm:prSet/>
      <dgm:spPr/>
      <dgm:t>
        <a:bodyPr/>
        <a:lstStyle/>
        <a:p>
          <a:endParaRPr lang="en-US"/>
        </a:p>
      </dgm:t>
    </dgm:pt>
    <dgm:pt modelId="{422F9427-3FCC-46FA-9F05-812AE0E5CDBE}">
      <dgm:prSet phldrT="[Text]"/>
      <dgm:spPr/>
      <dgm:t>
        <a:bodyPr/>
        <a:lstStyle/>
        <a:p>
          <a:r>
            <a:rPr lang="en-US" dirty="0" smtClean="0"/>
            <a:t>EDUCATION</a:t>
          </a:r>
          <a:endParaRPr lang="en-US" dirty="0"/>
        </a:p>
      </dgm:t>
    </dgm:pt>
    <dgm:pt modelId="{4AE8C348-B5CC-484B-92A6-7D335C33B171}" type="parTrans" cxnId="{A97F79CD-2268-42E9-BEA2-D1C9290D5B2E}">
      <dgm:prSet/>
      <dgm:spPr/>
      <dgm:t>
        <a:bodyPr/>
        <a:lstStyle/>
        <a:p>
          <a:endParaRPr lang="en-US"/>
        </a:p>
      </dgm:t>
    </dgm:pt>
    <dgm:pt modelId="{380D0A91-9A2F-4C69-BF4F-0AC925F95BAC}" type="sibTrans" cxnId="{A97F79CD-2268-42E9-BEA2-D1C9290D5B2E}">
      <dgm:prSet/>
      <dgm:spPr/>
      <dgm:t>
        <a:bodyPr/>
        <a:lstStyle/>
        <a:p>
          <a:endParaRPr lang="en-US"/>
        </a:p>
      </dgm:t>
    </dgm:pt>
    <dgm:pt modelId="{F8AA8C2A-BA8C-4FF3-8B79-4AFF044D08B4}" type="pres">
      <dgm:prSet presAssocID="{EA5A917E-9B28-4A53-8205-943F5EA2E739}" presName="Name0" presStyleCnt="0">
        <dgm:presLayoutVars>
          <dgm:dir/>
          <dgm:resizeHandles val="exact"/>
        </dgm:presLayoutVars>
      </dgm:prSet>
      <dgm:spPr/>
      <dgm:t>
        <a:bodyPr/>
        <a:lstStyle/>
        <a:p>
          <a:endParaRPr lang="en-US"/>
        </a:p>
      </dgm:t>
    </dgm:pt>
    <dgm:pt modelId="{09EAD821-8884-4B0F-8EC5-6B6972D8AD4C}" type="pres">
      <dgm:prSet presAssocID="{EA5A917E-9B28-4A53-8205-943F5EA2E739}" presName="cycle" presStyleCnt="0"/>
      <dgm:spPr/>
    </dgm:pt>
    <dgm:pt modelId="{DFB589CB-57CB-447D-808E-8E9765330FA4}" type="pres">
      <dgm:prSet presAssocID="{AC4584F0-355A-4C32-B76D-9B4EBB288CD2}" presName="nodeFirstNode" presStyleLbl="node1" presStyleIdx="0" presStyleCnt="5">
        <dgm:presLayoutVars>
          <dgm:bulletEnabled val="1"/>
        </dgm:presLayoutVars>
      </dgm:prSet>
      <dgm:spPr/>
      <dgm:t>
        <a:bodyPr/>
        <a:lstStyle/>
        <a:p>
          <a:endParaRPr lang="en-US"/>
        </a:p>
      </dgm:t>
    </dgm:pt>
    <dgm:pt modelId="{E30BF823-F2E8-45C5-8AE6-B6E7D67A5B72}" type="pres">
      <dgm:prSet presAssocID="{E4264626-99F3-4423-AC8E-70A83618016F}" presName="sibTransFirstNode" presStyleLbl="bgShp" presStyleIdx="0" presStyleCnt="1"/>
      <dgm:spPr/>
      <dgm:t>
        <a:bodyPr/>
        <a:lstStyle/>
        <a:p>
          <a:endParaRPr lang="en-US"/>
        </a:p>
      </dgm:t>
    </dgm:pt>
    <dgm:pt modelId="{85A76D9A-1EE6-4D92-9DE4-D849BF694125}" type="pres">
      <dgm:prSet presAssocID="{F93B947A-2123-4A0A-9DA3-7E66AD351AFD}" presName="nodeFollowingNodes" presStyleLbl="node1" presStyleIdx="1" presStyleCnt="5">
        <dgm:presLayoutVars>
          <dgm:bulletEnabled val="1"/>
        </dgm:presLayoutVars>
      </dgm:prSet>
      <dgm:spPr/>
      <dgm:t>
        <a:bodyPr/>
        <a:lstStyle/>
        <a:p>
          <a:endParaRPr lang="en-US"/>
        </a:p>
      </dgm:t>
    </dgm:pt>
    <dgm:pt modelId="{4B15FA45-CA84-455B-B849-2B0D1FCF0DF9}" type="pres">
      <dgm:prSet presAssocID="{C2CCB8A3-E1AB-4B53-8A63-CF7FFED0A305}" presName="nodeFollowingNodes" presStyleLbl="node1" presStyleIdx="2" presStyleCnt="5">
        <dgm:presLayoutVars>
          <dgm:bulletEnabled val="1"/>
        </dgm:presLayoutVars>
      </dgm:prSet>
      <dgm:spPr/>
      <dgm:t>
        <a:bodyPr/>
        <a:lstStyle/>
        <a:p>
          <a:endParaRPr lang="en-US"/>
        </a:p>
      </dgm:t>
    </dgm:pt>
    <dgm:pt modelId="{2E2FC8E5-44FB-437C-9BAD-729F99C105CC}" type="pres">
      <dgm:prSet presAssocID="{5D363FE7-1306-40E4-99BF-59BFB6B420DC}" presName="nodeFollowingNodes" presStyleLbl="node1" presStyleIdx="3" presStyleCnt="5">
        <dgm:presLayoutVars>
          <dgm:bulletEnabled val="1"/>
        </dgm:presLayoutVars>
      </dgm:prSet>
      <dgm:spPr/>
      <dgm:t>
        <a:bodyPr/>
        <a:lstStyle/>
        <a:p>
          <a:endParaRPr lang="en-US"/>
        </a:p>
      </dgm:t>
    </dgm:pt>
    <dgm:pt modelId="{B82522AD-F757-4F1B-ACA9-8170D5E892FD}" type="pres">
      <dgm:prSet presAssocID="{422F9427-3FCC-46FA-9F05-812AE0E5CDBE}" presName="nodeFollowingNodes" presStyleLbl="node1" presStyleIdx="4" presStyleCnt="5">
        <dgm:presLayoutVars>
          <dgm:bulletEnabled val="1"/>
        </dgm:presLayoutVars>
      </dgm:prSet>
      <dgm:spPr/>
      <dgm:t>
        <a:bodyPr/>
        <a:lstStyle/>
        <a:p>
          <a:endParaRPr lang="en-US"/>
        </a:p>
      </dgm:t>
    </dgm:pt>
  </dgm:ptLst>
  <dgm:cxnLst>
    <dgm:cxn modelId="{94A01A35-A731-49D8-8917-639935BEEB79}" srcId="{EA5A917E-9B28-4A53-8205-943F5EA2E739}" destId="{5D363FE7-1306-40E4-99BF-59BFB6B420DC}" srcOrd="3" destOrd="0" parTransId="{A6440DF5-9455-45DD-B385-C1123B6A43B2}" sibTransId="{24781EA4-5C65-4492-ADCA-FF89D376A086}"/>
    <dgm:cxn modelId="{D15B3DCB-E9F6-40EF-B7A6-01CF56B3C053}" type="presOf" srcId="{E4264626-99F3-4423-AC8E-70A83618016F}" destId="{E30BF823-F2E8-45C5-8AE6-B6E7D67A5B72}" srcOrd="0" destOrd="0" presId="urn:microsoft.com/office/officeart/2005/8/layout/cycle3"/>
    <dgm:cxn modelId="{CDA2571A-FEAF-4BC3-9903-C23C1F8D8A6E}" type="presOf" srcId="{F93B947A-2123-4A0A-9DA3-7E66AD351AFD}" destId="{85A76D9A-1EE6-4D92-9DE4-D849BF694125}" srcOrd="0" destOrd="0" presId="urn:microsoft.com/office/officeart/2005/8/layout/cycle3"/>
    <dgm:cxn modelId="{A97F79CD-2268-42E9-BEA2-D1C9290D5B2E}" srcId="{EA5A917E-9B28-4A53-8205-943F5EA2E739}" destId="{422F9427-3FCC-46FA-9F05-812AE0E5CDBE}" srcOrd="4" destOrd="0" parTransId="{4AE8C348-B5CC-484B-92A6-7D335C33B171}" sibTransId="{380D0A91-9A2F-4C69-BF4F-0AC925F95BAC}"/>
    <dgm:cxn modelId="{F54C82B1-0744-4BD8-B496-D1DA0E137E5F}" type="presOf" srcId="{5D363FE7-1306-40E4-99BF-59BFB6B420DC}" destId="{2E2FC8E5-44FB-437C-9BAD-729F99C105CC}" srcOrd="0" destOrd="0" presId="urn:microsoft.com/office/officeart/2005/8/layout/cycle3"/>
    <dgm:cxn modelId="{8A1E08FA-205C-41A4-91FB-C9A678B59DEB}" srcId="{EA5A917E-9B28-4A53-8205-943F5EA2E739}" destId="{C2CCB8A3-E1AB-4B53-8A63-CF7FFED0A305}" srcOrd="2" destOrd="0" parTransId="{A85A9C1A-8C57-4416-B885-4955ACB9CB3B}" sibTransId="{98A04CAA-18E4-4BBF-A358-4793B3443E60}"/>
    <dgm:cxn modelId="{C148037E-DBB1-48D3-A122-BF77ABA379BB}" type="presOf" srcId="{AC4584F0-355A-4C32-B76D-9B4EBB288CD2}" destId="{DFB589CB-57CB-447D-808E-8E9765330FA4}" srcOrd="0" destOrd="0" presId="urn:microsoft.com/office/officeart/2005/8/layout/cycle3"/>
    <dgm:cxn modelId="{7535E961-CEF2-4DB1-B801-8A5465134CA7}" type="presOf" srcId="{EA5A917E-9B28-4A53-8205-943F5EA2E739}" destId="{F8AA8C2A-BA8C-4FF3-8B79-4AFF044D08B4}" srcOrd="0" destOrd="0" presId="urn:microsoft.com/office/officeart/2005/8/layout/cycle3"/>
    <dgm:cxn modelId="{7521D40A-3C79-48A7-89A8-5603AA38F6CA}" srcId="{EA5A917E-9B28-4A53-8205-943F5EA2E739}" destId="{AC4584F0-355A-4C32-B76D-9B4EBB288CD2}" srcOrd="0" destOrd="0" parTransId="{3666C850-CF11-4259-8CB1-F41684FD5F50}" sibTransId="{E4264626-99F3-4423-AC8E-70A83618016F}"/>
    <dgm:cxn modelId="{74F4EB1A-D611-4266-B20C-663EE6E249CA}" type="presOf" srcId="{C2CCB8A3-E1AB-4B53-8A63-CF7FFED0A305}" destId="{4B15FA45-CA84-455B-B849-2B0D1FCF0DF9}" srcOrd="0" destOrd="0" presId="urn:microsoft.com/office/officeart/2005/8/layout/cycle3"/>
    <dgm:cxn modelId="{5248EDEA-085C-41A2-B20B-420F3CAE3E35}" type="presOf" srcId="{422F9427-3FCC-46FA-9F05-812AE0E5CDBE}" destId="{B82522AD-F757-4F1B-ACA9-8170D5E892FD}" srcOrd="0" destOrd="0" presId="urn:microsoft.com/office/officeart/2005/8/layout/cycle3"/>
    <dgm:cxn modelId="{503B8310-952D-4A5D-8195-15FFD231808B}" srcId="{EA5A917E-9B28-4A53-8205-943F5EA2E739}" destId="{F93B947A-2123-4A0A-9DA3-7E66AD351AFD}" srcOrd="1" destOrd="0" parTransId="{7B6F0B2D-462A-45EE-89D7-EBE3ACCE245B}" sibTransId="{670148C9-349E-41E2-9CB6-D75D11964315}"/>
    <dgm:cxn modelId="{7EE47AC4-6639-41DF-9FDA-0A82881BEF9C}" type="presParOf" srcId="{F8AA8C2A-BA8C-4FF3-8B79-4AFF044D08B4}" destId="{09EAD821-8884-4B0F-8EC5-6B6972D8AD4C}" srcOrd="0" destOrd="0" presId="urn:microsoft.com/office/officeart/2005/8/layout/cycle3"/>
    <dgm:cxn modelId="{623D5CAE-2B11-44F6-B861-77C824E1BA62}" type="presParOf" srcId="{09EAD821-8884-4B0F-8EC5-6B6972D8AD4C}" destId="{DFB589CB-57CB-447D-808E-8E9765330FA4}" srcOrd="0" destOrd="0" presId="urn:microsoft.com/office/officeart/2005/8/layout/cycle3"/>
    <dgm:cxn modelId="{F463D006-8574-472A-A243-5DA7333DC020}" type="presParOf" srcId="{09EAD821-8884-4B0F-8EC5-6B6972D8AD4C}" destId="{E30BF823-F2E8-45C5-8AE6-B6E7D67A5B72}" srcOrd="1" destOrd="0" presId="urn:microsoft.com/office/officeart/2005/8/layout/cycle3"/>
    <dgm:cxn modelId="{EBA625B0-76E2-447B-A02D-6BDFC56C1538}" type="presParOf" srcId="{09EAD821-8884-4B0F-8EC5-6B6972D8AD4C}" destId="{85A76D9A-1EE6-4D92-9DE4-D849BF694125}" srcOrd="2" destOrd="0" presId="urn:microsoft.com/office/officeart/2005/8/layout/cycle3"/>
    <dgm:cxn modelId="{C82B367E-517F-4E30-B58D-F770E7F07D14}" type="presParOf" srcId="{09EAD821-8884-4B0F-8EC5-6B6972D8AD4C}" destId="{4B15FA45-CA84-455B-B849-2B0D1FCF0DF9}" srcOrd="3" destOrd="0" presId="urn:microsoft.com/office/officeart/2005/8/layout/cycle3"/>
    <dgm:cxn modelId="{D4561247-673A-4BD6-ACC8-71A4739C6248}" type="presParOf" srcId="{09EAD821-8884-4B0F-8EC5-6B6972D8AD4C}" destId="{2E2FC8E5-44FB-437C-9BAD-729F99C105CC}" srcOrd="4" destOrd="0" presId="urn:microsoft.com/office/officeart/2005/8/layout/cycle3"/>
    <dgm:cxn modelId="{A8E545E6-7A2F-47E1-A90B-E57B057A4C08}" type="presParOf" srcId="{09EAD821-8884-4B0F-8EC5-6B6972D8AD4C}" destId="{B82522AD-F757-4F1B-ACA9-8170D5E892FD}"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E3ACB6-3079-4C40-9E99-E89E3FDD9093}" type="doc">
      <dgm:prSet loTypeId="urn:microsoft.com/office/officeart/2005/8/layout/cycle8" loCatId="cycle" qsTypeId="urn:microsoft.com/office/officeart/2005/8/quickstyle/simple4" qsCatId="simple" csTypeId="urn:microsoft.com/office/officeart/2005/8/colors/accent1_2" csCatId="accent1" phldr="1"/>
      <dgm:spPr/>
    </dgm:pt>
    <dgm:pt modelId="{67FBDF52-B261-439C-BE47-D81E7158F658}">
      <dgm:prSet phldrT="[Text]"/>
      <dgm:spPr/>
      <dgm:t>
        <a:bodyPr/>
        <a:lstStyle/>
        <a:p>
          <a:r>
            <a:rPr lang="en-US" dirty="0" smtClean="0"/>
            <a:t>DEVELOP</a:t>
          </a:r>
          <a:endParaRPr lang="en-US" dirty="0"/>
        </a:p>
      </dgm:t>
    </dgm:pt>
    <dgm:pt modelId="{E9DCC48D-7D85-4837-B0D9-A2010FBB9515}" type="parTrans" cxnId="{1BF2EE8B-845C-496D-84B8-C86AA20C09EC}">
      <dgm:prSet/>
      <dgm:spPr/>
      <dgm:t>
        <a:bodyPr/>
        <a:lstStyle/>
        <a:p>
          <a:endParaRPr lang="en-US"/>
        </a:p>
      </dgm:t>
    </dgm:pt>
    <dgm:pt modelId="{CA22147B-9D60-4DD7-AB0C-4D0F05DE2B2E}" type="sibTrans" cxnId="{1BF2EE8B-845C-496D-84B8-C86AA20C09EC}">
      <dgm:prSet/>
      <dgm:spPr/>
      <dgm:t>
        <a:bodyPr/>
        <a:lstStyle/>
        <a:p>
          <a:endParaRPr lang="en-US"/>
        </a:p>
      </dgm:t>
    </dgm:pt>
    <dgm:pt modelId="{F8F41CE3-E459-44FE-8768-D7B56EC1E2FE}">
      <dgm:prSet phldrT="[Text]"/>
      <dgm:spPr/>
      <dgm:t>
        <a:bodyPr/>
        <a:lstStyle/>
        <a:p>
          <a:r>
            <a:rPr lang="en-US" dirty="0" smtClean="0"/>
            <a:t>ALIGN</a:t>
          </a:r>
          <a:endParaRPr lang="en-US" dirty="0"/>
        </a:p>
      </dgm:t>
    </dgm:pt>
    <dgm:pt modelId="{A777C021-EF4D-401E-82FC-2CF4800270AC}" type="parTrans" cxnId="{2712DAFB-01B8-4512-9918-20243967F0F2}">
      <dgm:prSet/>
      <dgm:spPr/>
      <dgm:t>
        <a:bodyPr/>
        <a:lstStyle/>
        <a:p>
          <a:endParaRPr lang="en-US"/>
        </a:p>
      </dgm:t>
    </dgm:pt>
    <dgm:pt modelId="{8AC77DBD-7FD9-4DCE-83EC-17154C4A49FB}" type="sibTrans" cxnId="{2712DAFB-01B8-4512-9918-20243967F0F2}">
      <dgm:prSet/>
      <dgm:spPr/>
      <dgm:t>
        <a:bodyPr/>
        <a:lstStyle/>
        <a:p>
          <a:endParaRPr lang="en-US"/>
        </a:p>
      </dgm:t>
    </dgm:pt>
    <dgm:pt modelId="{1ACB80A6-C0B7-4AA7-B7A3-0C87B3C8BEE4}">
      <dgm:prSet phldrT="[Text]"/>
      <dgm:spPr/>
      <dgm:t>
        <a:bodyPr/>
        <a:lstStyle/>
        <a:p>
          <a:r>
            <a:rPr lang="en-US" dirty="0" smtClean="0"/>
            <a:t>ASSESS</a:t>
          </a:r>
          <a:endParaRPr lang="en-US" dirty="0"/>
        </a:p>
      </dgm:t>
    </dgm:pt>
    <dgm:pt modelId="{8B607412-3F51-461B-B5C9-A90EE238D148}" type="parTrans" cxnId="{F4735484-10C4-4994-9E8B-16A66F709D02}">
      <dgm:prSet/>
      <dgm:spPr/>
      <dgm:t>
        <a:bodyPr/>
        <a:lstStyle/>
        <a:p>
          <a:endParaRPr lang="en-US"/>
        </a:p>
      </dgm:t>
    </dgm:pt>
    <dgm:pt modelId="{3BCAC02C-820A-4E0B-B239-027E96C74F24}" type="sibTrans" cxnId="{F4735484-10C4-4994-9E8B-16A66F709D02}">
      <dgm:prSet/>
      <dgm:spPr/>
      <dgm:t>
        <a:bodyPr/>
        <a:lstStyle/>
        <a:p>
          <a:endParaRPr lang="en-US"/>
        </a:p>
      </dgm:t>
    </dgm:pt>
    <dgm:pt modelId="{7DE542F0-76C1-460E-ABD1-C9AF3D7D29AC}" type="pres">
      <dgm:prSet presAssocID="{B3E3ACB6-3079-4C40-9E99-E89E3FDD9093}" presName="compositeShape" presStyleCnt="0">
        <dgm:presLayoutVars>
          <dgm:chMax val="7"/>
          <dgm:dir/>
          <dgm:resizeHandles val="exact"/>
        </dgm:presLayoutVars>
      </dgm:prSet>
      <dgm:spPr/>
    </dgm:pt>
    <dgm:pt modelId="{6B4C71B7-D47B-47AA-B30F-AB1AFF807F68}" type="pres">
      <dgm:prSet presAssocID="{B3E3ACB6-3079-4C40-9E99-E89E3FDD9093}" presName="wedge1" presStyleLbl="node1" presStyleIdx="0" presStyleCnt="3"/>
      <dgm:spPr/>
      <dgm:t>
        <a:bodyPr/>
        <a:lstStyle/>
        <a:p>
          <a:endParaRPr lang="en-US"/>
        </a:p>
      </dgm:t>
    </dgm:pt>
    <dgm:pt modelId="{F4844132-93E3-4E51-84B0-9C0713DD2983}" type="pres">
      <dgm:prSet presAssocID="{B3E3ACB6-3079-4C40-9E99-E89E3FDD9093}" presName="dummy1a" presStyleCnt="0"/>
      <dgm:spPr/>
    </dgm:pt>
    <dgm:pt modelId="{DC6A991A-C6D2-481E-A5D3-50A16C51814C}" type="pres">
      <dgm:prSet presAssocID="{B3E3ACB6-3079-4C40-9E99-E89E3FDD9093}" presName="dummy1b" presStyleCnt="0"/>
      <dgm:spPr/>
    </dgm:pt>
    <dgm:pt modelId="{C7511436-B7CF-4AFC-889D-15824F1D6346}" type="pres">
      <dgm:prSet presAssocID="{B3E3ACB6-3079-4C40-9E99-E89E3FDD9093}" presName="wedge1Tx" presStyleLbl="node1" presStyleIdx="0" presStyleCnt="3">
        <dgm:presLayoutVars>
          <dgm:chMax val="0"/>
          <dgm:chPref val="0"/>
          <dgm:bulletEnabled val="1"/>
        </dgm:presLayoutVars>
      </dgm:prSet>
      <dgm:spPr/>
      <dgm:t>
        <a:bodyPr/>
        <a:lstStyle/>
        <a:p>
          <a:endParaRPr lang="en-US"/>
        </a:p>
      </dgm:t>
    </dgm:pt>
    <dgm:pt modelId="{F54AA5B6-7DA5-4ECC-B866-B9D31DA350DD}" type="pres">
      <dgm:prSet presAssocID="{B3E3ACB6-3079-4C40-9E99-E89E3FDD9093}" presName="wedge2" presStyleLbl="node1" presStyleIdx="1" presStyleCnt="3"/>
      <dgm:spPr/>
      <dgm:t>
        <a:bodyPr/>
        <a:lstStyle/>
        <a:p>
          <a:endParaRPr lang="en-US"/>
        </a:p>
      </dgm:t>
    </dgm:pt>
    <dgm:pt modelId="{2652958E-5833-4029-BFB4-D4E75D478832}" type="pres">
      <dgm:prSet presAssocID="{B3E3ACB6-3079-4C40-9E99-E89E3FDD9093}" presName="dummy2a" presStyleCnt="0"/>
      <dgm:spPr/>
    </dgm:pt>
    <dgm:pt modelId="{D85BC264-0C64-4891-8BE7-A38D3429CE5A}" type="pres">
      <dgm:prSet presAssocID="{B3E3ACB6-3079-4C40-9E99-E89E3FDD9093}" presName="dummy2b" presStyleCnt="0"/>
      <dgm:spPr/>
    </dgm:pt>
    <dgm:pt modelId="{1849F1CE-2FAB-4875-8DC6-EA67901BA5D2}" type="pres">
      <dgm:prSet presAssocID="{B3E3ACB6-3079-4C40-9E99-E89E3FDD9093}" presName="wedge2Tx" presStyleLbl="node1" presStyleIdx="1" presStyleCnt="3">
        <dgm:presLayoutVars>
          <dgm:chMax val="0"/>
          <dgm:chPref val="0"/>
          <dgm:bulletEnabled val="1"/>
        </dgm:presLayoutVars>
      </dgm:prSet>
      <dgm:spPr/>
      <dgm:t>
        <a:bodyPr/>
        <a:lstStyle/>
        <a:p>
          <a:endParaRPr lang="en-US"/>
        </a:p>
      </dgm:t>
    </dgm:pt>
    <dgm:pt modelId="{99DAB3C7-3759-4773-BABE-BA3D4BCBCF17}" type="pres">
      <dgm:prSet presAssocID="{B3E3ACB6-3079-4C40-9E99-E89E3FDD9093}" presName="wedge3" presStyleLbl="node1" presStyleIdx="2" presStyleCnt="3"/>
      <dgm:spPr/>
      <dgm:t>
        <a:bodyPr/>
        <a:lstStyle/>
        <a:p>
          <a:endParaRPr lang="en-US"/>
        </a:p>
      </dgm:t>
    </dgm:pt>
    <dgm:pt modelId="{05647631-79E5-4171-A114-CA5887C9ACD4}" type="pres">
      <dgm:prSet presAssocID="{B3E3ACB6-3079-4C40-9E99-E89E3FDD9093}" presName="dummy3a" presStyleCnt="0"/>
      <dgm:spPr/>
    </dgm:pt>
    <dgm:pt modelId="{B1047F44-24CA-4CC7-A42D-061780D7985A}" type="pres">
      <dgm:prSet presAssocID="{B3E3ACB6-3079-4C40-9E99-E89E3FDD9093}" presName="dummy3b" presStyleCnt="0"/>
      <dgm:spPr/>
    </dgm:pt>
    <dgm:pt modelId="{37596037-6190-4554-B83B-2A180B482ED5}" type="pres">
      <dgm:prSet presAssocID="{B3E3ACB6-3079-4C40-9E99-E89E3FDD9093}" presName="wedge3Tx" presStyleLbl="node1" presStyleIdx="2" presStyleCnt="3">
        <dgm:presLayoutVars>
          <dgm:chMax val="0"/>
          <dgm:chPref val="0"/>
          <dgm:bulletEnabled val="1"/>
        </dgm:presLayoutVars>
      </dgm:prSet>
      <dgm:spPr/>
      <dgm:t>
        <a:bodyPr/>
        <a:lstStyle/>
        <a:p>
          <a:endParaRPr lang="en-US"/>
        </a:p>
      </dgm:t>
    </dgm:pt>
    <dgm:pt modelId="{08EA83B4-DA85-4249-8739-894B9A48C1BA}" type="pres">
      <dgm:prSet presAssocID="{CA22147B-9D60-4DD7-AB0C-4D0F05DE2B2E}" presName="arrowWedge1" presStyleLbl="fgSibTrans2D1" presStyleIdx="0" presStyleCnt="3"/>
      <dgm:spPr/>
    </dgm:pt>
    <dgm:pt modelId="{F69D8481-D498-4834-BE38-A95216378641}" type="pres">
      <dgm:prSet presAssocID="{8AC77DBD-7FD9-4DCE-83EC-17154C4A49FB}" presName="arrowWedge2" presStyleLbl="fgSibTrans2D1" presStyleIdx="1" presStyleCnt="3"/>
      <dgm:spPr/>
    </dgm:pt>
    <dgm:pt modelId="{8E53D364-7F49-4E45-8ABB-882BC7B79EC0}" type="pres">
      <dgm:prSet presAssocID="{3BCAC02C-820A-4E0B-B239-027E96C74F24}" presName="arrowWedge3" presStyleLbl="fgSibTrans2D1" presStyleIdx="2" presStyleCnt="3"/>
      <dgm:spPr/>
    </dgm:pt>
  </dgm:ptLst>
  <dgm:cxnLst>
    <dgm:cxn modelId="{324F1D33-2EDD-4706-AC69-DE7C36FF9AB4}" type="presOf" srcId="{F8F41CE3-E459-44FE-8768-D7B56EC1E2FE}" destId="{1849F1CE-2FAB-4875-8DC6-EA67901BA5D2}" srcOrd="1" destOrd="0" presId="urn:microsoft.com/office/officeart/2005/8/layout/cycle8"/>
    <dgm:cxn modelId="{DAFC91A9-247E-4B50-94A1-884EC1966E47}" type="presOf" srcId="{1ACB80A6-C0B7-4AA7-B7A3-0C87B3C8BEE4}" destId="{99DAB3C7-3759-4773-BABE-BA3D4BCBCF17}" srcOrd="0" destOrd="0" presId="urn:microsoft.com/office/officeart/2005/8/layout/cycle8"/>
    <dgm:cxn modelId="{516BE347-F8CD-4D2C-B629-1A8C80A195E5}" type="presOf" srcId="{67FBDF52-B261-439C-BE47-D81E7158F658}" destId="{C7511436-B7CF-4AFC-889D-15824F1D6346}" srcOrd="1" destOrd="0" presId="urn:microsoft.com/office/officeart/2005/8/layout/cycle8"/>
    <dgm:cxn modelId="{270628B0-ED4F-44F2-AD93-D0D92F64D3E3}" type="presOf" srcId="{1ACB80A6-C0B7-4AA7-B7A3-0C87B3C8BEE4}" destId="{37596037-6190-4554-B83B-2A180B482ED5}" srcOrd="1" destOrd="0" presId="urn:microsoft.com/office/officeart/2005/8/layout/cycle8"/>
    <dgm:cxn modelId="{875E60CE-F00A-4275-A024-A339CB8474BA}" type="presOf" srcId="{B3E3ACB6-3079-4C40-9E99-E89E3FDD9093}" destId="{7DE542F0-76C1-460E-ABD1-C9AF3D7D29AC}" srcOrd="0" destOrd="0" presId="urn:microsoft.com/office/officeart/2005/8/layout/cycle8"/>
    <dgm:cxn modelId="{F4F955EB-B156-442D-972A-567B6BF4E33C}" type="presOf" srcId="{67FBDF52-B261-439C-BE47-D81E7158F658}" destId="{6B4C71B7-D47B-47AA-B30F-AB1AFF807F68}" srcOrd="0" destOrd="0" presId="urn:microsoft.com/office/officeart/2005/8/layout/cycle8"/>
    <dgm:cxn modelId="{1BF2EE8B-845C-496D-84B8-C86AA20C09EC}" srcId="{B3E3ACB6-3079-4C40-9E99-E89E3FDD9093}" destId="{67FBDF52-B261-439C-BE47-D81E7158F658}" srcOrd="0" destOrd="0" parTransId="{E9DCC48D-7D85-4837-B0D9-A2010FBB9515}" sibTransId="{CA22147B-9D60-4DD7-AB0C-4D0F05DE2B2E}"/>
    <dgm:cxn modelId="{2712DAFB-01B8-4512-9918-20243967F0F2}" srcId="{B3E3ACB6-3079-4C40-9E99-E89E3FDD9093}" destId="{F8F41CE3-E459-44FE-8768-D7B56EC1E2FE}" srcOrd="1" destOrd="0" parTransId="{A777C021-EF4D-401E-82FC-2CF4800270AC}" sibTransId="{8AC77DBD-7FD9-4DCE-83EC-17154C4A49FB}"/>
    <dgm:cxn modelId="{F4735484-10C4-4994-9E8B-16A66F709D02}" srcId="{B3E3ACB6-3079-4C40-9E99-E89E3FDD9093}" destId="{1ACB80A6-C0B7-4AA7-B7A3-0C87B3C8BEE4}" srcOrd="2" destOrd="0" parTransId="{8B607412-3F51-461B-B5C9-A90EE238D148}" sibTransId="{3BCAC02C-820A-4E0B-B239-027E96C74F24}"/>
    <dgm:cxn modelId="{57E3FC80-F743-4973-8F74-B2FC544D8CF9}" type="presOf" srcId="{F8F41CE3-E459-44FE-8768-D7B56EC1E2FE}" destId="{F54AA5B6-7DA5-4ECC-B866-B9D31DA350DD}" srcOrd="0" destOrd="0" presId="urn:microsoft.com/office/officeart/2005/8/layout/cycle8"/>
    <dgm:cxn modelId="{77D36D3C-BAFD-4C43-9DC3-A9398D170B97}" type="presParOf" srcId="{7DE542F0-76C1-460E-ABD1-C9AF3D7D29AC}" destId="{6B4C71B7-D47B-47AA-B30F-AB1AFF807F68}" srcOrd="0" destOrd="0" presId="urn:microsoft.com/office/officeart/2005/8/layout/cycle8"/>
    <dgm:cxn modelId="{CC0BC48F-E2F5-4D91-AF8D-F7BF59DFD801}" type="presParOf" srcId="{7DE542F0-76C1-460E-ABD1-C9AF3D7D29AC}" destId="{F4844132-93E3-4E51-84B0-9C0713DD2983}" srcOrd="1" destOrd="0" presId="urn:microsoft.com/office/officeart/2005/8/layout/cycle8"/>
    <dgm:cxn modelId="{0B0D4208-A7DE-43A0-AA56-8E7C21F4B78C}" type="presParOf" srcId="{7DE542F0-76C1-460E-ABD1-C9AF3D7D29AC}" destId="{DC6A991A-C6D2-481E-A5D3-50A16C51814C}" srcOrd="2" destOrd="0" presId="urn:microsoft.com/office/officeart/2005/8/layout/cycle8"/>
    <dgm:cxn modelId="{8A77D0B8-23C8-458D-B6FA-3ECB1B3C3C1E}" type="presParOf" srcId="{7DE542F0-76C1-460E-ABD1-C9AF3D7D29AC}" destId="{C7511436-B7CF-4AFC-889D-15824F1D6346}" srcOrd="3" destOrd="0" presId="urn:microsoft.com/office/officeart/2005/8/layout/cycle8"/>
    <dgm:cxn modelId="{6E268447-5D94-41F2-B429-CDEBE5FC0A1B}" type="presParOf" srcId="{7DE542F0-76C1-460E-ABD1-C9AF3D7D29AC}" destId="{F54AA5B6-7DA5-4ECC-B866-B9D31DA350DD}" srcOrd="4" destOrd="0" presId="urn:microsoft.com/office/officeart/2005/8/layout/cycle8"/>
    <dgm:cxn modelId="{12DD3F16-1AF9-4242-95B4-833C51963B4C}" type="presParOf" srcId="{7DE542F0-76C1-460E-ABD1-C9AF3D7D29AC}" destId="{2652958E-5833-4029-BFB4-D4E75D478832}" srcOrd="5" destOrd="0" presId="urn:microsoft.com/office/officeart/2005/8/layout/cycle8"/>
    <dgm:cxn modelId="{18E5340E-17AB-4EC1-8E93-CEF1479478EB}" type="presParOf" srcId="{7DE542F0-76C1-460E-ABD1-C9AF3D7D29AC}" destId="{D85BC264-0C64-4891-8BE7-A38D3429CE5A}" srcOrd="6" destOrd="0" presId="urn:microsoft.com/office/officeart/2005/8/layout/cycle8"/>
    <dgm:cxn modelId="{3C45CCCE-88A2-4F6A-8EE3-5498CA58E9DD}" type="presParOf" srcId="{7DE542F0-76C1-460E-ABD1-C9AF3D7D29AC}" destId="{1849F1CE-2FAB-4875-8DC6-EA67901BA5D2}" srcOrd="7" destOrd="0" presId="urn:microsoft.com/office/officeart/2005/8/layout/cycle8"/>
    <dgm:cxn modelId="{D5C9BE8D-A102-479C-AC63-9368055A5077}" type="presParOf" srcId="{7DE542F0-76C1-460E-ABD1-C9AF3D7D29AC}" destId="{99DAB3C7-3759-4773-BABE-BA3D4BCBCF17}" srcOrd="8" destOrd="0" presId="urn:microsoft.com/office/officeart/2005/8/layout/cycle8"/>
    <dgm:cxn modelId="{F7FB995A-2507-46A4-936F-CA652A7FFAB6}" type="presParOf" srcId="{7DE542F0-76C1-460E-ABD1-C9AF3D7D29AC}" destId="{05647631-79E5-4171-A114-CA5887C9ACD4}" srcOrd="9" destOrd="0" presId="urn:microsoft.com/office/officeart/2005/8/layout/cycle8"/>
    <dgm:cxn modelId="{F941BBDB-58C8-42E2-9F26-2562D04A7BCA}" type="presParOf" srcId="{7DE542F0-76C1-460E-ABD1-C9AF3D7D29AC}" destId="{B1047F44-24CA-4CC7-A42D-061780D7985A}" srcOrd="10" destOrd="0" presId="urn:microsoft.com/office/officeart/2005/8/layout/cycle8"/>
    <dgm:cxn modelId="{BA0C1D8C-1B51-4F69-A59A-D397322B73CE}" type="presParOf" srcId="{7DE542F0-76C1-460E-ABD1-C9AF3D7D29AC}" destId="{37596037-6190-4554-B83B-2A180B482ED5}" srcOrd="11" destOrd="0" presId="urn:microsoft.com/office/officeart/2005/8/layout/cycle8"/>
    <dgm:cxn modelId="{0275E16A-48E9-4F78-B8A8-362B4FF907CA}" type="presParOf" srcId="{7DE542F0-76C1-460E-ABD1-C9AF3D7D29AC}" destId="{08EA83B4-DA85-4249-8739-894B9A48C1BA}" srcOrd="12" destOrd="0" presId="urn:microsoft.com/office/officeart/2005/8/layout/cycle8"/>
    <dgm:cxn modelId="{4B71EFC3-554F-4152-9ABC-171B733A66EC}" type="presParOf" srcId="{7DE542F0-76C1-460E-ABD1-C9AF3D7D29AC}" destId="{F69D8481-D498-4834-BE38-A95216378641}" srcOrd="13" destOrd="0" presId="urn:microsoft.com/office/officeart/2005/8/layout/cycle8"/>
    <dgm:cxn modelId="{6832C7F9-A4DF-415A-B46D-9D414B0DB73E}" type="presParOf" srcId="{7DE542F0-76C1-460E-ABD1-C9AF3D7D29AC}" destId="{8E53D364-7F49-4E45-8ABB-882BC7B79EC0}" srcOrd="14"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047D76-568B-42FD-B435-8A82D52F2A36}" type="datetimeFigureOut">
              <a:rPr lang="en-US" smtClean="0"/>
              <a:pPr/>
              <a:t>4/20/2017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3F1B0E-042D-4216-A59E-2B54EA105868}" type="slidenum">
              <a:rPr lang="en-US" smtClean="0"/>
              <a:pPr/>
              <a:t>‹#›</a:t>
            </a:fld>
            <a:endParaRPr lang="en-US" dirty="0"/>
          </a:p>
        </p:txBody>
      </p:sp>
    </p:spTree>
    <p:extLst>
      <p:ext uri="{BB962C8B-B14F-4D97-AF65-F5344CB8AC3E}">
        <p14:creationId xmlns:p14="http://schemas.microsoft.com/office/powerpoint/2010/main" val="3782731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mailto:info@humancapitalgrowth.com"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Hello, everyone,</a:t>
            </a:r>
            <a:r>
              <a:rPr lang="en-US" baseline="0" dirty="0" smtClean="0"/>
              <a:t> and thank you for joining us today. </a:t>
            </a:r>
            <a:r>
              <a:rPr lang="en-US" dirty="0" smtClean="0"/>
              <a:t>My name is Corey Grantham</a:t>
            </a:r>
            <a:r>
              <a:rPr lang="en-US" baseline="0" dirty="0" smtClean="0"/>
              <a:t>, and I am a consultant at Human Capital Growth. </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at Human Capital Growth undertook an exhaustive review of the research done in 2016 in the field of talent management. Our goal was to uncover the year’s most influential studies that address some of the most pressing problems in the world of work. Today’s webinar will present the findings from five of those important studies.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D33F1B0E-042D-4216-A59E-2B54EA105868}" type="slidenum">
              <a:rPr lang="en-US" smtClean="0"/>
              <a:pPr/>
              <a:t>1</a:t>
            </a:fld>
            <a:endParaRPr lang="en-US" dirty="0"/>
          </a:p>
        </p:txBody>
      </p:sp>
    </p:spTree>
    <p:extLst>
      <p:ext uri="{BB962C8B-B14F-4D97-AF65-F5344CB8AC3E}">
        <p14:creationId xmlns:p14="http://schemas.microsoft.com/office/powerpoint/2010/main" val="295279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2015, women</a:t>
            </a:r>
            <a:r>
              <a:rPr lang="en-US" baseline="0" dirty="0" smtClean="0"/>
              <a:t> held slightly more than half (51.5%) of management and professional occupations overall, and in 2014 women earned more than half of educational degrees at every educational level [</a:t>
            </a:r>
            <a:r>
              <a:rPr lang="en-US" sz="1200" dirty="0" smtClean="0"/>
              <a:t>bachelor's degrees (57.1%), master’s degrees (59.9%), and doctorate degrees (51.8%)]</a:t>
            </a:r>
            <a:r>
              <a:rPr lang="en-US" sz="1200" baseline="0" dirty="0" smtClean="0"/>
              <a:t>.  In spite of that,</a:t>
            </a:r>
            <a:r>
              <a:rPr lang="en-US" baseline="0" dirty="0" smtClean="0"/>
              <a:t> most of female managers stay at entry-level or lower-level management positions. </a:t>
            </a:r>
            <a:endParaRPr lang="en-US" sz="1200" kern="1200" dirty="0" smtClean="0">
              <a:solidFill>
                <a:schemeClr val="tx1"/>
              </a:solidFill>
              <a:latin typeface="+mn-lt"/>
              <a:ea typeface="+mn-ea"/>
              <a:cs typeface="+mn-cs"/>
            </a:endParaRPr>
          </a:p>
          <a:p>
            <a:endParaRPr lang="en-US" baseline="0" dirty="0" smtClean="0"/>
          </a:p>
          <a:p>
            <a:r>
              <a:rPr lang="en-US" baseline="0" dirty="0" smtClean="0"/>
              <a:t>As demonstrated in particular by these S&amp;P companies, as we go higher up the ladder of management, the proportion of women represented shrinks.  Women make up only fractions of top earners, higher level managers, and CEOs.</a:t>
            </a:r>
          </a:p>
          <a:p>
            <a:endParaRPr lang="en-US" baseline="0" dirty="0" smtClean="0"/>
          </a:p>
          <a:p>
            <a:r>
              <a:rPr lang="en-US" baseline="0" dirty="0" smtClean="0"/>
              <a:t>This past year, there was an IMPACTFUL study that shed some insights on the likely causes and what organizations CAN DO to improve gender diversity. </a:t>
            </a:r>
            <a:endParaRPr lang="en-US" dirty="0"/>
          </a:p>
        </p:txBody>
      </p:sp>
      <p:sp>
        <p:nvSpPr>
          <p:cNvPr id="4" name="Slide Number Placeholder 3"/>
          <p:cNvSpPr>
            <a:spLocks noGrp="1"/>
          </p:cNvSpPr>
          <p:nvPr>
            <p:ph type="sldNum" sz="quarter" idx="10"/>
          </p:nvPr>
        </p:nvSpPr>
        <p:spPr/>
        <p:txBody>
          <a:bodyPr/>
          <a:lstStyle/>
          <a:p>
            <a:fld id="{D33F1B0E-042D-4216-A59E-2B54EA105868}" type="slidenum">
              <a:rPr lang="en-US" smtClean="0"/>
              <a:pPr/>
              <a:t>10</a:t>
            </a:fld>
            <a:endParaRPr lang="en-US" dirty="0"/>
          </a:p>
        </p:txBody>
      </p:sp>
    </p:spTree>
    <p:extLst>
      <p:ext uri="{BB962C8B-B14F-4D97-AF65-F5344CB8AC3E}">
        <p14:creationId xmlns:p14="http://schemas.microsoft.com/office/powerpoint/2010/main" val="2629494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70% of mothers work.   Approximately 1/3 (34.2%) of working women are mothers.  Further, mothers are typically expected to do far more child care and household chores than fathers, and thus women with children carry the burden of house work more than their male counterparts.  This discrepancy likely explains why working mothers tend to prefer part time work to full time work (with 47% compared to 32%).  Working women (especially mothers) have a need for greater work-family balance in order to enable them to excel and advance in the workplace. </a:t>
            </a:r>
          </a:p>
          <a:p>
            <a:endParaRPr lang="en-US" baseline="0" dirty="0" smtClean="0"/>
          </a:p>
          <a:p>
            <a:r>
              <a:rPr lang="en-US" baseline="0" dirty="0" smtClean="0"/>
              <a:t>If firms want to increase their gender diversity, they must take additional steps to ensure work-family balance is possible for their employees.</a:t>
            </a:r>
          </a:p>
          <a:p>
            <a:endParaRPr lang="en-US" baseline="0" dirty="0" smtClean="0"/>
          </a:p>
          <a:p>
            <a:r>
              <a:rPr lang="en-US" sz="1200" kern="1200" baseline="0" dirty="0" smtClean="0">
                <a:solidFill>
                  <a:schemeClr val="tx1"/>
                </a:solidFill>
                <a:latin typeface="+mn-lt"/>
                <a:ea typeface="+mn-ea"/>
                <a:cs typeface="+mn-cs"/>
              </a:rPr>
              <a:t>Because of this, </a:t>
            </a:r>
            <a:r>
              <a:rPr lang="en-US" sz="1200" kern="1200" baseline="0" dirty="0" err="1" smtClean="0">
                <a:solidFill>
                  <a:schemeClr val="tx1"/>
                </a:solidFill>
                <a:latin typeface="+mn-lt"/>
                <a:ea typeface="+mn-ea"/>
                <a:cs typeface="+mn-cs"/>
              </a:rPr>
              <a:t>Kalysh</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Kulik</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Perera</a:t>
            </a:r>
            <a:r>
              <a:rPr lang="en-US" sz="1200" kern="1200" baseline="0" dirty="0" smtClean="0">
                <a:solidFill>
                  <a:schemeClr val="tx1"/>
                </a:solidFill>
                <a:latin typeface="+mn-lt"/>
                <a:ea typeface="+mn-ea"/>
                <a:cs typeface="+mn-cs"/>
              </a:rPr>
              <a:t> studied work life practices as a predictor of women in management</a:t>
            </a:r>
            <a:endParaRPr lang="en-US" dirty="0" smtClean="0"/>
          </a:p>
          <a:p>
            <a:endParaRPr lang="en-US" dirty="0"/>
          </a:p>
        </p:txBody>
      </p:sp>
      <p:sp>
        <p:nvSpPr>
          <p:cNvPr id="4" name="Slide Number Placeholder 3"/>
          <p:cNvSpPr>
            <a:spLocks noGrp="1"/>
          </p:cNvSpPr>
          <p:nvPr>
            <p:ph type="sldNum" sz="quarter" idx="10"/>
          </p:nvPr>
        </p:nvSpPr>
        <p:spPr/>
        <p:txBody>
          <a:bodyPr/>
          <a:lstStyle/>
          <a:p>
            <a:fld id="{D33F1B0E-042D-4216-A59E-2B54EA105868}" type="slidenum">
              <a:rPr lang="en-US" smtClean="0"/>
              <a:pPr/>
              <a:t>11</a:t>
            </a:fld>
            <a:endParaRPr lang="en-US" dirty="0"/>
          </a:p>
        </p:txBody>
      </p:sp>
    </p:spTree>
    <p:extLst>
      <p:ext uri="{BB962C8B-B14F-4D97-AF65-F5344CB8AC3E}">
        <p14:creationId xmlns:p14="http://schemas.microsoft.com/office/powerpoint/2010/main" val="4045435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study conducted was done in Australia and focused on Archival data.  Data were collected from Australia’s Workplace Gender Equality Agency (WGEA) which requires that organizations REPORT their gender composition in management and non-management roles, as well as workplace programs for improving gender equality and removing barriers to women </a:t>
            </a:r>
            <a:r>
              <a:rPr lang="en-US" sz="1200" kern="1200" baseline="0" dirty="0" err="1" smtClean="0">
                <a:solidFill>
                  <a:schemeClr val="tx1"/>
                </a:solidFill>
                <a:latin typeface="+mn-lt"/>
                <a:ea typeface="+mn-ea"/>
                <a:cs typeface="+mn-cs"/>
              </a:rPr>
              <a:t>entereing</a:t>
            </a:r>
            <a:r>
              <a:rPr lang="en-US" sz="1200" kern="1200" baseline="0" dirty="0" smtClean="0">
                <a:solidFill>
                  <a:schemeClr val="tx1"/>
                </a:solidFill>
                <a:latin typeface="+mn-lt"/>
                <a:ea typeface="+mn-ea"/>
                <a:cs typeface="+mn-cs"/>
              </a:rPr>
              <a:t> and advancing within the organization.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study looked over these reports from 2002 until 2014 and analyzed them to determine if the reported work-life balance programs in place had any relationship with the proportion of women in management.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Our starting sample was a random sample of 675 organizations that had submitted reports to the WGEA in 2006. The organizations</a:t>
            </a:r>
          </a:p>
          <a:p>
            <a:r>
              <a:rPr lang="en-US" sz="1200" kern="1200" baseline="0" dirty="0" smtClean="0">
                <a:solidFill>
                  <a:schemeClr val="tx1"/>
                </a:solidFill>
                <a:latin typeface="+mn-lt"/>
                <a:ea typeface="+mn-ea"/>
                <a:cs typeface="+mn-cs"/>
              </a:rPr>
              <a:t>had been in operation for an average of 64 years and employed on average 1130 people.</a:t>
            </a:r>
            <a:endParaRPr lang="en-US" dirty="0"/>
          </a:p>
        </p:txBody>
      </p:sp>
      <p:sp>
        <p:nvSpPr>
          <p:cNvPr id="4" name="Slide Number Placeholder 3"/>
          <p:cNvSpPr>
            <a:spLocks noGrp="1"/>
          </p:cNvSpPr>
          <p:nvPr>
            <p:ph type="sldNum" sz="quarter" idx="10"/>
          </p:nvPr>
        </p:nvSpPr>
        <p:spPr/>
        <p:txBody>
          <a:bodyPr/>
          <a:lstStyle/>
          <a:p>
            <a:fld id="{D33F1B0E-042D-4216-A59E-2B54EA105868}" type="slidenum">
              <a:rPr lang="en-US" smtClean="0"/>
              <a:pPr/>
              <a:t>12</a:t>
            </a:fld>
            <a:endParaRPr lang="en-US"/>
          </a:p>
        </p:txBody>
      </p:sp>
    </p:spTree>
    <p:extLst>
      <p:ext uri="{BB962C8B-B14F-4D97-AF65-F5344CB8AC3E}">
        <p14:creationId xmlns:p14="http://schemas.microsoft.com/office/powerpoint/2010/main" val="3328325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Our first question for you is this: which of the following programs does your organization offer in the way of work-family options?</a:t>
            </a:r>
          </a:p>
          <a:p>
            <a:r>
              <a:rPr lang="en-US" sz="1200" kern="1200" baseline="0" dirty="0" smtClean="0">
                <a:solidFill>
                  <a:schemeClr val="tx1"/>
                </a:solidFill>
                <a:latin typeface="+mn-lt"/>
                <a:ea typeface="+mn-ea"/>
                <a:cs typeface="+mn-cs"/>
              </a:rPr>
              <a:t/>
            </a:r>
            <a:br>
              <a:rPr lang="en-US" sz="1200" kern="1200" baseline="0" dirty="0" smtClean="0">
                <a:solidFill>
                  <a:schemeClr val="tx1"/>
                </a:solidFill>
                <a:latin typeface="+mn-lt"/>
                <a:ea typeface="+mn-ea"/>
                <a:cs typeface="+mn-cs"/>
              </a:rPr>
            </a:br>
            <a:r>
              <a:rPr lang="en-US" sz="1200" kern="1200" baseline="0" dirty="0" smtClean="0">
                <a:solidFill>
                  <a:schemeClr val="tx1"/>
                </a:solidFill>
                <a:latin typeface="+mn-lt"/>
                <a:ea typeface="+mn-ea"/>
                <a:cs typeface="+mn-cs"/>
              </a:rPr>
              <a:t>You can fill out all that apply.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1) leave arrangements: parental leave, leave to take care of a sick</a:t>
            </a:r>
          </a:p>
          <a:p>
            <a:r>
              <a:rPr lang="en-US" sz="1200" kern="1200" baseline="0" dirty="0" smtClean="0">
                <a:solidFill>
                  <a:schemeClr val="tx1"/>
                </a:solidFill>
                <a:latin typeface="+mn-lt"/>
                <a:ea typeface="+mn-ea"/>
                <a:cs typeface="+mn-cs"/>
              </a:rPr>
              <a:t>child, short break (</a:t>
            </a:r>
            <a:r>
              <a:rPr lang="en-US" sz="1200" kern="1200" baseline="0" dirty="0" err="1" smtClean="0">
                <a:solidFill>
                  <a:schemeClr val="tx1"/>
                </a:solidFill>
                <a:latin typeface="+mn-lt"/>
                <a:ea typeface="+mn-ea"/>
                <a:cs typeface="+mn-cs"/>
              </a:rPr>
              <a:t>Poelmans</a:t>
            </a:r>
            <a:r>
              <a:rPr lang="en-US" sz="1200" kern="1200" baseline="0" dirty="0" smtClean="0">
                <a:solidFill>
                  <a:schemeClr val="tx1"/>
                </a:solidFill>
                <a:latin typeface="+mn-lt"/>
                <a:ea typeface="+mn-ea"/>
                <a:cs typeface="+mn-cs"/>
              </a:rPr>
              <a:t>, Chinchilla, &amp; Cardona, 2003), flexible annual leave, family leave, </a:t>
            </a:r>
            <a:r>
              <a:rPr lang="en-US" sz="1200" kern="1200" baseline="0" dirty="0" err="1" smtClean="0">
                <a:solidFill>
                  <a:schemeClr val="tx1"/>
                </a:solidFill>
                <a:latin typeface="+mn-lt"/>
                <a:ea typeface="+mn-ea"/>
                <a:cs typeface="+mn-cs"/>
              </a:rPr>
              <a:t>carer's</a:t>
            </a:r>
            <a:r>
              <a:rPr lang="en-US" sz="1200" kern="1200" baseline="0" dirty="0" smtClean="0">
                <a:solidFill>
                  <a:schemeClr val="tx1"/>
                </a:solidFill>
                <a:latin typeface="+mn-lt"/>
                <a:ea typeface="+mn-ea"/>
                <a:cs typeface="+mn-cs"/>
              </a:rPr>
              <a:t> leave, and special leave; </a:t>
            </a:r>
          </a:p>
          <a:p>
            <a:r>
              <a:rPr lang="en-US" sz="1200" kern="1200" baseline="0" dirty="0" smtClean="0">
                <a:solidFill>
                  <a:schemeClr val="tx1"/>
                </a:solidFill>
                <a:latin typeface="+mn-lt"/>
                <a:ea typeface="+mn-ea"/>
                <a:cs typeface="+mn-cs"/>
              </a:rPr>
              <a:t>2) Flexible work schedules: part-time, staggered hours, job share, </a:t>
            </a:r>
            <a:r>
              <a:rPr lang="en-US" sz="1200" kern="1200" baseline="0" dirty="0" err="1" smtClean="0">
                <a:solidFill>
                  <a:schemeClr val="tx1"/>
                </a:solidFill>
                <a:latin typeface="+mn-lt"/>
                <a:ea typeface="+mn-ea"/>
                <a:cs typeface="+mn-cs"/>
              </a:rPr>
              <a:t>flexitime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compressedworkweek</a:t>
            </a:r>
            <a:r>
              <a:rPr lang="en-US" sz="1200" kern="1200" baseline="0" dirty="0" smtClean="0">
                <a:solidFill>
                  <a:schemeClr val="tx1"/>
                </a:solidFill>
                <a:latin typeface="+mn-lt"/>
                <a:ea typeface="+mn-ea"/>
                <a:cs typeface="+mn-cs"/>
              </a:rPr>
              <a:t>, reduced hours (</a:t>
            </a:r>
            <a:r>
              <a:rPr lang="en-US" sz="1200" kern="1200" baseline="0" dirty="0" err="1" smtClean="0">
                <a:solidFill>
                  <a:schemeClr val="tx1"/>
                </a:solidFill>
                <a:latin typeface="+mn-lt"/>
                <a:ea typeface="+mn-ea"/>
                <a:cs typeface="+mn-cs"/>
              </a:rPr>
              <a:t>Callan</a:t>
            </a:r>
            <a:r>
              <a:rPr lang="en-US" sz="1200" kern="1200" baseline="0" dirty="0" smtClean="0">
                <a:solidFill>
                  <a:schemeClr val="tx1"/>
                </a:solidFill>
                <a:latin typeface="+mn-lt"/>
                <a:ea typeface="+mn-ea"/>
                <a:cs typeface="+mn-cs"/>
              </a:rPr>
              <a:t>, 2007), casual hours, and</a:t>
            </a:r>
          </a:p>
          <a:p>
            <a:r>
              <a:rPr lang="en-US" sz="1200" kern="1200" baseline="0" dirty="0" smtClean="0">
                <a:solidFill>
                  <a:schemeClr val="tx1"/>
                </a:solidFill>
                <a:latin typeface="+mn-lt"/>
                <a:ea typeface="+mn-ea"/>
                <a:cs typeface="+mn-cs"/>
              </a:rPr>
              <a:t>flexible start/finish time; </a:t>
            </a:r>
          </a:p>
          <a:p>
            <a:r>
              <a:rPr lang="en-US" sz="1200" kern="1200" baseline="0" dirty="0" smtClean="0">
                <a:solidFill>
                  <a:schemeClr val="tx1"/>
                </a:solidFill>
                <a:latin typeface="+mn-lt"/>
                <a:ea typeface="+mn-ea"/>
                <a:cs typeface="+mn-cs"/>
              </a:rPr>
              <a:t>3) direct provision of services: childcare, eldercare (Wright &amp; Sheridan, 1998), employee assistance programs (</a:t>
            </a:r>
            <a:r>
              <a:rPr lang="en-US" sz="1200" kern="1200" baseline="0" dirty="0" err="1" smtClean="0">
                <a:solidFill>
                  <a:schemeClr val="tx1"/>
                </a:solidFill>
                <a:latin typeface="+mn-lt"/>
                <a:ea typeface="+mn-ea"/>
                <a:cs typeface="+mn-cs"/>
              </a:rPr>
              <a:t>Bourhis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Mekkaoui</a:t>
            </a:r>
            <a:r>
              <a:rPr lang="en-US" sz="1200" kern="1200" baseline="0" dirty="0" smtClean="0">
                <a:solidFill>
                  <a:schemeClr val="tx1"/>
                </a:solidFill>
                <a:latin typeface="+mn-lt"/>
                <a:ea typeface="+mn-ea"/>
                <a:cs typeface="+mn-cs"/>
              </a:rPr>
              <a:t>, &amp; </a:t>
            </a:r>
            <a:r>
              <a:rPr lang="en-US" sz="1200" kern="1200" baseline="0" dirty="0" err="1" smtClean="0">
                <a:solidFill>
                  <a:schemeClr val="tx1"/>
                </a:solidFill>
                <a:latin typeface="+mn-lt"/>
                <a:ea typeface="+mn-ea"/>
                <a:cs typeface="+mn-cs"/>
              </a:rPr>
              <a:t>Déom</a:t>
            </a:r>
            <a:r>
              <a:rPr lang="en-US" sz="1200" kern="1200" baseline="0" dirty="0" smtClean="0">
                <a:solidFill>
                  <a:schemeClr val="tx1"/>
                </a:solidFill>
                <a:latin typeface="+mn-lt"/>
                <a:ea typeface="+mn-ea"/>
                <a:cs typeface="+mn-cs"/>
              </a:rPr>
              <a:t>, 2010), and breastfeeding facilities; and </a:t>
            </a:r>
          </a:p>
          <a:p>
            <a:r>
              <a:rPr lang="en-US" sz="1200" kern="1200" baseline="0" dirty="0" smtClean="0">
                <a:solidFill>
                  <a:schemeClr val="tx1"/>
                </a:solidFill>
                <a:latin typeface="+mn-lt"/>
                <a:ea typeface="+mn-ea"/>
                <a:cs typeface="+mn-cs"/>
              </a:rPr>
              <a:t>4) virtual office facilities: work at home, telecommuting, </a:t>
            </a:r>
            <a:r>
              <a:rPr lang="en-US" sz="1200" kern="1200" baseline="0" dirty="0" err="1" smtClean="0">
                <a:solidFill>
                  <a:schemeClr val="tx1"/>
                </a:solidFill>
                <a:latin typeface="+mn-lt"/>
                <a:ea typeface="+mn-ea"/>
                <a:cs typeface="+mn-cs"/>
              </a:rPr>
              <a:t>telework</a:t>
            </a:r>
            <a:r>
              <a:rPr lang="en-US" sz="1200" kern="1200" baseline="0" dirty="0" smtClean="0">
                <a:solidFill>
                  <a:schemeClr val="tx1"/>
                </a:solidFill>
                <a:latin typeface="+mn-lt"/>
                <a:ea typeface="+mn-ea"/>
                <a:cs typeface="+mn-cs"/>
              </a:rPr>
              <a:t> and video conferencing (</a:t>
            </a:r>
            <a:r>
              <a:rPr lang="en-US" sz="1200" kern="1200" baseline="0" dirty="0" err="1" smtClean="0">
                <a:solidFill>
                  <a:schemeClr val="tx1"/>
                </a:solidFill>
                <a:latin typeface="+mn-lt"/>
                <a:ea typeface="+mn-ea"/>
                <a:cs typeface="+mn-cs"/>
              </a:rPr>
              <a:t>Poelmans</a:t>
            </a:r>
            <a:r>
              <a:rPr lang="en-US" sz="1200" kern="1200" baseline="0" dirty="0" smtClean="0">
                <a:solidFill>
                  <a:schemeClr val="tx1"/>
                </a:solidFill>
                <a:latin typeface="+mn-lt"/>
                <a:ea typeface="+mn-ea"/>
                <a:cs typeface="+mn-cs"/>
              </a:rPr>
              <a:t> et al., 2003), remote access technology, and provision of laptop/phone.</a:t>
            </a:r>
          </a:p>
          <a:p>
            <a:endParaRPr lang="en-US" dirty="0" smtClean="0"/>
          </a:p>
          <a:p>
            <a:r>
              <a:rPr lang="en-US" dirty="0" smtClean="0"/>
              <a:t>If you have another</a:t>
            </a:r>
            <a:r>
              <a:rPr lang="en-US" baseline="0" dirty="0" smtClean="0"/>
              <a:t> option, please feel free to write it to us in the chat</a:t>
            </a:r>
            <a:endParaRPr lang="en-US" dirty="0" smtClean="0"/>
          </a:p>
        </p:txBody>
      </p:sp>
      <p:sp>
        <p:nvSpPr>
          <p:cNvPr id="4" name="Slide Number Placeholder 3"/>
          <p:cNvSpPr>
            <a:spLocks noGrp="1"/>
          </p:cNvSpPr>
          <p:nvPr>
            <p:ph type="sldNum" sz="quarter" idx="10"/>
          </p:nvPr>
        </p:nvSpPr>
        <p:spPr/>
        <p:txBody>
          <a:bodyPr/>
          <a:lstStyle/>
          <a:p>
            <a:fld id="{D33F1B0E-042D-4216-A59E-2B54EA105868}" type="slidenum">
              <a:rPr lang="en-US" smtClean="0"/>
              <a:pPr/>
              <a:t>13</a:t>
            </a:fld>
            <a:endParaRPr lang="en-US" dirty="0"/>
          </a:p>
        </p:txBody>
      </p:sp>
    </p:spTree>
    <p:extLst>
      <p:ext uri="{BB962C8B-B14F-4D97-AF65-F5344CB8AC3E}">
        <p14:creationId xmlns:p14="http://schemas.microsoft.com/office/powerpoint/2010/main" val="2470111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There organizations invest their resources MATTERS; and for gender diversity, work life programs DO MAKE a difference.  The biggest return was found to come from work-life programs.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HOWEVER: It is important that the RIGHT CONDITIONS EXIST for these investments to pay-off.  That is, investments are less likely to produce results in male-dominated organizations</a:t>
            </a:r>
          </a:p>
        </p:txBody>
      </p:sp>
      <p:sp>
        <p:nvSpPr>
          <p:cNvPr id="4" name="Slide Number Placeholder 3"/>
          <p:cNvSpPr>
            <a:spLocks noGrp="1"/>
          </p:cNvSpPr>
          <p:nvPr>
            <p:ph type="sldNum" sz="quarter" idx="10"/>
          </p:nvPr>
        </p:nvSpPr>
        <p:spPr/>
        <p:txBody>
          <a:bodyPr/>
          <a:lstStyle/>
          <a:p>
            <a:fld id="{D33F1B0E-042D-4216-A59E-2B54EA105868}" type="slidenum">
              <a:rPr lang="en-US" smtClean="0"/>
              <a:pPr/>
              <a:t>14</a:t>
            </a:fld>
            <a:endParaRPr lang="en-US" dirty="0"/>
          </a:p>
        </p:txBody>
      </p:sp>
    </p:spTree>
    <p:extLst>
      <p:ext uri="{BB962C8B-B14F-4D97-AF65-F5344CB8AC3E}">
        <p14:creationId xmlns:p14="http://schemas.microsoft.com/office/powerpoint/2010/main" val="1686034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another question for you all.  Some of you answered the previous poll that your organization has work-family programs in place.  So, now the question is, how long has your organization employed work-family programs?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33F1B0E-042D-4216-A59E-2B54EA105868}" type="slidenum">
              <a:rPr lang="en-US" smtClean="0"/>
              <a:pPr/>
              <a:t>15</a:t>
            </a:fld>
            <a:endParaRPr lang="en-US" dirty="0"/>
          </a:p>
        </p:txBody>
      </p:sp>
    </p:spTree>
    <p:extLst>
      <p:ext uri="{BB962C8B-B14F-4D97-AF65-F5344CB8AC3E}">
        <p14:creationId xmlns:p14="http://schemas.microsoft.com/office/powerpoint/2010/main" val="668412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If you answered longer than eight years, then your organization is on the right track.   Another important finding by this study showed that how long companies commit to investment is incredibly important: The important effect of work-life programs on women in management only showed results after 8 years.  Therefore, organizations must be prepared to make long-term investments in their work-life programs in order to reap the full benefits of these programs.</a:t>
            </a:r>
          </a:p>
          <a:p>
            <a:endParaRPr lang="en-US" sz="1200"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Shreya</a:t>
            </a:r>
            <a:r>
              <a:rPr lang="en-US" sz="1200" kern="1200" baseline="0" dirty="0" smtClean="0">
                <a:solidFill>
                  <a:schemeClr val="tx1"/>
                </a:solidFill>
                <a:latin typeface="+mn-lt"/>
                <a:ea typeface="+mn-ea"/>
                <a:cs typeface="+mn-cs"/>
              </a:rPr>
              <a:t>, what does this finding mean for organizations?  </a:t>
            </a:r>
            <a:endParaRPr lang="en-US" dirty="0" smtClean="0"/>
          </a:p>
        </p:txBody>
      </p:sp>
      <p:sp>
        <p:nvSpPr>
          <p:cNvPr id="4" name="Slide Number Placeholder 3"/>
          <p:cNvSpPr>
            <a:spLocks noGrp="1"/>
          </p:cNvSpPr>
          <p:nvPr>
            <p:ph type="sldNum" sz="quarter" idx="10"/>
          </p:nvPr>
        </p:nvSpPr>
        <p:spPr/>
        <p:txBody>
          <a:bodyPr/>
          <a:lstStyle/>
          <a:p>
            <a:fld id="{D33F1B0E-042D-4216-A59E-2B54EA105868}" type="slidenum">
              <a:rPr lang="en-US" smtClean="0"/>
              <a:pPr/>
              <a:t>16</a:t>
            </a:fld>
            <a:endParaRPr lang="en-US" dirty="0"/>
          </a:p>
        </p:txBody>
      </p:sp>
    </p:spTree>
    <p:extLst>
      <p:ext uri="{BB962C8B-B14F-4D97-AF65-F5344CB8AC3E}">
        <p14:creationId xmlns:p14="http://schemas.microsoft.com/office/powerpoint/2010/main" val="1044330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F1B0E-042D-4216-A59E-2B54EA105868}" type="slidenum">
              <a:rPr lang="en-US" smtClean="0"/>
              <a:pPr/>
              <a:t>17</a:t>
            </a:fld>
            <a:endParaRPr lang="en-US" dirty="0"/>
          </a:p>
        </p:txBody>
      </p:sp>
    </p:spTree>
    <p:extLst>
      <p:ext uri="{BB962C8B-B14F-4D97-AF65-F5344CB8AC3E}">
        <p14:creationId xmlns:p14="http://schemas.microsoft.com/office/powerpoint/2010/main" val="3485692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Thank you</a:t>
            </a:r>
            <a:r>
              <a:rPr lang="en-US" sz="1200" kern="1200" baseline="0" dirty="0" smtClean="0">
                <a:solidFill>
                  <a:schemeClr val="tx1"/>
                </a:solidFill>
                <a:effectLst/>
                <a:latin typeface="+mn-lt"/>
                <a:ea typeface="+mn-ea"/>
                <a:cs typeface="+mn-cs"/>
              </a:rPr>
              <a:t>, Alyssa. That was an insightful look at how to increase gender diversity in organizations. Next, we’ll examine how firms use technology in the employee selection process.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Many of you have</a:t>
            </a:r>
            <a:r>
              <a:rPr lang="en-US" sz="1200" kern="1200" baseline="0" dirty="0" smtClean="0">
                <a:solidFill>
                  <a:schemeClr val="tx1"/>
                </a:solidFill>
                <a:effectLst/>
                <a:latin typeface="+mn-lt"/>
                <a:ea typeface="+mn-ea"/>
                <a:cs typeface="+mn-cs"/>
              </a:rPr>
              <a:t> probably considered</a:t>
            </a:r>
            <a:r>
              <a:rPr lang="en-US" sz="1200" kern="1200" dirty="0" smtClean="0">
                <a:solidFill>
                  <a:schemeClr val="tx1"/>
                </a:solidFill>
                <a:effectLst/>
                <a:latin typeface="+mn-lt"/>
                <a:ea typeface="+mn-ea"/>
                <a:cs typeface="+mn-cs"/>
              </a:rPr>
              <a:t> ways of using popular technology to aid your</a:t>
            </a:r>
            <a:r>
              <a:rPr lang="en-US" sz="1200" kern="1200" baseline="0" dirty="0" smtClean="0">
                <a:solidFill>
                  <a:schemeClr val="tx1"/>
                </a:solidFill>
                <a:effectLst/>
                <a:latin typeface="+mn-lt"/>
                <a:ea typeface="+mn-ea"/>
                <a:cs typeface="+mn-cs"/>
              </a:rPr>
              <a:t> search for quality talent</a:t>
            </a:r>
            <a:r>
              <a:rPr lang="en-US" sz="1200" kern="1200" dirty="0" smtClean="0">
                <a:solidFill>
                  <a:schemeClr val="tx1"/>
                </a:solidFill>
                <a:effectLst/>
                <a:latin typeface="+mn-lt"/>
                <a:ea typeface="+mn-ea"/>
                <a:cs typeface="+mn-cs"/>
              </a:rPr>
              <a:t>. You</a:t>
            </a:r>
            <a:r>
              <a:rPr lang="en-US" sz="1200" kern="1200" baseline="0" dirty="0" smtClean="0">
                <a:solidFill>
                  <a:schemeClr val="tx1"/>
                </a:solidFill>
                <a:effectLst/>
                <a:latin typeface="+mn-lt"/>
                <a:ea typeface="+mn-ea"/>
                <a:cs typeface="+mn-cs"/>
              </a:rPr>
              <a:t> want tools that provide a lot of information about job candidates at minimal cost.</a:t>
            </a:r>
            <a:r>
              <a:rPr lang="en-US" sz="1200" kern="1200" dirty="0" smtClean="0">
                <a:solidFill>
                  <a:schemeClr val="tx1"/>
                </a:solidFill>
                <a:effectLst/>
                <a:latin typeface="+mn-lt"/>
                <a:ea typeface="+mn-ea"/>
                <a:cs typeface="+mn-cs"/>
              </a:rPr>
              <a:t> One popular trend that I’ve noticed during</a:t>
            </a:r>
            <a:r>
              <a:rPr lang="en-US" sz="1200" kern="1200" baseline="0" dirty="0" smtClean="0">
                <a:solidFill>
                  <a:schemeClr val="tx1"/>
                </a:solidFill>
                <a:effectLst/>
                <a:latin typeface="+mn-lt"/>
                <a:ea typeface="+mn-ea"/>
                <a:cs typeface="+mn-cs"/>
              </a:rPr>
              <a:t> my career as an HR manager </a:t>
            </a:r>
            <a:r>
              <a:rPr lang="en-US" sz="1200" kern="1200" dirty="0" smtClean="0">
                <a:solidFill>
                  <a:schemeClr val="tx1"/>
                </a:solidFill>
                <a:effectLst/>
                <a:latin typeface="+mn-lt"/>
                <a:ea typeface="+mn-ea"/>
                <a:cs typeface="+mn-cs"/>
              </a:rPr>
              <a:t>is for hiring managers and recruiters to use social media sites,</a:t>
            </a:r>
            <a:r>
              <a:rPr lang="en-US" sz="1200" kern="1200" baseline="0" dirty="0" smtClean="0">
                <a:solidFill>
                  <a:schemeClr val="tx1"/>
                </a:solidFill>
                <a:effectLst/>
                <a:latin typeface="+mn-lt"/>
                <a:ea typeface="+mn-ea"/>
                <a:cs typeface="+mn-cs"/>
              </a:rPr>
              <a:t> such as </a:t>
            </a:r>
            <a:r>
              <a:rPr lang="en-US" sz="1200" kern="1200" dirty="0" smtClean="0">
                <a:solidFill>
                  <a:schemeClr val="tx1"/>
                </a:solidFill>
                <a:effectLst/>
                <a:latin typeface="+mn-lt"/>
                <a:ea typeface="+mn-ea"/>
                <a:cs typeface="+mn-cs"/>
              </a:rPr>
              <a:t>LinkedIn, Facebook, and Twitter as tools for attracting and researching potential candidates. </a:t>
            </a:r>
            <a:endParaRPr lang="en-US" dirty="0"/>
          </a:p>
        </p:txBody>
      </p:sp>
      <p:sp>
        <p:nvSpPr>
          <p:cNvPr id="4" name="Slide Number Placeholder 3"/>
          <p:cNvSpPr>
            <a:spLocks noGrp="1"/>
          </p:cNvSpPr>
          <p:nvPr>
            <p:ph type="sldNum" sz="quarter" idx="10"/>
          </p:nvPr>
        </p:nvSpPr>
        <p:spPr/>
        <p:txBody>
          <a:bodyPr/>
          <a:lstStyle/>
          <a:p>
            <a:fld id="{D33F1B0E-042D-4216-A59E-2B54EA105868}" type="slidenum">
              <a:rPr lang="en-US" smtClean="0"/>
              <a:pPr/>
              <a:t>18</a:t>
            </a:fld>
            <a:endParaRPr lang="en-US" dirty="0"/>
          </a:p>
        </p:txBody>
      </p:sp>
    </p:spTree>
    <p:extLst>
      <p:ext uri="{BB962C8B-B14F-4D97-AF65-F5344CB8AC3E}">
        <p14:creationId xmlns:p14="http://schemas.microsoft.com/office/powerpoint/2010/main" val="677895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 2008, 34% of organizations used social media sites as a recruiting tool. By 2013 that number had shot up significantly, and the Society of Human Resource Management (SHRM) reported that 77% of organizations use social media sites in some way for employee selection purposes. </a:t>
            </a:r>
            <a:r>
              <a:rPr lang="en-US" sz="1200" kern="1200" dirty="0" smtClean="0">
                <a:solidFill>
                  <a:schemeClr val="tx1"/>
                </a:solidFill>
                <a:effectLst/>
                <a:latin typeface="+mn-lt"/>
                <a:ea typeface="+mn-ea"/>
                <a:cs typeface="+mn-cs"/>
              </a:rPr>
              <a:t>A senior manager for the Equal Employment Opportunity Commission (EEOC) in the United States reported that approximately 3</a:t>
            </a:r>
            <a:r>
              <a:rPr lang="en-US" sz="1200" kern="1200" baseline="0" dirty="0" smtClean="0">
                <a:solidFill>
                  <a:schemeClr val="tx1"/>
                </a:solidFill>
                <a:effectLst/>
                <a:latin typeface="+mn-lt"/>
                <a:ea typeface="+mn-ea"/>
                <a:cs typeface="+mn-cs"/>
              </a:rPr>
              <a:t> out</a:t>
            </a:r>
            <a:r>
              <a:rPr lang="en-US" sz="1200" kern="1200" dirty="0" smtClean="0">
                <a:solidFill>
                  <a:schemeClr val="tx1"/>
                </a:solidFill>
                <a:effectLst/>
                <a:latin typeface="+mn-lt"/>
                <a:ea typeface="+mn-ea"/>
                <a:cs typeface="+mn-cs"/>
              </a:rPr>
              <a:t> of 4 recruiters across multiple industries are </a:t>
            </a:r>
            <a:r>
              <a:rPr lang="en-US" sz="1200" b="0" i="1" kern="1200" dirty="0" smtClean="0">
                <a:solidFill>
                  <a:schemeClr val="tx1"/>
                </a:solidFill>
                <a:effectLst/>
                <a:latin typeface="+mn-lt"/>
                <a:ea typeface="+mn-ea"/>
                <a:cs typeface="+mn-cs"/>
              </a:rPr>
              <a:t>required</a:t>
            </a:r>
            <a:r>
              <a:rPr lang="en-US" sz="1200" kern="1200" dirty="0" smtClean="0">
                <a:solidFill>
                  <a:schemeClr val="tx1"/>
                </a:solidFill>
                <a:effectLst/>
                <a:latin typeface="+mn-lt"/>
                <a:ea typeface="+mn-ea"/>
                <a:cs typeface="+mn-cs"/>
              </a:rPr>
              <a:t> by their firms to conduct online research of job candidates. What’s more, 70% of recruiters state that they have </a:t>
            </a:r>
            <a:r>
              <a:rPr lang="en-US" sz="1200" b="0" i="1" kern="1200" dirty="0" smtClean="0">
                <a:solidFill>
                  <a:schemeClr val="tx1"/>
                </a:solidFill>
                <a:effectLst/>
                <a:latin typeface="+mn-lt"/>
                <a:ea typeface="+mn-ea"/>
                <a:cs typeface="+mn-cs"/>
              </a:rPr>
              <a:t>rejected</a:t>
            </a:r>
            <a:r>
              <a:rPr lang="en-US" sz="1200" kern="1200" dirty="0" smtClean="0">
                <a:solidFill>
                  <a:schemeClr val="tx1"/>
                </a:solidFill>
                <a:effectLst/>
                <a:latin typeface="+mn-lt"/>
                <a:ea typeface="+mn-ea"/>
                <a:cs typeface="+mn-cs"/>
              </a:rPr>
              <a:t> candidates based on the material found on social media websites. Frequent updates to user privacy settings on social media platforms (especially on Facebook) have made gaining access to candidates’ personal information much easier for prospective employers. But does the</a:t>
            </a:r>
            <a:r>
              <a:rPr lang="en-US" sz="1200" kern="1200" baseline="0" dirty="0" smtClean="0">
                <a:solidFill>
                  <a:schemeClr val="tx1"/>
                </a:solidFill>
                <a:effectLst/>
                <a:latin typeface="+mn-lt"/>
                <a:ea typeface="+mn-ea"/>
                <a:cs typeface="+mn-cs"/>
              </a:rPr>
              <a:t> information featured in candidates’ social media profiles predict their job performance? </a:t>
            </a:r>
            <a:endParaRPr lang="en-US" dirty="0"/>
          </a:p>
        </p:txBody>
      </p:sp>
      <p:sp>
        <p:nvSpPr>
          <p:cNvPr id="4" name="Slide Number Placeholder 3"/>
          <p:cNvSpPr>
            <a:spLocks noGrp="1"/>
          </p:cNvSpPr>
          <p:nvPr>
            <p:ph type="sldNum" sz="quarter" idx="10"/>
          </p:nvPr>
        </p:nvSpPr>
        <p:spPr/>
        <p:txBody>
          <a:bodyPr/>
          <a:lstStyle/>
          <a:p>
            <a:fld id="{D33F1B0E-042D-4216-A59E-2B54EA105868}" type="slidenum">
              <a:rPr lang="en-US" smtClean="0"/>
              <a:pPr/>
              <a:t>19</a:t>
            </a:fld>
            <a:endParaRPr lang="en-US" dirty="0"/>
          </a:p>
        </p:txBody>
      </p:sp>
    </p:spTree>
    <p:extLst>
      <p:ext uri="{BB962C8B-B14F-4D97-AF65-F5344CB8AC3E}">
        <p14:creationId xmlns:p14="http://schemas.microsoft.com/office/powerpoint/2010/main" val="326375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will be co-hosting today’s webinar along with two of my colleagues. First, we have fellow consultant, Alyssa Perez [</a:t>
            </a:r>
            <a:r>
              <a:rPr lang="en-US" i="1" baseline="0" dirty="0" smtClean="0"/>
              <a:t>Alyssa’s greetings</a:t>
            </a:r>
            <a:r>
              <a:rPr lang="en-US" i="0" baseline="0" dirty="0" smtClean="0"/>
              <a:t>].</a:t>
            </a:r>
            <a:r>
              <a:rPr lang="en-US" baseline="0" dirty="0" smtClean="0"/>
              <a:t> Next, we have President and founder of Human Capital Growth, Dr. Shreya Sarkar-Barney. </a:t>
            </a:r>
            <a:r>
              <a:rPr lang="en-US" i="1" baseline="0" dirty="0" smtClean="0"/>
              <a:t>[Shreya’s greetings.]</a:t>
            </a:r>
          </a:p>
          <a:p>
            <a:endParaRPr lang="en-US" baseline="0" dirty="0" smtClean="0"/>
          </a:p>
          <a:p>
            <a:r>
              <a:rPr lang="en-US" baseline="0" dirty="0" smtClean="0"/>
              <a:t>We are really excited to be leading this webinar.  There is a lot of exciting research coming out on talent management practices which we are happy to share with you. Thank you again for joining us today.</a:t>
            </a:r>
            <a:endParaRPr lang="en-US" dirty="0"/>
          </a:p>
        </p:txBody>
      </p:sp>
      <p:sp>
        <p:nvSpPr>
          <p:cNvPr id="4" name="Slide Number Placeholder 3"/>
          <p:cNvSpPr>
            <a:spLocks noGrp="1"/>
          </p:cNvSpPr>
          <p:nvPr>
            <p:ph type="sldNum" sz="quarter" idx="10"/>
          </p:nvPr>
        </p:nvSpPr>
        <p:spPr/>
        <p:txBody>
          <a:bodyPr/>
          <a:lstStyle/>
          <a:p>
            <a:fld id="{45C2795C-B4B9-4EEA-ADFD-682FEABAC449}"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015816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Besides posing potential problems for job applicants, searching a candidate’s social media profile presents organizations with potentially damaging consequences. First, much of the information uncovered by recruiters from looking at social media profiles is not job-related. For example, one’s age, hobbies, religious views, political leanings, and marital/relationship status all appear on one’s Facebook profile, but have very little to do with a person’s ability to perform most jobs. Using much of this</a:t>
            </a:r>
            <a:r>
              <a:rPr lang="en-US" sz="1200" kern="1200" baseline="0" dirty="0" smtClean="0">
                <a:solidFill>
                  <a:schemeClr val="tx1"/>
                </a:solidFill>
                <a:effectLst/>
                <a:latin typeface="+mn-lt"/>
                <a:ea typeface="+mn-ea"/>
                <a:cs typeface="+mn-cs"/>
              </a:rPr>
              <a:t> type of</a:t>
            </a:r>
            <a:r>
              <a:rPr lang="en-US" sz="1200" kern="1200" dirty="0" smtClean="0">
                <a:solidFill>
                  <a:schemeClr val="tx1"/>
                </a:solidFill>
                <a:effectLst/>
                <a:latin typeface="+mn-lt"/>
                <a:ea typeface="+mn-ea"/>
                <a:cs typeface="+mn-cs"/>
              </a:rPr>
              <a:t> information for employee selection is considered illegal in most states</a:t>
            </a:r>
            <a:r>
              <a:rPr lang="en-US" sz="1200" kern="1200" baseline="0" dirty="0" smtClean="0">
                <a:solidFill>
                  <a:schemeClr val="tx1"/>
                </a:solidFill>
                <a:effectLst/>
                <a:latin typeface="+mn-lt"/>
                <a:ea typeface="+mn-ea"/>
                <a:cs typeface="+mn-cs"/>
              </a:rPr>
              <a:t> in the U.S. and in many countries around the world.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33F1B0E-042D-4216-A59E-2B54EA105868}" type="slidenum">
              <a:rPr lang="en-US" smtClean="0"/>
              <a:pPr/>
              <a:t>20</a:t>
            </a:fld>
            <a:endParaRPr lang="en-US" dirty="0"/>
          </a:p>
        </p:txBody>
      </p:sp>
    </p:spTree>
    <p:extLst>
      <p:ext uri="{BB962C8B-B14F-4D97-AF65-F5344CB8AC3E}">
        <p14:creationId xmlns:p14="http://schemas.microsoft.com/office/powerpoint/2010/main" val="609927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Despite</a:t>
            </a:r>
            <a:r>
              <a:rPr lang="en-US" sz="1200" kern="1200" baseline="0" dirty="0" smtClean="0">
                <a:solidFill>
                  <a:schemeClr val="tx1"/>
                </a:solidFill>
                <a:effectLst/>
                <a:latin typeface="+mn-lt"/>
                <a:ea typeface="+mn-ea"/>
                <a:cs typeface="+mn-cs"/>
              </a:rPr>
              <a:t> the trend of </a:t>
            </a:r>
            <a:r>
              <a:rPr lang="en-US" sz="1200" kern="1200" dirty="0" smtClean="0">
                <a:solidFill>
                  <a:schemeClr val="tx1"/>
                </a:solidFill>
                <a:effectLst/>
                <a:latin typeface="+mn-lt"/>
                <a:ea typeface="+mn-ea"/>
                <a:cs typeface="+mn-cs"/>
              </a:rPr>
              <a:t>using social media sites in the employee</a:t>
            </a:r>
            <a:r>
              <a:rPr lang="en-US" sz="1200" kern="1200" baseline="0" dirty="0" smtClean="0">
                <a:solidFill>
                  <a:schemeClr val="tx1"/>
                </a:solidFill>
                <a:effectLst/>
                <a:latin typeface="+mn-lt"/>
                <a:ea typeface="+mn-ea"/>
                <a:cs typeface="+mn-cs"/>
              </a:rPr>
              <a:t> selection process, research has shown that viewing candidates’ social media profiles </a:t>
            </a:r>
            <a:r>
              <a:rPr lang="en-US" sz="1200" kern="1200" dirty="0" smtClean="0">
                <a:solidFill>
                  <a:schemeClr val="tx1"/>
                </a:solidFill>
                <a:effectLst/>
                <a:latin typeface="+mn-lt"/>
                <a:ea typeface="+mn-ea"/>
                <a:cs typeface="+mn-cs"/>
              </a:rPr>
              <a:t>to predict a</a:t>
            </a:r>
            <a:r>
              <a:rPr lang="en-US" sz="1200" kern="1200" baseline="0" dirty="0" smtClean="0">
                <a:solidFill>
                  <a:schemeClr val="tx1"/>
                </a:solidFill>
                <a:effectLst/>
                <a:latin typeface="+mn-lt"/>
                <a:ea typeface="+mn-ea"/>
                <a:cs typeface="+mn-cs"/>
              </a:rPr>
              <a:t> candidate's success in the role</a:t>
            </a:r>
            <a:r>
              <a:rPr lang="en-US" sz="1200" kern="1200" dirty="0" smtClean="0">
                <a:solidFill>
                  <a:schemeClr val="tx1"/>
                </a:solidFill>
                <a:effectLst/>
                <a:latin typeface="+mn-lt"/>
                <a:ea typeface="+mn-ea"/>
                <a:cs typeface="+mn-cs"/>
              </a:rPr>
              <a:t> doesn’t work. Last year, Van Iddekinge,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Lanivich, Roth,</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Junco conducted a study in which they had staffing specialists and hiring managers from multiple organizations view and rate Facebook profiles of job applicants. These applicants were recent</a:t>
            </a:r>
            <a:r>
              <a:rPr lang="en-US" sz="1200" kern="1200" baseline="0" dirty="0" smtClean="0">
                <a:solidFill>
                  <a:schemeClr val="tx1"/>
                </a:solidFill>
                <a:effectLst/>
                <a:latin typeface="+mn-lt"/>
                <a:ea typeface="+mn-ea"/>
                <a:cs typeface="+mn-cs"/>
              </a:rPr>
              <a:t> college graduates, and their Facebook profiles were used by the recruiters and hiring managers to rate them on 10 skills that are required for most jobs across any industry.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3F1B0E-042D-4216-A59E-2B54EA105868}" type="slidenum">
              <a:rPr lang="en-US" smtClean="0"/>
              <a:pPr/>
              <a:t>21</a:t>
            </a:fld>
            <a:endParaRPr lang="en-US" dirty="0"/>
          </a:p>
        </p:txBody>
      </p:sp>
    </p:spTree>
    <p:extLst>
      <p:ext uri="{BB962C8B-B14F-4D97-AF65-F5344CB8AC3E}">
        <p14:creationId xmlns:p14="http://schemas.microsoft.com/office/powerpoint/2010/main" val="1111927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After the</a:t>
            </a:r>
            <a:r>
              <a:rPr lang="en-US" sz="1200" kern="1200" baseline="0" dirty="0" smtClean="0">
                <a:solidFill>
                  <a:schemeClr val="tx1"/>
                </a:solidFill>
                <a:effectLst/>
                <a:latin typeface="+mn-lt"/>
                <a:ea typeface="+mn-ea"/>
                <a:cs typeface="+mn-cs"/>
              </a:rPr>
              <a:t> applicant had been employed on the job an average of </a:t>
            </a:r>
            <a:r>
              <a:rPr lang="en-US" sz="1200" kern="1200" dirty="0" smtClean="0">
                <a:solidFill>
                  <a:schemeClr val="tx1"/>
                </a:solidFill>
                <a:effectLst/>
                <a:latin typeface="+mn-lt"/>
                <a:ea typeface="+mn-ea"/>
                <a:cs typeface="+mn-cs"/>
              </a:rPr>
              <a:t>13.7 months,</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he ratings made</a:t>
            </a:r>
            <a:r>
              <a:rPr lang="en-US" sz="1200" kern="1200" baseline="0" dirty="0" smtClean="0">
                <a:solidFill>
                  <a:schemeClr val="tx1"/>
                </a:solidFill>
                <a:effectLst/>
                <a:latin typeface="+mn-lt"/>
                <a:ea typeface="+mn-ea"/>
                <a:cs typeface="+mn-cs"/>
              </a:rPr>
              <a:t> earlier by the </a:t>
            </a:r>
            <a:r>
              <a:rPr lang="en-US" sz="1200" kern="1200" dirty="0" smtClean="0">
                <a:solidFill>
                  <a:schemeClr val="tx1"/>
                </a:solidFill>
                <a:effectLst/>
                <a:latin typeface="+mn-lt"/>
                <a:ea typeface="+mn-ea"/>
                <a:cs typeface="+mn-cs"/>
              </a:rPr>
              <a:t>recruitment professionals were compared to performance evaluations completed by each employee’s supervisor. </a:t>
            </a:r>
            <a:r>
              <a:rPr lang="en-US" sz="1200" kern="1200" baseline="0" dirty="0" smtClean="0">
                <a:solidFill>
                  <a:schemeClr val="tx1"/>
                </a:solidFill>
                <a:effectLst/>
                <a:latin typeface="+mn-lt"/>
                <a:ea typeface="+mn-ea"/>
                <a:cs typeface="+mn-cs"/>
              </a:rPr>
              <a:t>These two sets of ratings were then used </a:t>
            </a:r>
            <a:r>
              <a:rPr lang="en-US" sz="1200" kern="1200" dirty="0" smtClean="0">
                <a:solidFill>
                  <a:schemeClr val="tx1"/>
                </a:solidFill>
                <a:effectLst/>
                <a:latin typeface="+mn-lt"/>
                <a:ea typeface="+mn-ea"/>
                <a:cs typeface="+mn-cs"/>
              </a:rPr>
              <a:t>to determine whether there was any correlation between the</a:t>
            </a:r>
            <a:r>
              <a:rPr lang="en-US" sz="1200" kern="1200" baseline="0" dirty="0" smtClean="0">
                <a:solidFill>
                  <a:schemeClr val="tx1"/>
                </a:solidFill>
                <a:effectLst/>
                <a:latin typeface="+mn-lt"/>
                <a:ea typeface="+mn-ea"/>
                <a:cs typeface="+mn-cs"/>
              </a:rPr>
              <a:t> employee’s</a:t>
            </a:r>
            <a:r>
              <a:rPr lang="en-US" sz="1200" kern="1200" dirty="0" smtClean="0">
                <a:solidFill>
                  <a:schemeClr val="tx1"/>
                </a:solidFill>
                <a:effectLst/>
                <a:latin typeface="+mn-lt"/>
                <a:ea typeface="+mn-ea"/>
                <a:cs typeface="+mn-cs"/>
              </a:rPr>
              <a:t> predicted and actual job performance. </a:t>
            </a:r>
          </a:p>
          <a:p>
            <a:endParaRPr lang="en-US" dirty="0"/>
          </a:p>
        </p:txBody>
      </p:sp>
      <p:sp>
        <p:nvSpPr>
          <p:cNvPr id="4" name="Slide Number Placeholder 3"/>
          <p:cNvSpPr>
            <a:spLocks noGrp="1"/>
          </p:cNvSpPr>
          <p:nvPr>
            <p:ph type="sldNum" sz="quarter" idx="10"/>
          </p:nvPr>
        </p:nvSpPr>
        <p:spPr/>
        <p:txBody>
          <a:bodyPr/>
          <a:lstStyle/>
          <a:p>
            <a:fld id="{D33F1B0E-042D-4216-A59E-2B54EA105868}" type="slidenum">
              <a:rPr lang="en-US" smtClean="0"/>
              <a:pPr/>
              <a:t>22</a:t>
            </a:fld>
            <a:endParaRPr lang="en-US" dirty="0"/>
          </a:p>
        </p:txBody>
      </p:sp>
    </p:spTree>
    <p:extLst>
      <p:ext uri="{BB962C8B-B14F-4D97-AF65-F5344CB8AC3E}">
        <p14:creationId xmlns:p14="http://schemas.microsoft.com/office/powerpoint/2010/main" val="4186686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a:t>
            </a:r>
            <a:r>
              <a:rPr lang="en-US" sz="1200" kern="1200" baseline="0" dirty="0" smtClean="0">
                <a:solidFill>
                  <a:schemeClr val="tx1"/>
                </a:solidFill>
                <a:effectLst/>
                <a:latin typeface="+mn-lt"/>
                <a:ea typeface="+mn-ea"/>
                <a:cs typeface="+mn-cs"/>
              </a:rPr>
              <a:t> you recall, 70% of recruiters had reported rejecting candidates based on the information contained in the candidate’s social media profile. </a:t>
            </a:r>
            <a:r>
              <a:rPr lang="en-US" sz="1200" kern="1200" dirty="0" smtClean="0">
                <a:solidFill>
                  <a:schemeClr val="tx1"/>
                </a:solidFill>
                <a:effectLst/>
                <a:latin typeface="+mn-lt"/>
                <a:ea typeface="+mn-ea"/>
                <a:cs typeface="+mn-cs"/>
              </a:rPr>
              <a:t>This study found, however, that candidates’ social media profiles did </a:t>
            </a:r>
            <a:r>
              <a:rPr lang="en-US" sz="1200" i="1" kern="1200" dirty="0" smtClean="0">
                <a:solidFill>
                  <a:schemeClr val="tx1"/>
                </a:solidFill>
                <a:effectLst/>
                <a:latin typeface="+mn-lt"/>
                <a:ea typeface="+mn-ea"/>
                <a:cs typeface="+mn-cs"/>
              </a:rPr>
              <a:t>not </a:t>
            </a:r>
            <a:r>
              <a:rPr lang="en-US" sz="1200" i="0" kern="1200" dirty="0" smtClean="0">
                <a:solidFill>
                  <a:schemeClr val="tx1"/>
                </a:solidFill>
                <a:effectLst/>
                <a:latin typeface="+mn-lt"/>
                <a:ea typeface="+mn-ea"/>
                <a:cs typeface="+mn-cs"/>
              </a:rPr>
              <a:t>predict job</a:t>
            </a:r>
            <a:r>
              <a:rPr lang="en-US" sz="1200" i="0" kern="1200" baseline="0" dirty="0" smtClean="0">
                <a:solidFill>
                  <a:schemeClr val="tx1"/>
                </a:solidFill>
                <a:effectLst/>
                <a:latin typeface="+mn-lt"/>
                <a:ea typeface="+mn-ea"/>
                <a:cs typeface="+mn-cs"/>
              </a:rPr>
              <a:t> performance. That is, </a:t>
            </a:r>
            <a:r>
              <a:rPr lang="en-US" sz="1200" kern="1200" dirty="0" smtClean="0">
                <a:solidFill>
                  <a:schemeClr val="tx1"/>
                </a:solidFill>
                <a:effectLst/>
                <a:latin typeface="+mn-lt"/>
                <a:ea typeface="+mn-ea"/>
                <a:cs typeface="+mn-cs"/>
              </a:rPr>
              <a:t>recruiters’ ratings of applicants were </a:t>
            </a:r>
            <a:r>
              <a:rPr lang="en-US" sz="1200" i="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related to supervisors’ ratings of</a:t>
            </a:r>
            <a:r>
              <a:rPr lang="en-US" sz="1200" kern="1200" baseline="0" dirty="0" smtClean="0">
                <a:solidFill>
                  <a:schemeClr val="tx1"/>
                </a:solidFill>
                <a:effectLst/>
                <a:latin typeface="+mn-lt"/>
                <a:ea typeface="+mn-ea"/>
                <a:cs typeface="+mn-cs"/>
              </a:rPr>
              <a:t> the employee after the employee had been on the job for longer than a year. I would like to emphasize that this study was not performed in a lab setting and involved real job candidates that went on to be employees in actual organizations. The recruiters that participated in this study were also </a:t>
            </a:r>
            <a:r>
              <a:rPr lang="en-US" sz="1200" i="1" kern="1200" baseline="0" dirty="0" smtClean="0">
                <a:solidFill>
                  <a:schemeClr val="tx1"/>
                </a:solidFill>
                <a:effectLst/>
                <a:latin typeface="+mn-lt"/>
                <a:ea typeface="+mn-ea"/>
                <a:cs typeface="+mn-cs"/>
              </a:rPr>
              <a:t>real </a:t>
            </a:r>
            <a:r>
              <a:rPr lang="en-US" sz="1200" i="0" kern="1200" baseline="0" dirty="0" smtClean="0">
                <a:solidFill>
                  <a:schemeClr val="tx1"/>
                </a:solidFill>
                <a:effectLst/>
                <a:latin typeface="+mn-lt"/>
                <a:ea typeface="+mn-ea"/>
                <a:cs typeface="+mn-cs"/>
              </a:rPr>
              <a:t>recruiters that had an average of 6.40 years of experience recruiting and selecting employees.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u="non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u="non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kern="1200" dirty="0" smtClean="0">
                <a:solidFill>
                  <a:schemeClr val="tx1"/>
                </a:solidFill>
                <a:effectLst/>
                <a:latin typeface="+mn-lt"/>
                <a:ea typeface="+mn-ea"/>
                <a:cs typeface="+mn-cs"/>
              </a:rPr>
              <a:t>[Additional notes from the study not to be read</a:t>
            </a:r>
            <a:r>
              <a:rPr lang="en-US" sz="1200" b="1" u="none" kern="1200" baseline="0" dirty="0" smtClean="0">
                <a:solidFill>
                  <a:schemeClr val="tx1"/>
                </a:solidFill>
                <a:effectLst/>
                <a:latin typeface="+mn-lt"/>
                <a:ea typeface="+mn-ea"/>
                <a:cs typeface="+mn-cs"/>
              </a:rPr>
              <a:t> during the webinar</a:t>
            </a:r>
            <a:r>
              <a:rPr lang="en-US" sz="1200" b="1" u="none"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total of 86 recruiters agreed to participate in the study. Participants were HR staffing specialists (</a:t>
            </a:r>
            <a:r>
              <a:rPr lang="en-US" sz="1200" i="1" kern="1200" dirty="0" smtClean="0">
                <a:solidFill>
                  <a:schemeClr val="tx1"/>
                </a:solidFill>
                <a:effectLst/>
                <a:latin typeface="+mn-lt"/>
                <a:ea typeface="+mn-ea"/>
                <a:cs typeface="+mn-cs"/>
              </a:rPr>
              <a:t>n </a:t>
            </a:r>
            <a:r>
              <a:rPr lang="en-US" sz="1200" kern="1200" dirty="0" smtClean="0">
                <a:solidFill>
                  <a:schemeClr val="tx1"/>
                </a:solidFill>
                <a:effectLst/>
                <a:latin typeface="+mn-lt"/>
                <a:ea typeface="+mn-ea"/>
                <a:cs typeface="+mn-cs"/>
              </a:rPr>
              <a:t>= 40), hiring managers (</a:t>
            </a:r>
            <a:r>
              <a:rPr lang="en-US" sz="1200" i="1" kern="1200" dirty="0" smtClean="0">
                <a:solidFill>
                  <a:schemeClr val="tx1"/>
                </a:solidFill>
                <a:effectLst/>
                <a:latin typeface="+mn-lt"/>
                <a:ea typeface="+mn-ea"/>
                <a:cs typeface="+mn-cs"/>
              </a:rPr>
              <a:t>n </a:t>
            </a:r>
            <a:r>
              <a:rPr lang="en-US" sz="1200" kern="1200" dirty="0" smtClean="0">
                <a:solidFill>
                  <a:schemeClr val="tx1"/>
                </a:solidFill>
                <a:effectLst/>
                <a:latin typeface="+mn-lt"/>
                <a:ea typeface="+mn-ea"/>
                <a:cs typeface="+mn-cs"/>
              </a:rPr>
              <a:t>= 29), or employees in the job who were assigned to do recruiting (</a:t>
            </a:r>
            <a:r>
              <a:rPr lang="en-US" sz="1200" i="1" kern="1200" dirty="0" smtClean="0">
                <a:solidFill>
                  <a:schemeClr val="tx1"/>
                </a:solidFill>
                <a:effectLst/>
                <a:latin typeface="+mn-lt"/>
                <a:ea typeface="+mn-ea"/>
                <a:cs typeface="+mn-cs"/>
              </a:rPr>
              <a:t>n </a:t>
            </a:r>
            <a:r>
              <a:rPr lang="en-US" sz="1200" kern="1200" dirty="0" smtClean="0">
                <a:solidFill>
                  <a:schemeClr val="tx1"/>
                </a:solidFill>
                <a:effectLst/>
                <a:latin typeface="+mn-lt"/>
                <a:ea typeface="+mn-ea"/>
                <a:cs typeface="+mn-cs"/>
              </a:rPr>
              <a:t>= 17). These participants possessed an average of 6.40 years of experience recruiting and selecting employees (</a:t>
            </a:r>
            <a:r>
              <a:rPr lang="en-US" sz="1200" i="1" kern="1200" dirty="0" smtClean="0">
                <a:solidFill>
                  <a:schemeClr val="tx1"/>
                </a:solidFill>
                <a:effectLst/>
                <a:latin typeface="+mn-lt"/>
                <a:ea typeface="+mn-ea"/>
                <a:cs typeface="+mn-cs"/>
              </a:rPr>
              <a:t>SD </a:t>
            </a:r>
            <a:r>
              <a:rPr lang="en-US" sz="1200" kern="1200" dirty="0" smtClean="0">
                <a:solidFill>
                  <a:schemeClr val="tx1"/>
                </a:solidFill>
                <a:effectLst/>
                <a:latin typeface="+mn-lt"/>
                <a:ea typeface="+mn-ea"/>
                <a:cs typeface="+mn-cs"/>
              </a:rPr>
              <a:t>= 5.46). This set of participants was 55.8% female and 82.4% White (other participants were Black, Hispanic, or Asian), and their average age was 33.11 years (</a:t>
            </a:r>
            <a:r>
              <a:rPr lang="en-US" sz="1200" i="1" kern="1200" dirty="0" smtClean="0">
                <a:solidFill>
                  <a:schemeClr val="tx1"/>
                </a:solidFill>
                <a:effectLst/>
                <a:latin typeface="+mn-lt"/>
                <a:ea typeface="+mn-ea"/>
                <a:cs typeface="+mn-cs"/>
              </a:rPr>
              <a:t>SD </a:t>
            </a:r>
            <a:r>
              <a:rPr lang="en-US" sz="1200" kern="1200" dirty="0" smtClean="0">
                <a:solidFill>
                  <a:schemeClr val="tx1"/>
                </a:solidFill>
                <a:effectLst/>
                <a:latin typeface="+mn-lt"/>
                <a:ea typeface="+mn-ea"/>
                <a:cs typeface="+mn-cs"/>
              </a:rPr>
              <a:t>= 9.12).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33F1B0E-042D-4216-A59E-2B54EA105868}" type="slidenum">
              <a:rPr lang="en-US" smtClean="0"/>
              <a:pPr/>
              <a:t>23</a:t>
            </a:fld>
            <a:endParaRPr lang="en-US" dirty="0"/>
          </a:p>
        </p:txBody>
      </p:sp>
    </p:spTree>
    <p:extLst>
      <p:ext uri="{BB962C8B-B14F-4D97-AF65-F5344CB8AC3E}">
        <p14:creationId xmlns:p14="http://schemas.microsoft.com/office/powerpoint/2010/main" val="67204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Another</a:t>
            </a:r>
            <a:r>
              <a:rPr lang="en-US" sz="1200" kern="1200" baseline="0" dirty="0" smtClean="0">
                <a:solidFill>
                  <a:schemeClr val="tx1"/>
                </a:solidFill>
                <a:effectLst/>
                <a:latin typeface="+mn-lt"/>
                <a:ea typeface="+mn-ea"/>
                <a:cs typeface="+mn-cs"/>
              </a:rPr>
              <a:t> critical finding of this study was that</a:t>
            </a:r>
            <a:r>
              <a:rPr lang="en-US" sz="1200" kern="1200" dirty="0" smtClean="0">
                <a:solidFill>
                  <a:schemeClr val="tx1"/>
                </a:solidFill>
                <a:effectLst/>
                <a:latin typeface="+mn-lt"/>
                <a:ea typeface="+mn-ea"/>
                <a:cs typeface="+mn-cs"/>
              </a:rPr>
              <a:t> recruiters tended to prefer White females above all other subgroups, posing serious legal and ethical problems for organizations.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companies looking to achieve meritocracy and</a:t>
            </a:r>
            <a:r>
              <a:rPr lang="en-US" sz="1200" kern="1200" baseline="0" dirty="0" smtClean="0">
                <a:solidFill>
                  <a:schemeClr val="tx1"/>
                </a:solidFill>
                <a:effectLst/>
                <a:latin typeface="+mn-lt"/>
                <a:ea typeface="+mn-ea"/>
                <a:cs typeface="+mn-cs"/>
              </a:rPr>
              <a:t> prevent adverse impact</a:t>
            </a:r>
            <a:r>
              <a:rPr lang="en-US" sz="1200" kern="1200" dirty="0" smtClean="0">
                <a:solidFill>
                  <a:schemeClr val="tx1"/>
                </a:solidFill>
                <a:effectLst/>
                <a:latin typeface="+mn-lt"/>
                <a:ea typeface="+mn-ea"/>
                <a:cs typeface="+mn-cs"/>
              </a:rPr>
              <a:t>, the findings of this study are extremely problematic.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Shreya,</a:t>
            </a:r>
            <a:r>
              <a:rPr lang="en-US" sz="1200" kern="1200" baseline="0" dirty="0" smtClean="0">
                <a:solidFill>
                  <a:schemeClr val="tx1"/>
                </a:solidFill>
                <a:effectLst/>
                <a:latin typeface="+mn-lt"/>
                <a:ea typeface="+mn-ea"/>
                <a:cs typeface="+mn-cs"/>
              </a:rPr>
              <a:t> should organizations be using social media sites at all for employee selection? If so, how should firms use these sites?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33F1B0E-042D-4216-A59E-2B54EA105868}" type="slidenum">
              <a:rPr lang="en-US" smtClean="0"/>
              <a:pPr/>
              <a:t>24</a:t>
            </a:fld>
            <a:endParaRPr lang="en-US" dirty="0"/>
          </a:p>
        </p:txBody>
      </p:sp>
    </p:spTree>
    <p:extLst>
      <p:ext uri="{BB962C8B-B14F-4D97-AF65-F5344CB8AC3E}">
        <p14:creationId xmlns:p14="http://schemas.microsoft.com/office/powerpoint/2010/main" val="2058464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[NOTES]: Using</a:t>
            </a:r>
            <a:r>
              <a:rPr lang="en-US" sz="1200" b="0" i="0" kern="1200" baseline="0" dirty="0" smtClean="0">
                <a:solidFill>
                  <a:schemeClr val="tx1"/>
                </a:solidFill>
                <a:effectLst/>
                <a:latin typeface="+mn-lt"/>
                <a:ea typeface="+mn-ea"/>
                <a:cs typeface="+mn-cs"/>
              </a:rPr>
              <a:t> social media sites to screen job candidates opens up the potential for the organization to incur legal action. Furthermore, organizations using social media for selection could be screening out qualified candidates based on information that does very little to predict employee job performance.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strike="noStrike" kern="1200" dirty="0" smtClean="0">
                <a:solidFill>
                  <a:schemeClr val="tx1"/>
                </a:solidFill>
                <a:effectLst/>
                <a:latin typeface="+mn-lt"/>
                <a:ea typeface="+mn-ea"/>
                <a:cs typeface="+mn-cs"/>
              </a:rPr>
              <a:t>Social media is best used to advertise job openings</a:t>
            </a:r>
            <a:r>
              <a:rPr lang="en-US" sz="1200" b="0" i="0" strike="noStrike" kern="1200" baseline="0" dirty="0" smtClean="0">
                <a:solidFill>
                  <a:schemeClr val="tx1"/>
                </a:solidFill>
                <a:effectLst/>
                <a:latin typeface="+mn-lt"/>
                <a:ea typeface="+mn-ea"/>
                <a:cs typeface="+mn-cs"/>
              </a:rPr>
              <a:t> and to </a:t>
            </a:r>
            <a:r>
              <a:rPr lang="en-US" sz="1200" b="0" i="0" strike="noStrike" kern="1200" dirty="0" smtClean="0">
                <a:solidFill>
                  <a:schemeClr val="tx1"/>
                </a:solidFill>
                <a:effectLst/>
                <a:latin typeface="+mn-lt"/>
                <a:ea typeface="+mn-ea"/>
                <a:cs typeface="+mn-cs"/>
              </a:rPr>
              <a:t>engage in employer branding (such as sharing “Best Placed to Work”</a:t>
            </a:r>
            <a:r>
              <a:rPr lang="en-US" sz="1200" b="0" i="0" strike="noStrike" kern="1200" baseline="0" dirty="0" smtClean="0">
                <a:solidFill>
                  <a:schemeClr val="tx1"/>
                </a:solidFill>
                <a:effectLst/>
                <a:latin typeface="+mn-lt"/>
                <a:ea typeface="+mn-ea"/>
                <a:cs typeface="+mn-cs"/>
              </a:rPr>
              <a:t> awards</a:t>
            </a:r>
            <a:r>
              <a:rPr lang="en-US" sz="1200" b="0" i="0" strike="noStrike"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So,</a:t>
            </a:r>
            <a:r>
              <a:rPr lang="en-US" sz="1200" b="0" i="0" kern="1200" baseline="0" dirty="0" smtClean="0">
                <a:solidFill>
                  <a:schemeClr val="tx1"/>
                </a:solidFill>
                <a:effectLst/>
                <a:latin typeface="+mn-lt"/>
                <a:ea typeface="+mn-ea"/>
                <a:cs typeface="+mn-cs"/>
              </a:rPr>
              <a:t> u</a:t>
            </a:r>
            <a:r>
              <a:rPr lang="en-US" sz="1200" b="0" i="0" kern="1200" dirty="0" smtClean="0">
                <a:solidFill>
                  <a:schemeClr val="tx1"/>
                </a:solidFill>
                <a:effectLst/>
                <a:latin typeface="+mn-lt"/>
                <a:ea typeface="+mn-ea"/>
                <a:cs typeface="+mn-cs"/>
              </a:rPr>
              <a:t>ntil additional research can be conducted on ways to effectively use social media in the selection process, organizations should discontinue using sites such as Facebook to search for information on job candidates and should only use social media as a</a:t>
            </a:r>
            <a:r>
              <a:rPr lang="en-US" sz="1200" b="0" i="0" kern="1200" baseline="0" dirty="0" smtClean="0">
                <a:solidFill>
                  <a:schemeClr val="tx1"/>
                </a:solidFill>
                <a:effectLst/>
                <a:latin typeface="+mn-lt"/>
                <a:ea typeface="+mn-ea"/>
                <a:cs typeface="+mn-cs"/>
              </a:rPr>
              <a:t> means of growing an organization’s applicant pool. </a:t>
            </a:r>
            <a:endParaRPr lang="en-US" sz="1200" b="0" i="0" strike="noStrike" kern="1200" dirty="0" smtClean="0">
              <a:solidFill>
                <a:schemeClr val="tx1"/>
              </a:solidFill>
              <a:effectLst/>
              <a:latin typeface="+mn-lt"/>
              <a:ea typeface="+mn-ea"/>
              <a:cs typeface="+mn-cs"/>
            </a:endParaRPr>
          </a:p>
          <a:p>
            <a:endParaRPr lang="en-US" dirty="0" smtClean="0"/>
          </a:p>
          <a:p>
            <a:r>
              <a:rPr lang="en-US" dirty="0" smtClean="0"/>
              <a:t>[SCRIPT]: Thank you for sharing your insight about this topic, Shreya. Next,</a:t>
            </a:r>
            <a:r>
              <a:rPr lang="en-US" baseline="0" dirty="0" smtClean="0"/>
              <a:t> Alyssa will talk about another topic related to the use of technology in the workplace. </a:t>
            </a:r>
            <a:endParaRPr lang="en-US" dirty="0"/>
          </a:p>
        </p:txBody>
      </p:sp>
      <p:sp>
        <p:nvSpPr>
          <p:cNvPr id="4" name="Slide Number Placeholder 3"/>
          <p:cNvSpPr>
            <a:spLocks noGrp="1"/>
          </p:cNvSpPr>
          <p:nvPr>
            <p:ph type="sldNum" sz="quarter" idx="10"/>
          </p:nvPr>
        </p:nvSpPr>
        <p:spPr/>
        <p:txBody>
          <a:bodyPr/>
          <a:lstStyle/>
          <a:p>
            <a:fld id="{D33F1B0E-042D-4216-A59E-2B54EA105868}" type="slidenum">
              <a:rPr lang="en-US" smtClean="0"/>
              <a:pPr/>
              <a:t>25</a:t>
            </a:fld>
            <a:endParaRPr lang="en-US" dirty="0"/>
          </a:p>
        </p:txBody>
      </p:sp>
    </p:spTree>
    <p:extLst>
      <p:ext uri="{BB962C8B-B14F-4D97-AF65-F5344CB8AC3E}">
        <p14:creationId xmlns:p14="http://schemas.microsoft.com/office/powerpoint/2010/main" val="712579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Corey.</a:t>
            </a:r>
            <a:r>
              <a:rPr lang="en-US" baseline="0" dirty="0" smtClean="0"/>
              <a:t>  </a:t>
            </a:r>
            <a:r>
              <a:rPr lang="en-US" dirty="0" smtClean="0"/>
              <a:t>From social media, we will now switch to another technology related topic,</a:t>
            </a:r>
            <a:r>
              <a:rPr lang="en-US" baseline="0" dirty="0" smtClean="0"/>
              <a:t> which is to what extent should organizations expect employees to be connected after hours.</a:t>
            </a:r>
            <a:endParaRPr lang="en-US" dirty="0"/>
          </a:p>
        </p:txBody>
      </p:sp>
      <p:sp>
        <p:nvSpPr>
          <p:cNvPr id="4" name="Slide Number Placeholder 3"/>
          <p:cNvSpPr>
            <a:spLocks noGrp="1"/>
          </p:cNvSpPr>
          <p:nvPr>
            <p:ph type="sldNum" sz="quarter" idx="10"/>
          </p:nvPr>
        </p:nvSpPr>
        <p:spPr/>
        <p:txBody>
          <a:bodyPr/>
          <a:lstStyle/>
          <a:p>
            <a:fld id="{D33F1B0E-042D-4216-A59E-2B54EA105868}" type="slidenum">
              <a:rPr lang="en-US" smtClean="0"/>
              <a:pPr/>
              <a:t>26</a:t>
            </a:fld>
            <a:endParaRPr lang="en-US" dirty="0"/>
          </a:p>
        </p:txBody>
      </p:sp>
    </p:spTree>
    <p:extLst>
      <p:ext uri="{BB962C8B-B14F-4D97-AF65-F5344CB8AC3E}">
        <p14:creationId xmlns:p14="http://schemas.microsoft.com/office/powerpoint/2010/main" val="1578526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Many employees are working more and more after hours due to a constant technological connection to work.  45% of employees report working in the family domain through their mobile devices.  Working from home with a mobile device has been referred to as </a:t>
            </a:r>
            <a:r>
              <a:rPr lang="en-US" baseline="0" dirty="0" err="1" smtClean="0"/>
              <a:t>mWork</a:t>
            </a:r>
            <a:r>
              <a:rPr lang="en-US" baseline="0" dirty="0" smtClean="0"/>
              <a:t>.</a:t>
            </a:r>
          </a:p>
          <a:p>
            <a:r>
              <a:rPr lang="en-US" baseline="0" dirty="0" smtClean="0"/>
              <a:t>However, often times this </a:t>
            </a:r>
            <a:r>
              <a:rPr lang="en-US" baseline="0" dirty="0" err="1" smtClean="0"/>
              <a:t>mWork</a:t>
            </a:r>
            <a:r>
              <a:rPr lang="en-US" baseline="0" dirty="0" smtClean="0"/>
              <a:t> is necessary but involuntary on the part of employees.  Involuntarily working from home through </a:t>
            </a:r>
            <a:r>
              <a:rPr lang="en-US" baseline="0" dirty="0" err="1" smtClean="0"/>
              <a:t>mWork</a:t>
            </a:r>
            <a:r>
              <a:rPr lang="en-US" baseline="0" dirty="0" smtClean="0"/>
              <a:t> has many negative effects on employees, such as burnout, less commitment to the organizations, conflict with their families and ultimately, these things can lead to turnover. </a:t>
            </a:r>
          </a:p>
          <a:p>
            <a:r>
              <a:rPr lang="en-US" baseline="0" dirty="0" smtClean="0"/>
              <a:t>A unique and important study conducted by Ferguson and colleagues looked at the family (particularly the spouse)’s role in these negative work outcomes.</a:t>
            </a:r>
          </a:p>
        </p:txBody>
      </p:sp>
      <p:sp>
        <p:nvSpPr>
          <p:cNvPr id="4" name="Slide Number Placeholder 3"/>
          <p:cNvSpPr>
            <a:spLocks noGrp="1"/>
          </p:cNvSpPr>
          <p:nvPr>
            <p:ph type="sldNum" sz="quarter" idx="10"/>
          </p:nvPr>
        </p:nvSpPr>
        <p:spPr/>
        <p:txBody>
          <a:bodyPr/>
          <a:lstStyle/>
          <a:p>
            <a:fld id="{D33F1B0E-042D-4216-A59E-2B54EA105868}" type="slidenum">
              <a:rPr lang="en-US" smtClean="0"/>
              <a:pPr/>
              <a:t>27</a:t>
            </a:fld>
            <a:endParaRPr lang="en-US" dirty="0"/>
          </a:p>
        </p:txBody>
      </p:sp>
    </p:spTree>
    <p:extLst>
      <p:ext uri="{BB962C8B-B14F-4D97-AF65-F5344CB8AC3E}">
        <p14:creationId xmlns:p14="http://schemas.microsoft.com/office/powerpoint/2010/main" val="1090564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3600" baseline="0" dirty="0" smtClean="0"/>
              <a:t>Here is my question to all of you: </a:t>
            </a:r>
          </a:p>
          <a:p>
            <a:r>
              <a:rPr lang="en-US" sz="3600" baseline="0" dirty="0" smtClean="0"/>
              <a:t>Does YOUR organization have policies on </a:t>
            </a:r>
            <a:r>
              <a:rPr lang="en-US" sz="3600" baseline="0" dirty="0" err="1" smtClean="0"/>
              <a:t>mWork</a:t>
            </a:r>
            <a:r>
              <a:rPr lang="en-US" sz="3600" baseline="0" dirty="0" smtClean="0"/>
              <a:t>?</a:t>
            </a:r>
          </a:p>
          <a:p>
            <a:r>
              <a:rPr lang="en-US" sz="3600" baseline="0" dirty="0" smtClean="0"/>
              <a:t>If so, in the chat, please share and discuss what is in those policies.</a:t>
            </a:r>
          </a:p>
          <a:p>
            <a:r>
              <a:rPr lang="en-US" sz="3600" dirty="0" smtClean="0">
                <a:latin typeface="Century Schoolbook" charset="0"/>
                <a:ea typeface="Century Schoolbook" charset="0"/>
                <a:cs typeface="Century Schoolbook" charset="0"/>
              </a:rPr>
              <a:t>For example;</a:t>
            </a:r>
            <a:r>
              <a:rPr lang="en-US" sz="3600" baseline="0" dirty="0" smtClean="0">
                <a:latin typeface="Century Schoolbook" charset="0"/>
                <a:ea typeface="Century Schoolbook" charset="0"/>
                <a:cs typeface="Century Schoolbook" charset="0"/>
              </a:rPr>
              <a:t> s</a:t>
            </a:r>
            <a:r>
              <a:rPr lang="en-US" sz="3600" dirty="0" smtClean="0">
                <a:latin typeface="Century Schoolbook" charset="0"/>
                <a:ea typeface="Century Schoolbook" charset="0"/>
                <a:cs typeface="Century Schoolbook" charset="0"/>
              </a:rPr>
              <a:t>ome governments and organizations have proposed steps to limit the amount of working from home employees can do</a:t>
            </a:r>
            <a:endParaRPr lang="en-US" sz="2000" dirty="0" smtClean="0"/>
          </a:p>
          <a:p>
            <a:r>
              <a:rPr lang="en-US" sz="2000" dirty="0" smtClean="0"/>
              <a:t>France’s law:</a:t>
            </a:r>
            <a:r>
              <a:rPr lang="en-US" sz="2000" baseline="0" dirty="0" smtClean="0"/>
              <a:t> “Right to Disconnect”</a:t>
            </a:r>
          </a:p>
          <a:p>
            <a:r>
              <a:rPr lang="en-US" sz="2000" baseline="0" dirty="0" smtClean="0"/>
              <a:t>Volkswagen: Shut off e-mail servers after hours.</a:t>
            </a:r>
          </a:p>
          <a:p>
            <a:endParaRPr lang="en-US" sz="2000" baseline="0" dirty="0" smtClean="0"/>
          </a:p>
          <a:p>
            <a:r>
              <a:rPr lang="en-US" sz="2000" baseline="0" dirty="0" smtClean="0"/>
              <a:t>What should I talk about? </a:t>
            </a:r>
          </a:p>
          <a:p>
            <a:r>
              <a:rPr lang="en-US" sz="2000" baseline="0" dirty="0" smtClean="0"/>
              <a:t>There is no clear answers.  Business world.  More responsive=better opportunities. Managers find them reliable.  However, what about burnout?  Fine balance.  </a:t>
            </a:r>
          </a:p>
          <a:p>
            <a:r>
              <a:rPr lang="en-US" sz="2000" baseline="0" dirty="0" smtClean="0"/>
              <a:t>Some concerns about “overtime” work.  Employees CANT work beyond 40 hours.</a:t>
            </a:r>
          </a:p>
          <a:p>
            <a:r>
              <a:rPr lang="en-US" sz="2000" baseline="0" dirty="0" smtClean="0"/>
              <a:t>Others are expected.  Competitive in the fields.  </a:t>
            </a:r>
          </a:p>
          <a:p>
            <a:endParaRPr lang="en-US" sz="2000" dirty="0" smtClean="0"/>
          </a:p>
          <a:p>
            <a:r>
              <a:rPr lang="en-US" sz="2000" dirty="0" smtClean="0"/>
              <a:t>That’s what this study was addressing.</a:t>
            </a:r>
            <a:endParaRPr lang="en-US" sz="2000" dirty="0"/>
          </a:p>
        </p:txBody>
      </p:sp>
      <p:sp>
        <p:nvSpPr>
          <p:cNvPr id="4" name="Slide Number Placeholder 3"/>
          <p:cNvSpPr>
            <a:spLocks noGrp="1"/>
          </p:cNvSpPr>
          <p:nvPr>
            <p:ph type="sldNum" sz="quarter" idx="10"/>
          </p:nvPr>
        </p:nvSpPr>
        <p:spPr/>
        <p:txBody>
          <a:bodyPr/>
          <a:lstStyle/>
          <a:p>
            <a:fld id="{D33F1B0E-042D-4216-A59E-2B54EA105868}" type="slidenum">
              <a:rPr lang="en-US" smtClean="0"/>
              <a:pPr/>
              <a:t>28</a:t>
            </a:fld>
            <a:endParaRPr lang="en-US" dirty="0"/>
          </a:p>
        </p:txBody>
      </p:sp>
    </p:spTree>
    <p:extLst>
      <p:ext uri="{BB962C8B-B14F-4D97-AF65-F5344CB8AC3E}">
        <p14:creationId xmlns:p14="http://schemas.microsoft.com/office/powerpoint/2010/main" val="3896459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s</a:t>
            </a:r>
            <a:r>
              <a:rPr lang="en-US" dirty="0" smtClean="0"/>
              <a:t>tudy</a:t>
            </a:r>
            <a:r>
              <a:rPr lang="en-US" baseline="0" dirty="0" smtClean="0"/>
              <a:t> in particular examined 344 employees and spouses in a management firm.  The study was interested in looking at how an employee’s family can impact outcomes at work.</a:t>
            </a:r>
          </a:p>
          <a:p>
            <a:r>
              <a:rPr lang="en-US" baseline="0" dirty="0" smtClean="0"/>
              <a:t>They examined Work-Family conflict in 3 facets:</a:t>
            </a:r>
          </a:p>
          <a:p>
            <a:r>
              <a:rPr lang="en-US" sz="1200" kern="1200" baseline="0" dirty="0" smtClean="0">
                <a:solidFill>
                  <a:schemeClr val="tx1"/>
                </a:solidFill>
                <a:latin typeface="+mn-lt"/>
                <a:ea typeface="+mn-ea"/>
                <a:cs typeface="+mn-cs"/>
              </a:rPr>
              <a:t>Time-based : takes time away from family activities and interactions</a:t>
            </a:r>
          </a:p>
          <a:p>
            <a:r>
              <a:rPr lang="en-US" sz="1200" kern="1200" baseline="0" dirty="0" smtClean="0">
                <a:solidFill>
                  <a:schemeClr val="tx1"/>
                </a:solidFill>
                <a:latin typeface="+mn-lt"/>
                <a:ea typeface="+mn-ea"/>
                <a:cs typeface="+mn-cs"/>
              </a:rPr>
              <a:t>with family members </a:t>
            </a:r>
          </a:p>
          <a:p>
            <a:r>
              <a:rPr lang="en-US" sz="1200" kern="1200" baseline="0" dirty="0" smtClean="0">
                <a:solidFill>
                  <a:schemeClr val="tx1"/>
                </a:solidFill>
                <a:latin typeface="+mn-lt"/>
                <a:ea typeface="+mn-ea"/>
                <a:cs typeface="+mn-cs"/>
              </a:rPr>
              <a:t>Strain-based : leads to stress and distraction for the job incumbent</a:t>
            </a:r>
          </a:p>
          <a:p>
            <a:r>
              <a:rPr lang="en-US" sz="1200" kern="1200" baseline="0" dirty="0" smtClean="0">
                <a:solidFill>
                  <a:schemeClr val="tx1"/>
                </a:solidFill>
                <a:latin typeface="+mn-lt"/>
                <a:ea typeface="+mn-ea"/>
                <a:cs typeface="+mn-cs"/>
              </a:rPr>
              <a:t>Behavior-based: triggers behaviors appropriate when interacting with a coworker or subordinate but that are less acceptable within the family context.</a:t>
            </a:r>
          </a:p>
        </p:txBody>
      </p:sp>
      <p:sp>
        <p:nvSpPr>
          <p:cNvPr id="4" name="Slide Number Placeholder 3"/>
          <p:cNvSpPr>
            <a:spLocks noGrp="1"/>
          </p:cNvSpPr>
          <p:nvPr>
            <p:ph type="sldNum" sz="quarter" idx="10"/>
          </p:nvPr>
        </p:nvSpPr>
        <p:spPr/>
        <p:txBody>
          <a:bodyPr/>
          <a:lstStyle/>
          <a:p>
            <a:fld id="{D33F1B0E-042D-4216-A59E-2B54EA105868}" type="slidenum">
              <a:rPr lang="en-US" smtClean="0"/>
              <a:pPr/>
              <a:t>29</a:t>
            </a:fld>
            <a:endParaRPr lang="en-US" dirty="0"/>
          </a:p>
        </p:txBody>
      </p:sp>
    </p:spTree>
    <p:extLst>
      <p:ext uri="{BB962C8B-B14F-4D97-AF65-F5344CB8AC3E}">
        <p14:creationId xmlns:p14="http://schemas.microsoft.com/office/powerpoint/2010/main" val="1287955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If you are not familiar with Human Capital Growth:</a:t>
            </a:r>
          </a:p>
          <a:p>
            <a:r>
              <a:rPr lang="en-US" sz="1200" kern="1200" dirty="0" smtClean="0">
                <a:solidFill>
                  <a:schemeClr val="tx1"/>
                </a:solidFill>
                <a:effectLst/>
                <a:latin typeface="+mn-lt"/>
                <a:ea typeface="+mn-ea"/>
                <a:cs typeface="+mn-cs"/>
              </a:rPr>
              <a:t>We are a boutique </a:t>
            </a:r>
            <a:r>
              <a:rPr lang="en-US" sz="1200" b="1" kern="120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alent </a:t>
            </a:r>
            <a:r>
              <a:rPr lang="en-US" sz="1200" b="1" kern="1200" dirty="0" smtClean="0">
                <a:solidFill>
                  <a:schemeClr val="tx1"/>
                </a:solidFill>
                <a:effectLst/>
                <a:latin typeface="+mn-lt"/>
                <a:ea typeface="+mn-ea"/>
                <a:cs typeface="+mn-cs"/>
              </a:rPr>
              <a:t>M</a:t>
            </a:r>
            <a:r>
              <a:rPr lang="en-US" sz="1200" kern="1200" dirty="0" smtClean="0">
                <a:solidFill>
                  <a:schemeClr val="tx1"/>
                </a:solidFill>
                <a:effectLst/>
                <a:latin typeface="+mn-lt"/>
                <a:ea typeface="+mn-ea"/>
                <a:cs typeface="+mn-cs"/>
              </a:rPr>
              <a:t>anagement firm.  Our mission is to help organizations and employees </a:t>
            </a:r>
            <a:r>
              <a:rPr lang="en-US" sz="1200" u="sng" kern="1200" dirty="0" smtClean="0">
                <a:solidFill>
                  <a:schemeClr val="tx1"/>
                </a:solidFill>
                <a:effectLst/>
                <a:latin typeface="+mn-lt"/>
                <a:ea typeface="+mn-ea"/>
                <a:cs typeface="+mn-cs"/>
              </a:rPr>
              <a:t>thrive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together</a:t>
            </a:r>
            <a:r>
              <a:rPr lang="en-US" sz="1200" kern="1200" dirty="0" smtClean="0">
                <a:solidFill>
                  <a:schemeClr val="tx1"/>
                </a:solidFill>
                <a:effectLst/>
                <a:latin typeface="+mn-lt"/>
                <a:ea typeface="+mn-ea"/>
                <a:cs typeface="+mn-cs"/>
              </a:rPr>
              <a:t>.  We help organizations achieve </a:t>
            </a:r>
            <a:r>
              <a:rPr lang="en-US" sz="1200" b="1" kern="120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alent management </a:t>
            </a:r>
            <a:r>
              <a:rPr lang="en-US" sz="1200" b="1" kern="1200" dirty="0" smtClean="0">
                <a:solidFill>
                  <a:schemeClr val="tx1"/>
                </a:solidFill>
                <a:effectLst/>
                <a:latin typeface="+mn-lt"/>
                <a:ea typeface="+mn-ea"/>
                <a:cs typeface="+mn-cs"/>
              </a:rPr>
              <a:t>excellence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and Leadership excellence</a:t>
            </a:r>
            <a:r>
              <a:rPr lang="en-US" sz="1200" kern="1200" dirty="0" smtClean="0">
                <a:solidFill>
                  <a:schemeClr val="tx1"/>
                </a:solidFill>
                <a:effectLst/>
                <a:latin typeface="+mn-lt"/>
                <a:ea typeface="+mn-ea"/>
                <a:cs typeface="+mn-cs"/>
              </a:rPr>
              <a:t>.  We do this by putting a spotlight on the </a:t>
            </a:r>
            <a:r>
              <a:rPr lang="en-US" sz="1200" u="sng" kern="1200" dirty="0" smtClean="0">
                <a:solidFill>
                  <a:schemeClr val="tx1"/>
                </a:solidFill>
                <a:effectLst/>
                <a:latin typeface="+mn-lt"/>
                <a:ea typeface="+mn-ea"/>
                <a:cs typeface="+mn-cs"/>
              </a:rPr>
              <a:t>truth</a:t>
            </a:r>
            <a:r>
              <a:rPr lang="en-US" sz="1200" kern="1200" dirty="0" smtClean="0">
                <a:solidFill>
                  <a:schemeClr val="tx1"/>
                </a:solidFill>
                <a:effectLst/>
                <a:latin typeface="+mn-lt"/>
                <a:ea typeface="+mn-ea"/>
                <a:cs typeface="+mn-cs"/>
              </a:rPr>
              <a:t>, as well as using </a:t>
            </a:r>
            <a:r>
              <a:rPr lang="en-US" sz="1200" u="sng" kern="1200" dirty="0" smtClean="0">
                <a:solidFill>
                  <a:schemeClr val="tx1"/>
                </a:solidFill>
                <a:effectLst/>
                <a:latin typeface="+mn-lt"/>
                <a:ea typeface="+mn-ea"/>
                <a:cs typeface="+mn-cs"/>
              </a:rPr>
              <a:t>empathy</a:t>
            </a:r>
            <a:r>
              <a:rPr lang="en-US" sz="1200" u="none" kern="1200" baseline="0" dirty="0" smtClean="0">
                <a:solidFill>
                  <a:schemeClr val="tx1"/>
                </a:solidFill>
                <a:effectLst/>
                <a:latin typeface="+mn-lt"/>
                <a:ea typeface="+mn-ea"/>
                <a:cs typeface="+mn-cs"/>
              </a:rPr>
              <a:t> and</a:t>
            </a:r>
            <a:r>
              <a:rPr lang="en-US" sz="1200" kern="1200" dirty="0" smtClean="0">
                <a:solidFill>
                  <a:schemeClr val="tx1"/>
                </a:solidFill>
                <a:effectLst/>
                <a:latin typeface="+mn-lt"/>
                <a:ea typeface="+mn-ea"/>
                <a:cs typeface="+mn-cs"/>
              </a:rPr>
              <a:t> insights from </a:t>
            </a:r>
            <a:r>
              <a:rPr lang="en-US" sz="1200" u="sng" kern="1200" dirty="0" smtClean="0">
                <a:solidFill>
                  <a:schemeClr val="tx1"/>
                </a:solidFill>
                <a:effectLst/>
                <a:latin typeface="+mn-lt"/>
                <a:ea typeface="+mn-ea"/>
                <a:cs typeface="+mn-cs"/>
              </a:rPr>
              <a:t>science</a:t>
            </a:r>
            <a:r>
              <a:rPr lang="en-US" sz="1200" u="none" kern="1200" baseline="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rPr>
              <a:t>analytics</a:t>
            </a:r>
            <a:r>
              <a:rPr lang="en-US" sz="1200" kern="1200" dirty="0" smtClean="0">
                <a:solidFill>
                  <a:schemeClr val="tx1"/>
                </a:solidFill>
                <a:effectLst/>
                <a:latin typeface="+mn-lt"/>
                <a:ea typeface="+mn-ea"/>
                <a:cs typeface="+mn-cs"/>
              </a:rPr>
              <a:t> . We have bases in the US and in India. We work with clients ranging from non-for-profit entities to fortune 500 companies around the world. (You can see some of the clients we work with. )</a:t>
            </a:r>
          </a:p>
          <a:p>
            <a:r>
              <a:rPr lang="en-US" sz="1200" kern="1200" dirty="0" smtClean="0">
                <a:solidFill>
                  <a:schemeClr val="tx1"/>
                </a:solidFill>
                <a:effectLst/>
                <a:latin typeface="+mn-lt"/>
                <a:ea typeface="+mn-ea"/>
                <a:cs typeface="+mn-cs"/>
              </a:rPr>
              <a:t>Here is the range of services we offer.  </a:t>
            </a:r>
            <a:endParaRPr lang="en-US" dirty="0"/>
          </a:p>
        </p:txBody>
      </p:sp>
      <p:sp>
        <p:nvSpPr>
          <p:cNvPr id="4" name="Slide Number Placeholder 3"/>
          <p:cNvSpPr>
            <a:spLocks noGrp="1"/>
          </p:cNvSpPr>
          <p:nvPr>
            <p:ph type="sldNum" sz="quarter" idx="10"/>
          </p:nvPr>
        </p:nvSpPr>
        <p:spPr/>
        <p:txBody>
          <a:bodyPr/>
          <a:lstStyle/>
          <a:p>
            <a:fld id="{45C2795C-B4B9-4EEA-ADFD-682FEABAC449}" type="slidenum">
              <a:rPr lang="en-US" smtClean="0"/>
              <a:pPr/>
              <a:t>3</a:t>
            </a:fld>
            <a:endParaRPr lang="en-US" dirty="0"/>
          </a:p>
        </p:txBody>
      </p:sp>
      <p:sp>
        <p:nvSpPr>
          <p:cNvPr id="5" name="Footer Placeholder 4"/>
          <p:cNvSpPr>
            <a:spLocks noGrp="1"/>
          </p:cNvSpPr>
          <p:nvPr>
            <p:ph type="ftr" sz="quarter" idx="11"/>
          </p:nvPr>
        </p:nvSpPr>
        <p:spPr/>
        <p:txBody>
          <a:bodyPr/>
          <a:lstStyle/>
          <a:p>
            <a:r>
              <a:rPr lang="en-US" dirty="0" smtClean="0"/>
              <a:t>Confidential</a:t>
            </a:r>
            <a:endParaRPr lang="en-US" dirty="0"/>
          </a:p>
        </p:txBody>
      </p:sp>
    </p:spTree>
    <p:extLst>
      <p:ext uri="{BB962C8B-B14F-4D97-AF65-F5344CB8AC3E}">
        <p14:creationId xmlns:p14="http://schemas.microsoft.com/office/powerpoint/2010/main" val="37774671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study found that </a:t>
            </a:r>
            <a:r>
              <a:rPr lang="en-US" dirty="0" err="1" smtClean="0"/>
              <a:t>mWork</a:t>
            </a:r>
            <a:r>
              <a:rPr lang="en-US" baseline="0" dirty="0" smtClean="0"/>
              <a:t> related to work-to-family conflict, especially spousal resentment of the organization.</a:t>
            </a:r>
          </a:p>
          <a:p>
            <a:endParaRPr lang="en-US" sz="1200" kern="1200" baseline="0" dirty="0" smtClean="0">
              <a:solidFill>
                <a:schemeClr val="tx1"/>
              </a:solidFill>
              <a:latin typeface="+mn-lt"/>
              <a:ea typeface="+mn-ea"/>
              <a:cs typeface="+mn-cs"/>
            </a:endParaRPr>
          </a:p>
          <a:p>
            <a:r>
              <a:rPr lang="en-US" dirty="0" smtClean="0"/>
              <a:t>The study found that across gender, age, and number of children, </a:t>
            </a:r>
            <a:r>
              <a:rPr lang="en-US" dirty="0" err="1" smtClean="0"/>
              <a:t>mWork</a:t>
            </a:r>
            <a:r>
              <a:rPr lang="en-US" dirty="0" smtClean="0"/>
              <a:t> related to work-family conflict</a:t>
            </a:r>
            <a:r>
              <a:rPr lang="en-US" baseline="0" dirty="0" smtClean="0"/>
              <a:t> and resentment.</a:t>
            </a:r>
            <a:endParaRPr lang="en-US" dirty="0" smtClean="0"/>
          </a:p>
          <a:p>
            <a:r>
              <a:rPr lang="en-US" dirty="0" smtClean="0"/>
              <a:t>Through conflict, spousal resentment lowers organizational commitment for both the incumbent</a:t>
            </a:r>
            <a:r>
              <a:rPr lang="en-US" baseline="0" dirty="0" smtClean="0"/>
              <a:t> and his or her spouse</a:t>
            </a:r>
            <a:r>
              <a:rPr lang="en-US" dirty="0" smtClean="0"/>
              <a:t>, which leads</a:t>
            </a:r>
            <a:r>
              <a:rPr lang="en-US" baseline="0" dirty="0" smtClean="0"/>
              <a:t> to</a:t>
            </a:r>
            <a:r>
              <a:rPr lang="en-US" dirty="0" smtClean="0"/>
              <a:t> turnover intentions.</a:t>
            </a:r>
          </a:p>
          <a:p>
            <a:endParaRPr lang="en-US" dirty="0" smtClean="0"/>
          </a:p>
          <a:p>
            <a:r>
              <a:rPr lang="en-US" dirty="0" smtClean="0"/>
              <a:t>The</a:t>
            </a:r>
            <a:r>
              <a:rPr lang="en-US" baseline="0" dirty="0" smtClean="0"/>
              <a:t> important finding here is that the path between </a:t>
            </a:r>
            <a:r>
              <a:rPr lang="en-US" baseline="0" dirty="0" err="1" smtClean="0"/>
              <a:t>mWork</a:t>
            </a:r>
            <a:r>
              <a:rPr lang="en-US" baseline="0" dirty="0" smtClean="0"/>
              <a:t> and turnover </a:t>
            </a:r>
            <a:r>
              <a:rPr lang="en-US" dirty="0" smtClean="0"/>
              <a:t>did not exist through the incumbents alone, but</a:t>
            </a:r>
            <a:r>
              <a:rPr lang="en-US" baseline="0" dirty="0" smtClean="0"/>
              <a:t> occurred specifically through spousal resentment!* </a:t>
            </a:r>
          </a:p>
          <a:p>
            <a:endParaRPr lang="en-US" baseline="0" dirty="0" smtClean="0"/>
          </a:p>
          <a:p>
            <a:r>
              <a:rPr lang="en-US" baseline="0" dirty="0" err="1" smtClean="0"/>
              <a:t>Shreya</a:t>
            </a:r>
            <a:r>
              <a:rPr lang="en-US" baseline="0" dirty="0" smtClean="0"/>
              <a:t>, would you mind talking about what this means for our organizations?</a:t>
            </a:r>
            <a:endParaRPr lang="en-US" dirty="0" smtClean="0"/>
          </a:p>
        </p:txBody>
      </p:sp>
      <p:sp>
        <p:nvSpPr>
          <p:cNvPr id="4" name="Slide Number Placeholder 3"/>
          <p:cNvSpPr>
            <a:spLocks noGrp="1"/>
          </p:cNvSpPr>
          <p:nvPr>
            <p:ph type="sldNum" sz="quarter" idx="10"/>
          </p:nvPr>
        </p:nvSpPr>
        <p:spPr/>
        <p:txBody>
          <a:bodyPr/>
          <a:lstStyle/>
          <a:p>
            <a:fld id="{D33F1B0E-042D-4216-A59E-2B54EA105868}" type="slidenum">
              <a:rPr lang="en-US" smtClean="0"/>
              <a:pPr/>
              <a:t>30</a:t>
            </a:fld>
            <a:endParaRPr lang="en-US" dirty="0"/>
          </a:p>
        </p:txBody>
      </p:sp>
    </p:spTree>
    <p:extLst>
      <p:ext uri="{BB962C8B-B14F-4D97-AF65-F5344CB8AC3E}">
        <p14:creationId xmlns:p14="http://schemas.microsoft.com/office/powerpoint/2010/main" val="12879550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researchers suggest employers limit or place boundaries around the working-from-home that their employees do, in order to be intentional and consistent in their expectations so employees are not caught by surprise and able to adapt it into their schedules without burnout.</a:t>
            </a:r>
          </a:p>
          <a:p>
            <a:endParaRPr lang="en-US" dirty="0"/>
          </a:p>
        </p:txBody>
      </p:sp>
      <p:sp>
        <p:nvSpPr>
          <p:cNvPr id="4" name="Slide Number Placeholder 3"/>
          <p:cNvSpPr>
            <a:spLocks noGrp="1"/>
          </p:cNvSpPr>
          <p:nvPr>
            <p:ph type="sldNum" sz="quarter" idx="10"/>
          </p:nvPr>
        </p:nvSpPr>
        <p:spPr/>
        <p:txBody>
          <a:bodyPr/>
          <a:lstStyle/>
          <a:p>
            <a:fld id="{D33F1B0E-042D-4216-A59E-2B54EA105868}" type="slidenum">
              <a:rPr lang="en-US" smtClean="0"/>
              <a:pPr/>
              <a:t>31</a:t>
            </a:fld>
            <a:endParaRPr lang="en-US" dirty="0"/>
          </a:p>
        </p:txBody>
      </p:sp>
    </p:spTree>
    <p:extLst>
      <p:ext uri="{BB962C8B-B14F-4D97-AF65-F5344CB8AC3E}">
        <p14:creationId xmlns:p14="http://schemas.microsoft.com/office/powerpoint/2010/main" val="206271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Thank you, Alyssa. I know from my time as an HR manager that that is</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very helpful guidance</a:t>
            </a:r>
            <a:r>
              <a:rPr lang="en-US" sz="1200" b="0" kern="1200" baseline="0" dirty="0" smtClean="0">
                <a:solidFill>
                  <a:schemeClr val="tx1"/>
                </a:solidFill>
                <a:latin typeface="+mn-lt"/>
                <a:ea typeface="+mn-ea"/>
                <a:cs typeface="+mn-cs"/>
              </a:rPr>
              <a:t> for policy development. Next, we will talk about leadership, a perennial challenge for most organizations. The topic of this next study is getting a lot of coverage right now in the media. </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33F1B0E-042D-4216-A59E-2B54EA105868}" type="slidenum">
              <a:rPr lang="en-US" smtClean="0"/>
              <a:pPr/>
              <a:t>32</a:t>
            </a:fld>
            <a:endParaRPr lang="en-US" dirty="0"/>
          </a:p>
        </p:txBody>
      </p:sp>
    </p:spTree>
    <p:extLst>
      <p:ext uri="{BB962C8B-B14F-4D97-AF65-F5344CB8AC3E}">
        <p14:creationId xmlns:p14="http://schemas.microsoft.com/office/powerpoint/2010/main" val="16506034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Let’s begin with a poll:</a:t>
            </a:r>
            <a:r>
              <a:rPr lang="en-US" sz="1200" b="0" kern="1200" baseline="0" dirty="0" smtClean="0">
                <a:solidFill>
                  <a:schemeClr val="tx1"/>
                </a:solidFill>
                <a:latin typeface="+mn-lt"/>
                <a:ea typeface="+mn-ea"/>
                <a:cs typeface="+mn-cs"/>
              </a:rPr>
              <a:t> of the two leaders we’re about to describe, who do you think will be the better team leader?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aseline="0" dirty="0" smtClean="0"/>
              <a:t>The first leader, Alex, avoids all appearances of being weak. Alex exhibits confidence and behaves self-righteously. Alex seeks personal status above the status of the team, and Alex will not publicly acknowledge mistakes. </a:t>
            </a:r>
          </a:p>
          <a:p>
            <a:endParaRPr lang="en-US" baseline="0" dirty="0" smtClean="0"/>
          </a:p>
          <a:p>
            <a:r>
              <a:rPr lang="en-US" baseline="0" dirty="0" smtClean="0"/>
              <a:t>Chris, on the other hand, recognizes team member’s contributions and shows appreciation for effort. Chris is open to new ideas, places the goals of the team over personal goals, and will admit and correct personal mistakes.</a:t>
            </a:r>
          </a:p>
          <a:p>
            <a:endParaRPr lang="en-US" baseline="0" dirty="0" smtClean="0"/>
          </a:p>
          <a:p>
            <a:r>
              <a:rPr lang="en-US" baseline="0" dirty="0" smtClean="0"/>
              <a:t>So, who do you think will be the better leader: Alex or Chris? I'll give you a moment to select your response.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Let's look at what the audience decided.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Under everyday circumstances, the correct answer would be Chris. But don’t worry: if</a:t>
            </a:r>
            <a:r>
              <a:rPr lang="en-US" sz="1200" kern="1200" dirty="0" smtClean="0">
                <a:solidFill>
                  <a:schemeClr val="tx1"/>
                </a:solidFill>
                <a:effectLst/>
                <a:latin typeface="+mn-lt"/>
                <a:ea typeface="+mn-ea"/>
                <a:cs typeface="+mn-cs"/>
              </a:rPr>
              <a:t> you chose Alex, then you are not alone. Many people in the Western</a:t>
            </a:r>
            <a:r>
              <a:rPr lang="en-US" sz="1200" kern="1200" baseline="0" dirty="0" smtClean="0">
                <a:solidFill>
                  <a:schemeClr val="tx1"/>
                </a:solidFill>
                <a:effectLst/>
                <a:latin typeface="+mn-lt"/>
                <a:ea typeface="+mn-ea"/>
                <a:cs typeface="+mn-cs"/>
              </a:rPr>
              <a:t> World, including the United States, Canada, Britain, and many parts of Europe would select Alex’s leader behaviors as the most effective at driving their teams to achieve results. </a:t>
            </a:r>
            <a:r>
              <a:rPr lang="en-US" sz="1200" kern="1200" dirty="0" smtClean="0">
                <a:solidFill>
                  <a:schemeClr val="tx1"/>
                </a:solidFill>
                <a:effectLst/>
                <a:latin typeface="+mn-lt"/>
                <a:ea typeface="+mn-ea"/>
                <a:cs typeface="+mn-cs"/>
              </a:rPr>
              <a:t>In fact, during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my career as an HR manager and recruiter, I found that many organizations asked recruiters to look for these traits specifically when selecting leaders for any level of leadership within their organizations. But do these behaviors actually make for an effective leader? A study conducted by Owens</a:t>
            </a:r>
            <a:r>
              <a:rPr lang="en-US" sz="1200" kern="1200" baseline="0" dirty="0" smtClean="0">
                <a:solidFill>
                  <a:schemeClr val="tx1"/>
                </a:solidFill>
                <a:effectLst/>
                <a:latin typeface="+mn-lt"/>
                <a:ea typeface="+mn-ea"/>
                <a:cs typeface="+mn-cs"/>
              </a:rPr>
              <a:t> and Hekman </a:t>
            </a:r>
            <a:r>
              <a:rPr lang="en-US" sz="1200" kern="1200" dirty="0" smtClean="0">
                <a:solidFill>
                  <a:schemeClr val="tx1"/>
                </a:solidFill>
                <a:effectLst/>
                <a:latin typeface="+mn-lt"/>
                <a:ea typeface="+mn-ea"/>
                <a:cs typeface="+mn-cs"/>
              </a:rPr>
              <a:t>this past year suggests that an unlikely leader behavior may yield better team and organizational outcomes: that behavior is humility.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33F1B0E-042D-4216-A59E-2B54EA105868}" type="slidenum">
              <a:rPr lang="en-US" smtClean="0"/>
              <a:pPr/>
              <a:t>33</a:t>
            </a:fld>
            <a:endParaRPr lang="en-US" dirty="0"/>
          </a:p>
        </p:txBody>
      </p:sp>
    </p:spTree>
    <p:extLst>
      <p:ext uri="{BB962C8B-B14F-4D97-AF65-F5344CB8AC3E}">
        <p14:creationId xmlns:p14="http://schemas.microsoft.com/office/powerpoint/2010/main" val="15363238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But what exactly do we mean by</a:t>
            </a:r>
            <a:r>
              <a:rPr lang="en-US" sz="1200" kern="1200" baseline="0" dirty="0" smtClean="0">
                <a:solidFill>
                  <a:schemeClr val="tx1"/>
                </a:solidFill>
                <a:effectLst/>
                <a:latin typeface="+mn-lt"/>
                <a:ea typeface="+mn-ea"/>
                <a:cs typeface="+mn-cs"/>
              </a:rPr>
              <a:t> “humility?” </a:t>
            </a:r>
            <a:r>
              <a:rPr lang="en-US" sz="1200" kern="1200" dirty="0" smtClean="0">
                <a:solidFill>
                  <a:schemeClr val="tx1"/>
                </a:solidFill>
                <a:effectLst/>
                <a:latin typeface="+mn-lt"/>
                <a:ea typeface="+mn-ea"/>
                <a:cs typeface="+mn-cs"/>
              </a:rPr>
              <a:t>Humility is a misunderstood behavior often associated with weakness in the United States. The field of psychology, however, defines humility as an attribute that occurs in a social context, and it is characterized by a willingness to view one’s own strengths and weaknesses accurately and to judge others’ strengths and shortcomings accurately as well. Being humble also means being teachable and open to growth experiences. </a:t>
            </a:r>
          </a:p>
          <a:p>
            <a:endParaRPr lang="en-US" dirty="0"/>
          </a:p>
        </p:txBody>
      </p:sp>
      <p:sp>
        <p:nvSpPr>
          <p:cNvPr id="4" name="Slide Number Placeholder 3"/>
          <p:cNvSpPr>
            <a:spLocks noGrp="1"/>
          </p:cNvSpPr>
          <p:nvPr>
            <p:ph type="sldNum" sz="quarter" idx="10"/>
          </p:nvPr>
        </p:nvSpPr>
        <p:spPr/>
        <p:txBody>
          <a:bodyPr/>
          <a:lstStyle/>
          <a:p>
            <a:fld id="{D33F1B0E-042D-4216-A59E-2B54EA105868}" type="slidenum">
              <a:rPr lang="en-US" smtClean="0"/>
              <a:pPr/>
              <a:t>34</a:t>
            </a:fld>
            <a:endParaRPr lang="en-US" dirty="0"/>
          </a:p>
        </p:txBody>
      </p:sp>
    </p:spTree>
    <p:extLst>
      <p:ext uri="{BB962C8B-B14F-4D97-AF65-F5344CB8AC3E}">
        <p14:creationId xmlns:p14="http://schemas.microsoft.com/office/powerpoint/2010/main" val="659210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leader who demonstrates humility will foster</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 supportive organizational context by drawing focus to others’ strengths, encouraging others to share their perspectives, possess a willingness to acknowledge his/her own limitations, and support others’ growth and achievement. Furthermore, a humble leader will inspire follower loyalty and commitment, reinforce job satisfaction, work engagement, and employee retention,</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temper the negative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effects of leader narcissism, leading to more positive follower outcomes.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2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non-humble</a:t>
            </a:r>
            <a:r>
              <a:rPr lang="en-US" sz="1200" kern="1200" baseline="0" dirty="0" smtClean="0">
                <a:solidFill>
                  <a:schemeClr val="tx1"/>
                </a:solidFill>
                <a:effectLst/>
                <a:latin typeface="+mn-lt"/>
                <a:ea typeface="+mn-ea"/>
                <a:cs typeface="+mn-cs"/>
              </a:rPr>
              <a:t> or authoritarian leader will </a:t>
            </a:r>
            <a:r>
              <a:rPr lang="en-US" sz="1200" kern="1200" baseline="0" dirty="0" smtClean="0">
                <a:solidFill>
                  <a:schemeClr val="tx1"/>
                </a:solidFill>
                <a:effectLst/>
                <a:latin typeface="Century Schoolbook" charset="0"/>
                <a:ea typeface="Century Schoolbook" charset="0"/>
                <a:cs typeface="Century Schoolbook" charset="0"/>
              </a:rPr>
              <a:t>a</a:t>
            </a:r>
            <a:r>
              <a:rPr lang="en-US" sz="1200" dirty="0" smtClean="0">
                <a:latin typeface="Century Schoolbook" charset="0"/>
                <a:ea typeface="Century Schoolbook" charset="0"/>
                <a:cs typeface="Century Schoolbook" charset="0"/>
              </a:rPr>
              <a:t>void all appearance</a:t>
            </a:r>
            <a:r>
              <a:rPr lang="en-US" sz="1200" baseline="0" dirty="0" smtClean="0">
                <a:latin typeface="Century Schoolbook" charset="0"/>
                <a:ea typeface="Century Schoolbook" charset="0"/>
                <a:cs typeface="Century Schoolbook" charset="0"/>
              </a:rPr>
              <a:t>s of being</a:t>
            </a:r>
            <a:r>
              <a:rPr lang="en-US" sz="1200" dirty="0" smtClean="0">
                <a:latin typeface="Century Schoolbook" charset="0"/>
                <a:ea typeface="Century Schoolbook" charset="0"/>
                <a:cs typeface="Century Schoolbook" charset="0"/>
              </a:rPr>
              <a:t> weak.</a:t>
            </a:r>
            <a:r>
              <a:rPr lang="en-US" sz="1200" baseline="0" dirty="0" smtClean="0">
                <a:latin typeface="Century Schoolbook" charset="0"/>
                <a:ea typeface="Century Schoolbook" charset="0"/>
                <a:cs typeface="Century Schoolbook" charset="0"/>
              </a:rPr>
              <a:t> He/she</a:t>
            </a:r>
            <a:r>
              <a:rPr lang="en-US" sz="1200" strike="noStrike" baseline="0" dirty="0" smtClean="0">
                <a:latin typeface="Century Schoolbook" charset="0"/>
                <a:ea typeface="Century Schoolbook" charset="0"/>
                <a:cs typeface="Century Schoolbook" charset="0"/>
              </a:rPr>
              <a:t> will be over-</a:t>
            </a:r>
            <a:r>
              <a:rPr lang="en-US" sz="1200" dirty="0" smtClean="0">
                <a:latin typeface="Century Schoolbook" charset="0"/>
                <a:ea typeface="Century Schoolbook" charset="0"/>
                <a:cs typeface="Century Schoolbook" charset="0"/>
              </a:rPr>
              <a:t>confident</a:t>
            </a:r>
            <a:r>
              <a:rPr lang="en-US" sz="1200" baseline="0" dirty="0" smtClean="0">
                <a:latin typeface="Century Schoolbook" charset="0"/>
                <a:ea typeface="Century Schoolbook" charset="0"/>
                <a:cs typeface="Century Schoolbook" charset="0"/>
              </a:rPr>
              <a:t> and self-righteous, will not </a:t>
            </a:r>
            <a:r>
              <a:rPr lang="en-US" sz="1200" dirty="0" smtClean="0">
                <a:latin typeface="Century Schoolbook" charset="0"/>
                <a:ea typeface="Century Schoolbook" charset="0"/>
                <a:cs typeface="Century Schoolbook" charset="0"/>
              </a:rPr>
              <a:t>publicly acknowledge mistakes, and </a:t>
            </a:r>
            <a:r>
              <a:rPr lang="en-US" sz="1400" dirty="0" smtClean="0">
                <a:latin typeface="Century Schoolbook" charset="0"/>
                <a:ea typeface="Century Schoolbook" charset="0"/>
                <a:cs typeface="Century Schoolbook" charset="0"/>
              </a:rPr>
              <a:t>will</a:t>
            </a:r>
            <a:r>
              <a:rPr lang="en-US" sz="1400" baseline="0" dirty="0" smtClean="0">
                <a:latin typeface="Century Schoolbook" charset="0"/>
                <a:ea typeface="Century Schoolbook" charset="0"/>
                <a:cs typeface="Century Schoolbook" charset="0"/>
              </a:rPr>
              <a:t> </a:t>
            </a:r>
            <a:r>
              <a:rPr lang="en-US" sz="1200" baseline="0" dirty="0" smtClean="0">
                <a:latin typeface="Century Schoolbook" charset="0"/>
                <a:ea typeface="Century Schoolbook" charset="0"/>
                <a:cs typeface="Century Schoolbook" charset="0"/>
              </a:rPr>
              <a:t>s</a:t>
            </a:r>
            <a:r>
              <a:rPr lang="en-US" sz="1200" dirty="0" smtClean="0">
                <a:latin typeface="Century Schoolbook" charset="0"/>
                <a:ea typeface="Century Schoolbook" charset="0"/>
                <a:cs typeface="Century Schoolbook" charset="0"/>
              </a:rPr>
              <a:t>eek personal status above the</a:t>
            </a:r>
            <a:r>
              <a:rPr lang="en-US" sz="1200" baseline="0" dirty="0" smtClean="0">
                <a:latin typeface="Century Schoolbook" charset="0"/>
                <a:ea typeface="Century Schoolbook" charset="0"/>
                <a:cs typeface="Century Schoolbook" charset="0"/>
              </a:rPr>
              <a:t> status of his/her team. These behaviors are contagious and will create teams of competitive individuals vying for individual status instead of focusing on achieving the goals of the team. </a:t>
            </a:r>
            <a:endParaRPr lang="en-US" sz="1200" dirty="0" smtClean="0">
              <a:latin typeface="Century Schoolbook" charset="0"/>
              <a:ea typeface="Century Schoolbook" charset="0"/>
              <a:cs typeface="Century Schoolbook"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kern="1200" dirty="0" smtClean="0">
                <a:solidFill>
                  <a:schemeClr val="tx1"/>
                </a:solidFill>
                <a:effectLst/>
                <a:latin typeface="+mn-lt"/>
                <a:ea typeface="+mn-ea"/>
                <a:cs typeface="+mn-cs"/>
              </a:rPr>
              <a:t>[Additional notes from the study not to be read</a:t>
            </a:r>
            <a:r>
              <a:rPr lang="en-US" sz="1200" b="1" u="none" kern="1200" baseline="0" dirty="0" smtClean="0">
                <a:solidFill>
                  <a:schemeClr val="tx1"/>
                </a:solidFill>
                <a:effectLst/>
                <a:latin typeface="+mn-lt"/>
                <a:ea typeface="+mn-ea"/>
                <a:cs typeface="+mn-cs"/>
              </a:rPr>
              <a:t> during the webinar</a:t>
            </a:r>
            <a:r>
              <a:rPr lang="en-US" sz="1200" b="1" u="none"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As an organizing theoretical basis, scholars have effectively used Baumeister’s (1998) self-experience framework to justify the dimensions of humility as comprehensively capturing the core ways that individuals understand and experience themselves (see Ou et al., 2014). This framework entails understanding the self in relation to the world (reflexive consciousness), in relation to others (interpersonal being), and by what one does (executive function). Reflecting each component of the self- experience framework, our view of humility captures how one views themselves in relation to the world (more objectively), how they view others (more appreciatively), and how they receive new information or perspectives (more openly).</a:t>
            </a:r>
            <a:r>
              <a:rPr lang="en-US" sz="1200" u="none" kern="1200" baseline="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rPr>
              <a:t>Humility has also been connected to the concept of self-transcendence, or acknowledging something greater than the self and connecting with things outside the self (Dennett, 1995; Tangney, 2000; Templeton, 1997). Accordingly, the proposed dimensions of humility—drawing attention to others’ strengths, being open to others’ ideas and perspectives, and being willing to personal limits—are all manifestations of transcending the self (see Gordon, 2010; Morris, Brotheridge, &amp; Urbanski, 2005; Seligman, 2002).1 Leader 360-degree evaluation correlational analyses (Owens &amp; Hekman, 2012: 801–802) and confirmatory factor analyses empirically support the co-occurrence of these three humility dimensions (Owens et al., 2013).</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3F1B0E-042D-4216-A59E-2B54EA105868}" type="slidenum">
              <a:rPr lang="en-US" smtClean="0"/>
              <a:pPr/>
              <a:t>35</a:t>
            </a:fld>
            <a:endParaRPr lang="en-US" dirty="0"/>
          </a:p>
        </p:txBody>
      </p:sp>
    </p:spTree>
    <p:extLst>
      <p:ext uri="{BB962C8B-B14F-4D97-AF65-F5344CB8AC3E}">
        <p14:creationId xmlns:p14="http://schemas.microsoft.com/office/powerpoint/2010/main" val="8594033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charset="0"/>
              <a:buNone/>
            </a:pPr>
            <a:r>
              <a:rPr lang="en-US" sz="1200" kern="1200" dirty="0" smtClean="0">
                <a:solidFill>
                  <a:schemeClr val="tx1"/>
                </a:solidFill>
                <a:effectLst/>
                <a:latin typeface="+mn-lt"/>
                <a:ea typeface="+mn-ea"/>
                <a:cs typeface="+mn-cs"/>
              </a:rPr>
              <a:t>Last year, a study examining the effects of leader humility on team performance was conducted. Using data from 607 subjects organized into 161 teams, </a:t>
            </a:r>
            <a:r>
              <a:rPr lang="en-US" sz="1200" kern="1200" baseline="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his study induced humility in</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 laboratory setting,</a:t>
            </a:r>
            <a:r>
              <a:rPr lang="en-US" sz="1200" kern="1200" baseline="0" dirty="0" smtClean="0">
                <a:solidFill>
                  <a:schemeClr val="tx1"/>
                </a:solidFill>
                <a:effectLst/>
                <a:latin typeface="+mn-lt"/>
                <a:ea typeface="+mn-ea"/>
                <a:cs typeface="+mn-cs"/>
              </a:rPr>
              <a:t> in a longitudinal lab study across six weeks, and</a:t>
            </a:r>
            <a:r>
              <a:rPr lang="en-US" sz="1200" kern="1200" dirty="0" smtClean="0">
                <a:solidFill>
                  <a:schemeClr val="tx1"/>
                </a:solidFill>
                <a:effectLst/>
                <a:latin typeface="+mn-lt"/>
                <a:ea typeface="+mn-ea"/>
                <a:cs typeface="+mn-cs"/>
              </a:rPr>
              <a:t> in a field study completed in a health services context.</a:t>
            </a:r>
            <a:r>
              <a:rPr lang="en-US" sz="1200" kern="1200" baseline="0" dirty="0" smtClean="0">
                <a:solidFill>
                  <a:schemeClr val="tx1"/>
                </a:solidFill>
                <a:effectLst/>
                <a:latin typeface="+mn-lt"/>
                <a:ea typeface="+mn-ea"/>
                <a:cs typeface="+mn-cs"/>
              </a:rPr>
              <a:t> Participants in all three studies completed tasks and then rate the humility of their leaders, their teams, or both.</a:t>
            </a:r>
            <a:r>
              <a:rPr lang="en-US" sz="1200" kern="1200" dirty="0" smtClean="0">
                <a:solidFill>
                  <a:schemeClr val="tx1"/>
                </a:solidFill>
                <a:effectLst/>
                <a:latin typeface="+mn-lt"/>
                <a:ea typeface="+mn-ea"/>
                <a:cs typeface="+mn-cs"/>
              </a:rPr>
              <a:t> The results of this</a:t>
            </a:r>
            <a:r>
              <a:rPr lang="en-US" sz="1200" kern="1200" baseline="0" dirty="0" smtClean="0">
                <a:solidFill>
                  <a:schemeClr val="tx1"/>
                </a:solidFill>
                <a:effectLst/>
                <a:latin typeface="+mn-lt"/>
                <a:ea typeface="+mn-ea"/>
                <a:cs typeface="+mn-cs"/>
              </a:rPr>
              <a:t> study</a:t>
            </a:r>
            <a:r>
              <a:rPr lang="en-US" sz="1200" kern="1200" dirty="0" smtClean="0">
                <a:solidFill>
                  <a:schemeClr val="tx1"/>
                </a:solidFill>
                <a:effectLst/>
                <a:latin typeface="+mn-lt"/>
                <a:ea typeface="+mn-ea"/>
                <a:cs typeface="+mn-cs"/>
              </a:rPr>
              <a:t> showed that leaders’ humble behavior was contagious and that leaders</a:t>
            </a:r>
            <a:r>
              <a:rPr lang="en-US" sz="1200" kern="1200" baseline="0" dirty="0" smtClean="0">
                <a:solidFill>
                  <a:schemeClr val="tx1"/>
                </a:solidFill>
                <a:effectLst/>
                <a:latin typeface="+mn-lt"/>
                <a:ea typeface="+mn-ea"/>
                <a:cs typeface="+mn-cs"/>
              </a:rPr>
              <a:t> modeling humility </a:t>
            </a:r>
            <a:r>
              <a:rPr lang="en-US" sz="1200" kern="1200" dirty="0" smtClean="0">
                <a:solidFill>
                  <a:schemeClr val="tx1"/>
                </a:solidFill>
                <a:effectLst/>
                <a:latin typeface="+mn-lt"/>
                <a:ea typeface="+mn-ea"/>
                <a:cs typeface="+mn-cs"/>
              </a:rPr>
              <a:t>inspired team members to be humble as well. In the end, the teams led by the humble leader performed better on all of their respective tasks.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kern="1200" dirty="0" smtClean="0">
                <a:solidFill>
                  <a:schemeClr val="tx1"/>
                </a:solidFill>
                <a:effectLst/>
                <a:latin typeface="+mn-lt"/>
                <a:ea typeface="+mn-ea"/>
                <a:cs typeface="+mn-cs"/>
              </a:rPr>
              <a:t>[Additional notes from the study not to be read</a:t>
            </a:r>
            <a:r>
              <a:rPr lang="en-US" sz="1200" b="1" u="none" kern="1200" baseline="0" dirty="0" smtClean="0">
                <a:solidFill>
                  <a:schemeClr val="tx1"/>
                </a:solidFill>
                <a:effectLst/>
                <a:latin typeface="+mn-lt"/>
                <a:ea typeface="+mn-ea"/>
                <a:cs typeface="+mn-cs"/>
              </a:rPr>
              <a:t> during the webinar</a:t>
            </a:r>
            <a:r>
              <a:rPr lang="en-US" sz="1200" b="1" u="none"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Study #1: </a:t>
            </a:r>
            <a:r>
              <a:rPr lang="en-US" sz="1200" kern="1200" dirty="0" smtClean="0">
                <a:solidFill>
                  <a:schemeClr val="tx1"/>
                </a:solidFill>
                <a:effectLst/>
                <a:latin typeface="+mn-lt"/>
                <a:ea typeface="+mn-ea"/>
                <a:cs typeface="+mn-cs"/>
              </a:rPr>
              <a:t>“The first lab experiment</a:t>
            </a:r>
            <a:r>
              <a:rPr lang="en-US" sz="1200" kern="1200" baseline="0" dirty="0" smtClean="0">
                <a:solidFill>
                  <a:schemeClr val="tx1"/>
                </a:solidFill>
                <a:effectLst/>
                <a:latin typeface="+mn-lt"/>
                <a:ea typeface="+mn-ea"/>
                <a:cs typeface="+mn-cs"/>
              </a:rPr>
              <a:t> was conducted with 89 undergraduate business students, and t</a:t>
            </a:r>
            <a:r>
              <a:rPr lang="en-US" sz="1200" kern="1200" dirty="0" smtClean="0">
                <a:solidFill>
                  <a:schemeClr val="tx1"/>
                </a:solidFill>
                <a:effectLst/>
                <a:latin typeface="+mn-lt"/>
                <a:ea typeface="+mn-ea"/>
                <a:cs typeface="+mn-cs"/>
              </a:rPr>
              <a:t>he participants were randomly divided into 31 work teams and assigned to one of two experimental conditions (16 teams in the humble leader condition and 15 teams in the non-humble leader condition). Of the participants, 57% were Asian, 38% Caucasian, and 2% African American, with an average age of 22 years, and 39% being female. </a:t>
            </a:r>
            <a:endParaRPr lang="en-US" dirty="0" smtClean="0"/>
          </a:p>
          <a:p>
            <a:r>
              <a:rPr lang="en-US" sz="1200" kern="1200" dirty="0" smtClean="0">
                <a:solidFill>
                  <a:schemeClr val="tx1"/>
                </a:solidFill>
                <a:effectLst/>
                <a:latin typeface="+mn-lt"/>
                <a:ea typeface="+mn-ea"/>
                <a:cs typeface="+mn-cs"/>
              </a:rPr>
              <a:t>Each experimental condition included two research confederates and two to three participants. </a:t>
            </a:r>
            <a:r>
              <a:rPr lang="en-US" sz="1200" b="1" kern="1200" dirty="0" smtClean="0">
                <a:solidFill>
                  <a:schemeClr val="tx1"/>
                </a:solidFill>
                <a:effectLst/>
                <a:latin typeface="+mn-lt"/>
                <a:ea typeface="+mn-ea"/>
                <a:cs typeface="+mn-cs"/>
              </a:rPr>
              <a:t>Confederates were trained to either be a humble/non-humble leader </a:t>
            </a:r>
            <a:r>
              <a:rPr lang="en-US" sz="1200" kern="1200" dirty="0" smtClean="0">
                <a:solidFill>
                  <a:schemeClr val="tx1"/>
                </a:solidFill>
                <a:effectLst/>
                <a:latin typeface="+mn-lt"/>
                <a:ea typeface="+mn-ea"/>
                <a:cs typeface="+mn-cs"/>
              </a:rPr>
              <a:t>or talkative follower</a:t>
            </a:r>
            <a:r>
              <a:rPr lang="en-US" sz="1200" kern="1200" baseline="0" dirty="0" smtClean="0">
                <a:solidFill>
                  <a:schemeClr val="tx1"/>
                </a:solidFill>
                <a:effectLst/>
                <a:latin typeface="+mn-lt"/>
                <a:ea typeface="+mn-ea"/>
                <a:cs typeface="+mn-cs"/>
              </a:rPr>
              <a:t> and to use scripts that </a:t>
            </a:r>
            <a:r>
              <a:rPr lang="en-US" sz="1200" kern="1200" dirty="0" smtClean="0">
                <a:solidFill>
                  <a:schemeClr val="tx1"/>
                </a:solidFill>
                <a:effectLst/>
                <a:latin typeface="+mn-lt"/>
                <a:ea typeface="+mn-ea"/>
                <a:cs typeface="+mn-cs"/>
              </a:rPr>
              <a:t>included statements to the confederate follower that validated/invalidated follower ideas (e.g., “Good suggestion” vs. “No, let’s do it my way”), praised/put down the follower (e.g., “You were awesome on that project” vs. “Don’t be such a slacker”), and vocalized limits/ bragged about strengths (e.g., “I’m not sure I’m an HR expert” vs. “I’m so glad I’m the leader. This role really fits me”). Participants were then asked to participate in a strategic HR program rank-ordering task for a fictional chain of hardware stores (i.e., HammerCorp). We carefully selected a task with which participants would have a chance to interact in a way that humility could emerge (we encouraged interaction), where participants have varied back- grounds (we sampled a wide cross-section of HR, finance, accounting, marketing, and IT majors), and where the task had no clear right answer. We did this to </a:t>
            </a:r>
            <a:r>
              <a:rPr lang="en-US" sz="1200" b="1" kern="1200" dirty="0" smtClean="0">
                <a:solidFill>
                  <a:schemeClr val="tx1"/>
                </a:solidFill>
                <a:effectLst/>
                <a:latin typeface="+mn-lt"/>
                <a:ea typeface="+mn-ea"/>
                <a:cs typeface="+mn-cs"/>
              </a:rPr>
              <a:t>foster an environment in which leader humility would be relevant and observable. </a:t>
            </a:r>
            <a:r>
              <a:rPr lang="en-US" sz="1200" kern="1200" dirty="0" smtClean="0">
                <a:solidFill>
                  <a:schemeClr val="tx1"/>
                </a:solidFill>
                <a:effectLst/>
                <a:latin typeface="+mn-lt"/>
                <a:ea typeface="+mn-ea"/>
                <a:cs typeface="+mn-cs"/>
              </a:rPr>
              <a:t>It is important to note that team members were together for over an hour, which is a meaningful amount of time within which to make social judgments (Kenny, 2004). After accomplishing the tasks, the participants and the confederates were asked to fill out a survey that </a:t>
            </a:r>
            <a:r>
              <a:rPr lang="en-US" sz="1200" b="1" kern="1200" dirty="0" smtClean="0">
                <a:solidFill>
                  <a:schemeClr val="tx1"/>
                </a:solidFill>
                <a:effectLst/>
                <a:latin typeface="+mn-lt"/>
                <a:ea typeface="+mn-ea"/>
                <a:cs typeface="+mn-cs"/>
              </a:rPr>
              <a:t>assessed team leader humility </a:t>
            </a:r>
            <a:r>
              <a:rPr lang="en-US" sz="1200" kern="1200" dirty="0" smtClean="0">
                <a:solidFill>
                  <a:schemeClr val="tx1"/>
                </a:solidFill>
                <a:effectLst/>
                <a:latin typeface="+mn-lt"/>
                <a:ea typeface="+mn-ea"/>
                <a:cs typeface="+mn-cs"/>
              </a:rPr>
              <a:t>(as a manipulation check), collective humility, and team collective promotion focus. Confederates’ survey responses were not included in the data analysis.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Study #1 Results: </a:t>
            </a:r>
            <a:r>
              <a:rPr lang="en-US" sz="1200" kern="1200" dirty="0" smtClean="0">
                <a:solidFill>
                  <a:schemeClr val="tx1"/>
                </a:solidFill>
                <a:effectLst/>
                <a:latin typeface="+mn-lt"/>
                <a:ea typeface="+mn-ea"/>
                <a:cs typeface="+mn-cs"/>
              </a:rPr>
              <a:t>leader humility positively predicted team collective promotion focus through collective humility. One limitation of this model was that the teams were together during only a short period of time, yielding limited opportunity for team processes and emergent states to truly unfold. Thus, to build off these findings, we used longitudinal teams engaged in a simulation to examine the effect of collective humility and collective promotion focus on team performance employing a controlled team simulation.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Study #2: </a:t>
            </a:r>
            <a:r>
              <a:rPr lang="en-US" sz="1200" kern="1200" dirty="0" smtClean="0">
                <a:solidFill>
                  <a:schemeClr val="tx1"/>
                </a:solidFill>
                <a:effectLst/>
                <a:latin typeface="+mn-lt"/>
                <a:ea typeface="+mn-ea"/>
                <a:cs typeface="+mn-cs"/>
              </a:rPr>
              <a:t>Participants were 192 undergraduate business students,</a:t>
            </a:r>
            <a:r>
              <a:rPr lang="en-US" sz="1200" kern="1200" baseline="0" dirty="0" smtClean="0">
                <a:solidFill>
                  <a:schemeClr val="tx1"/>
                </a:solidFill>
                <a:effectLst/>
                <a:latin typeface="+mn-lt"/>
                <a:ea typeface="+mn-ea"/>
                <a:cs typeface="+mn-cs"/>
              </a:rPr>
              <a:t> and they </a:t>
            </a:r>
            <a:r>
              <a:rPr lang="en-US" sz="1200" kern="1200" dirty="0" smtClean="0">
                <a:solidFill>
                  <a:schemeClr val="tx1"/>
                </a:solidFill>
                <a:effectLst/>
                <a:latin typeface="+mn-lt"/>
                <a:ea typeface="+mn-ea"/>
                <a:cs typeface="+mn-cs"/>
              </a:rPr>
              <a:t>were randomly assigned to 53 teams averaging 3.62 individuals.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Teams participated in a multistage computer simulation (CarCorp) created by industry experts to reflect real auto-manufacturing market trends. The simulation, nearly identical to business simulations used in previously published management articles (e.g., Bunderson, Van der Vegt, &amp; Sparrowe, 2013; Lorinkova et al., 2013), required multiple strategic decisions over the course of 10 weeks (for an over- view, see Interpretive Simulations, 2014). Teams competed for market share and stock value. Each week the stock values were posted based on the effectiveness of decisions made the previous week. At Week 6, students independently rated their team on the team variables (collective humility, promotion focus, cohesion, and psychological safety).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Study</a:t>
            </a:r>
            <a:r>
              <a:rPr lang="en-US" sz="1200" u="sng" kern="1200" baseline="0" dirty="0" smtClean="0">
                <a:solidFill>
                  <a:schemeClr val="tx1"/>
                </a:solidFill>
                <a:effectLst/>
                <a:latin typeface="+mn-lt"/>
                <a:ea typeface="+mn-ea"/>
                <a:cs typeface="+mn-cs"/>
              </a:rPr>
              <a:t> #2 Results: </a:t>
            </a:r>
            <a:r>
              <a:rPr lang="en-US" sz="1200" kern="1200" dirty="0" smtClean="0">
                <a:solidFill>
                  <a:schemeClr val="tx1"/>
                </a:solidFill>
                <a:effectLst/>
                <a:latin typeface="+mn-lt"/>
                <a:ea typeface="+mn-ea"/>
                <a:cs typeface="+mn-cs"/>
              </a:rPr>
              <a:t>collective humility positively predicted team collective promotion focus and team performance. Furthermore, team collective promotion focus mediated the relationship between collective </a:t>
            </a:r>
            <a:endParaRPr lang="en-US" dirty="0" smtClean="0"/>
          </a:p>
          <a:p>
            <a:r>
              <a:rPr lang="en-US" sz="1200" kern="1200" dirty="0" smtClean="0">
                <a:solidFill>
                  <a:schemeClr val="tx1"/>
                </a:solidFill>
                <a:effectLst/>
                <a:latin typeface="+mn-lt"/>
                <a:ea typeface="+mn-ea"/>
                <a:cs typeface="+mn-cs"/>
              </a:rPr>
              <a:t>humility and team performance. We included team cohesion and team psychological safety as controls in our model to examine whether our model predicted performance unique from these other variables. We were unable to identify any path where these rival variables mediated the relationship be- tween collective humility and team performance. Thus, our proposed model explains team performance unique from these established constructs.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Study #3 (Field Study):</a:t>
            </a:r>
            <a:r>
              <a:rPr lang="en-US" sz="1200" u="none"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Participants were 326 health services employees organized into 77 work teams (average team size</a:t>
            </a:r>
            <a:r>
              <a:rPr lang="en-US" sz="1200" kern="1200" baseline="0" dirty="0" smtClean="0">
                <a:solidFill>
                  <a:schemeClr val="tx1"/>
                </a:solidFill>
                <a:effectLst/>
                <a:latin typeface="+mn-lt"/>
                <a:ea typeface="+mn-ea"/>
                <a:cs typeface="+mn-cs"/>
              </a:rPr>
              <a:t> = 4.23. </a:t>
            </a:r>
            <a:r>
              <a:rPr lang="en-US" sz="1200" kern="1200" dirty="0" smtClean="0">
                <a:solidFill>
                  <a:schemeClr val="tx1"/>
                </a:solidFill>
                <a:effectLst/>
                <a:latin typeface="+mn-lt"/>
                <a:ea typeface="+mn-ea"/>
                <a:cs typeface="+mn-cs"/>
              </a:rPr>
              <a:t>As part of an annual organizational assessment of culture, we added measures of leader humility, transformational leadership, collective humility, team collective promotion focus, and leader-rated team performance. Ideally, we would have temporally separated all subjective measures, but HealthCorp allowed us to administer only two separate surveys. Therefore, Time 1 included an assessment of employee-rated leader humility and transformational leadership (response rate 67%). Time 2, approximately one month later, assessed employee-rated collective humility and team collective promotion focus (response rate 54%). At Time 2, leaders rated their team’s performance (response rate 74%).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Study #3 Results:</a:t>
            </a:r>
            <a:r>
              <a:rPr lang="en-US" sz="1200" u="none"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triangulation of our three studies lends strong support to leader humility being an important antecedent to team performance and influencing team performance through the two- stage process of collective humility and collective promotion focus. </a:t>
            </a:r>
            <a:r>
              <a:rPr lang="en-US" sz="1200" b="1" i="1" kern="1200" dirty="0" smtClean="0">
                <a:solidFill>
                  <a:schemeClr val="tx1"/>
                </a:solidFill>
                <a:effectLst/>
                <a:latin typeface="+mn-lt"/>
                <a:ea typeface="+mn-ea"/>
                <a:cs typeface="+mn-cs"/>
              </a:rPr>
              <a:t>We also differentiated the impact of leader humility from transformational leadership by controlling for this construct and rerunning the model with transformational leadership as the in- dependent variable. We view the fact that transformational leadership did not predict collective humility or collective promotion focus as evidence for the differential impact of the specific, imitable behaviors comprised in leader humility. </a:t>
            </a:r>
            <a:endParaRPr lang="en-US" b="1"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33F1B0E-042D-4216-A59E-2B54EA105868}" type="slidenum">
              <a:rPr lang="en-US" smtClean="0"/>
              <a:pPr/>
              <a:t>36</a:t>
            </a:fld>
            <a:endParaRPr lang="en-US" dirty="0"/>
          </a:p>
        </p:txBody>
      </p:sp>
    </p:spTree>
    <p:extLst>
      <p:ext uri="{BB962C8B-B14F-4D97-AF65-F5344CB8AC3E}">
        <p14:creationId xmlns:p14="http://schemas.microsoft.com/office/powerpoint/2010/main" val="220055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findings of this study demonstrate</a:t>
            </a:r>
            <a:r>
              <a:rPr lang="en-US" baseline="0" dirty="0" smtClean="0"/>
              <a:t> that humble leaders contribute to better team performance. Furthermore, humble leader behaviors are most effective during periods of moderate stress when teams are faced with everyday challenges. Transformational leadership, on the other hand, was found to succeed during times of great uncertainty when teams are under tremendous amounts of stress. These periods call for charismatic leaders who can provide teams with compelling new visions. </a:t>
            </a:r>
          </a:p>
          <a:p>
            <a:endParaRPr lang="en-US" baseline="0" dirty="0" smtClean="0"/>
          </a:p>
          <a:p>
            <a:r>
              <a:rPr lang="en-US" baseline="0" dirty="0" smtClean="0"/>
              <a:t>Shreya, can you describe for us the ways in which leaders and organizations can use the results of this study? </a:t>
            </a:r>
            <a:endParaRPr lang="en-US" dirty="0"/>
          </a:p>
        </p:txBody>
      </p:sp>
      <p:sp>
        <p:nvSpPr>
          <p:cNvPr id="4" name="Slide Number Placeholder 3"/>
          <p:cNvSpPr>
            <a:spLocks noGrp="1"/>
          </p:cNvSpPr>
          <p:nvPr>
            <p:ph type="sldNum" sz="quarter" idx="10"/>
          </p:nvPr>
        </p:nvSpPr>
        <p:spPr/>
        <p:txBody>
          <a:bodyPr/>
          <a:lstStyle/>
          <a:p>
            <a:fld id="{D33F1B0E-042D-4216-A59E-2B54EA105868}" type="slidenum">
              <a:rPr lang="en-US" smtClean="0"/>
              <a:pPr/>
              <a:t>37</a:t>
            </a:fld>
            <a:endParaRPr lang="en-US" dirty="0"/>
          </a:p>
        </p:txBody>
      </p:sp>
    </p:spTree>
    <p:extLst>
      <p:ext uri="{BB962C8B-B14F-4D97-AF65-F5344CB8AC3E}">
        <p14:creationId xmlns:p14="http://schemas.microsoft.com/office/powerpoint/2010/main" val="14420065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Thank you for sharing your expertise on this</a:t>
            </a:r>
            <a:r>
              <a:rPr lang="en-US" sz="1200" kern="1200" baseline="0" dirty="0" smtClean="0">
                <a:solidFill>
                  <a:schemeClr val="tx1"/>
                </a:solidFill>
                <a:effectLst/>
                <a:latin typeface="+mn-lt"/>
                <a:ea typeface="+mn-ea"/>
                <a:cs typeface="+mn-cs"/>
              </a:rPr>
              <a:t> topic, Shreya.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effectLst/>
              </a:rPr>
              <a:t>Now, we will move on to a different topic that continues to be a pressing concern for organizations. Alyssa, I turn it back over to you to discuss managing employee engagement.</a:t>
            </a:r>
            <a:endParaRPr lang="en-US" dirty="0" smtClean="0"/>
          </a:p>
          <a:p>
            <a:endParaRPr lang="en-US" dirty="0"/>
          </a:p>
        </p:txBody>
      </p:sp>
      <p:sp>
        <p:nvSpPr>
          <p:cNvPr id="4" name="Slide Number Placeholder 3"/>
          <p:cNvSpPr>
            <a:spLocks noGrp="1"/>
          </p:cNvSpPr>
          <p:nvPr>
            <p:ph type="sldNum" sz="quarter" idx="10"/>
          </p:nvPr>
        </p:nvSpPr>
        <p:spPr/>
        <p:txBody>
          <a:bodyPr/>
          <a:lstStyle/>
          <a:p>
            <a:fld id="{D33F1B0E-042D-4216-A59E-2B54EA105868}" type="slidenum">
              <a:rPr lang="en-US" smtClean="0"/>
              <a:pPr/>
              <a:t>39</a:t>
            </a:fld>
            <a:endParaRPr lang="en-US" dirty="0"/>
          </a:p>
        </p:txBody>
      </p:sp>
    </p:spTree>
    <p:extLst>
      <p:ext uri="{BB962C8B-B14F-4D97-AF65-F5344CB8AC3E}">
        <p14:creationId xmlns:p14="http://schemas.microsoft.com/office/powerpoint/2010/main" val="5911919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 Thank you Corey.  Leadership</a:t>
            </a:r>
            <a:r>
              <a:rPr lang="en-US" baseline="0" dirty="0" smtClean="0"/>
              <a:t> and engagement are two top organizational concerns, as you may have seen in Deloitte’s recent Human Capital trends report.  We are going to end with an important study on work engagement. </a:t>
            </a:r>
            <a:endParaRPr lang="en-US" dirty="0"/>
          </a:p>
        </p:txBody>
      </p:sp>
      <p:sp>
        <p:nvSpPr>
          <p:cNvPr id="4" name="Slide Number Placeholder 3"/>
          <p:cNvSpPr>
            <a:spLocks noGrp="1"/>
          </p:cNvSpPr>
          <p:nvPr>
            <p:ph type="sldNum" sz="quarter" idx="10"/>
          </p:nvPr>
        </p:nvSpPr>
        <p:spPr/>
        <p:txBody>
          <a:bodyPr/>
          <a:lstStyle/>
          <a:p>
            <a:fld id="{D33F1B0E-042D-4216-A59E-2B54EA105868}" type="slidenum">
              <a:rPr lang="en-US" smtClean="0"/>
              <a:pPr/>
              <a:t>40</a:t>
            </a:fld>
            <a:endParaRPr lang="en-US" dirty="0"/>
          </a:p>
        </p:txBody>
      </p:sp>
    </p:spTree>
    <p:extLst>
      <p:ext uri="{BB962C8B-B14F-4D97-AF65-F5344CB8AC3E}">
        <p14:creationId xmlns:p14="http://schemas.microsoft.com/office/powerpoint/2010/main" val="1955703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Human Capital Growth is excited to share that we now offer a full portfolio of solutions for optimizing your Talent Management function.  If you’d like more information, please reach out to us. We will share our contact information at the end of this session.</a:t>
            </a:r>
            <a:r>
              <a:rPr lang="en-US" dirty="0" smtClean="0">
                <a:effectLst/>
              </a:rPr>
              <a:t> </a:t>
            </a:r>
            <a:endParaRPr lang="en-US" baseline="0" dirty="0" smtClean="0"/>
          </a:p>
          <a:p>
            <a:endParaRPr lang="en-US" baseline="0" dirty="0" smtClean="0"/>
          </a:p>
          <a:p>
            <a:endParaRPr lang="en-US" baseline="0" dirty="0" smtClean="0"/>
          </a:p>
          <a:p>
            <a:endParaRPr lang="en-US" dirty="0"/>
          </a:p>
        </p:txBody>
      </p:sp>
      <p:sp>
        <p:nvSpPr>
          <p:cNvPr id="4" name="Footer Placeholder 3"/>
          <p:cNvSpPr>
            <a:spLocks noGrp="1"/>
          </p:cNvSpPr>
          <p:nvPr>
            <p:ph type="ftr" sz="quarter" idx="10"/>
          </p:nvPr>
        </p:nvSpPr>
        <p:spPr/>
        <p:txBody>
          <a:bodyPr/>
          <a:lstStyle/>
          <a:p>
            <a:r>
              <a:rPr lang="en-US" dirty="0" smtClean="0">
                <a:solidFill>
                  <a:prstClr val="black"/>
                </a:solidFill>
              </a:rPr>
              <a:t>Confidential</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04E08A5D-0E4C-4B1A-9B96-BB29329F8D0C}"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7161094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Gallup</a:t>
            </a:r>
            <a:r>
              <a:rPr lang="en-US" baseline="0" dirty="0" smtClean="0"/>
              <a:t> estimates that employee disengagement costs the U.S. workforce 450-550 billion in lost productivity each year</a:t>
            </a:r>
          </a:p>
          <a:p>
            <a:endParaRPr lang="en-US" dirty="0" smtClean="0"/>
          </a:p>
          <a:p>
            <a:r>
              <a:rPr lang="en-US" dirty="0" smtClean="0"/>
              <a:t>Not only that,</a:t>
            </a:r>
            <a:r>
              <a:rPr lang="en-US" baseline="0" dirty="0" smtClean="0"/>
              <a:t> but organizations spend $750 million on engagement programs.</a:t>
            </a:r>
            <a:endParaRPr lang="en-US" dirty="0" smtClean="0"/>
          </a:p>
          <a:p>
            <a:endParaRPr lang="en-US" dirty="0"/>
          </a:p>
        </p:txBody>
      </p:sp>
      <p:sp>
        <p:nvSpPr>
          <p:cNvPr id="4" name="Slide Number Placeholder 3"/>
          <p:cNvSpPr>
            <a:spLocks noGrp="1"/>
          </p:cNvSpPr>
          <p:nvPr>
            <p:ph type="sldNum" sz="quarter" idx="10"/>
          </p:nvPr>
        </p:nvSpPr>
        <p:spPr/>
        <p:txBody>
          <a:bodyPr/>
          <a:lstStyle/>
          <a:p>
            <a:fld id="{D33F1B0E-042D-4216-A59E-2B54EA105868}" type="slidenum">
              <a:rPr lang="en-US" smtClean="0"/>
              <a:pPr/>
              <a:t>41</a:t>
            </a:fld>
            <a:endParaRPr lang="en-US" dirty="0"/>
          </a:p>
        </p:txBody>
      </p:sp>
    </p:spTree>
    <p:extLst>
      <p:ext uri="{BB962C8B-B14F-4D97-AF65-F5344CB8AC3E}">
        <p14:creationId xmlns:p14="http://schemas.microsoft.com/office/powerpoint/2010/main" val="15807380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my question to all of you is this: what are some initiatives your organization is using in order to promote engagement</a:t>
            </a:r>
            <a:r>
              <a:rPr lang="en-US" baseline="0" smtClean="0"/>
              <a:t>?  </a:t>
            </a:r>
            <a:endParaRPr lang="en-US" baseline="0" dirty="0" smtClean="0"/>
          </a:p>
        </p:txBody>
      </p:sp>
      <p:sp>
        <p:nvSpPr>
          <p:cNvPr id="4" name="Slide Number Placeholder 3"/>
          <p:cNvSpPr>
            <a:spLocks noGrp="1"/>
          </p:cNvSpPr>
          <p:nvPr>
            <p:ph type="sldNum" sz="quarter" idx="10"/>
          </p:nvPr>
        </p:nvSpPr>
        <p:spPr/>
        <p:txBody>
          <a:bodyPr/>
          <a:lstStyle/>
          <a:p>
            <a:fld id="{D33F1B0E-042D-4216-A59E-2B54EA105868}" type="slidenum">
              <a:rPr lang="en-US" smtClean="0"/>
              <a:pPr/>
              <a:t>42</a:t>
            </a:fld>
            <a:endParaRPr lang="en-US" dirty="0"/>
          </a:p>
        </p:txBody>
      </p:sp>
    </p:spTree>
    <p:extLst>
      <p:ext uri="{BB962C8B-B14F-4D97-AF65-F5344CB8AC3E}">
        <p14:creationId xmlns:p14="http://schemas.microsoft.com/office/powerpoint/2010/main" val="12244303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The meta analysis revealed four</a:t>
            </a:r>
            <a:r>
              <a:rPr lang="en-US" baseline="0" dirty="0" smtClean="0"/>
              <a:t> types of engagement interventions</a:t>
            </a:r>
            <a:r>
              <a:rPr lang="en-US" dirty="0" smtClean="0"/>
              <a:t>: a)</a:t>
            </a:r>
            <a:r>
              <a:rPr lang="en-US" baseline="0" dirty="0" smtClean="0"/>
              <a:t> personal resource building; b) job resource building, c) leadership training and d) health promotion.</a:t>
            </a:r>
            <a:br>
              <a:rPr lang="en-US" baseline="0" dirty="0" smtClean="0"/>
            </a:br>
            <a:endParaRPr lang="en-US" baseline="0" dirty="0" smtClean="0"/>
          </a:p>
          <a:p>
            <a:r>
              <a:rPr lang="en-US" sz="1200" kern="1200" baseline="0" dirty="0" smtClean="0">
                <a:solidFill>
                  <a:schemeClr val="tx1"/>
                </a:solidFill>
                <a:latin typeface="+mn-lt"/>
                <a:ea typeface="+mn-ea"/>
                <a:cs typeface="+mn-cs"/>
              </a:rPr>
              <a:t>1. Personal resource building interventions focus on increasing individuals’ self-perceived positive attributes and</a:t>
            </a:r>
          </a:p>
          <a:p>
            <a:r>
              <a:rPr lang="en-US" sz="1200" kern="1200" baseline="0" dirty="0" smtClean="0">
                <a:solidFill>
                  <a:schemeClr val="tx1"/>
                </a:solidFill>
                <a:latin typeface="+mn-lt"/>
                <a:ea typeface="+mn-ea"/>
                <a:cs typeface="+mn-cs"/>
              </a:rPr>
              <a:t>strengths, often by developing self-efficacy, resilience or optimism</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2. Job resource building interventions focus on increasing resources in the work environment such as autonomy, social</a:t>
            </a:r>
          </a:p>
          <a:p>
            <a:r>
              <a:rPr lang="en-US" sz="1200" kern="1200" baseline="0" dirty="0" smtClean="0">
                <a:solidFill>
                  <a:schemeClr val="tx1"/>
                </a:solidFill>
                <a:latin typeface="+mn-lt"/>
                <a:ea typeface="+mn-ea"/>
                <a:cs typeface="+mn-cs"/>
              </a:rPr>
              <a:t>support and feedback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3. Leadership training interventions involve knowledge and skill building workshops for managers and measure</a:t>
            </a:r>
          </a:p>
          <a:p>
            <a:r>
              <a:rPr lang="en-US" sz="1200" kern="1200" baseline="0" dirty="0" smtClean="0">
                <a:solidFill>
                  <a:schemeClr val="tx1"/>
                </a:solidFill>
                <a:latin typeface="+mn-lt"/>
                <a:ea typeface="+mn-ea"/>
                <a:cs typeface="+mn-cs"/>
              </a:rPr>
              <a:t>work engagement in their direct employees (e.g. </a:t>
            </a:r>
            <a:r>
              <a:rPr lang="en-US" sz="1200" kern="1200" baseline="0" dirty="0" err="1" smtClean="0">
                <a:solidFill>
                  <a:schemeClr val="tx1"/>
                </a:solidFill>
                <a:latin typeface="+mn-lt"/>
                <a:ea typeface="+mn-ea"/>
                <a:cs typeface="+mn-cs"/>
              </a:rPr>
              <a:t>Rigotti</a:t>
            </a:r>
            <a:r>
              <a:rPr lang="en-US" sz="1200" kern="1200" baseline="0" dirty="0" smtClean="0">
                <a:solidFill>
                  <a:schemeClr val="tx1"/>
                </a:solidFill>
                <a:latin typeface="+mn-lt"/>
                <a:ea typeface="+mn-ea"/>
                <a:cs typeface="+mn-cs"/>
              </a:rPr>
              <a:t> et al., 2014) The assumption is that increasing the knowledge</a:t>
            </a:r>
          </a:p>
          <a:p>
            <a:r>
              <a:rPr lang="en-US" sz="1200" kern="1200" baseline="0" dirty="0" smtClean="0">
                <a:solidFill>
                  <a:schemeClr val="tx1"/>
                </a:solidFill>
                <a:latin typeface="+mn-lt"/>
                <a:ea typeface="+mn-ea"/>
                <a:cs typeface="+mn-cs"/>
              </a:rPr>
              <a:t>and skills of managers will increase employees’ perceived sense of job resources, motivating them to engage in</a:t>
            </a:r>
          </a:p>
          <a:p>
            <a:r>
              <a:rPr lang="en-US" sz="1200" kern="1200" baseline="0" dirty="0" smtClean="0">
                <a:solidFill>
                  <a:schemeClr val="tx1"/>
                </a:solidFill>
                <a:latin typeface="+mn-lt"/>
                <a:ea typeface="+mn-ea"/>
                <a:cs typeface="+mn-cs"/>
              </a:rPr>
              <a:t>their work according to the motivational hypothesis of the JD-R Model.</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4. Health promoting interventions encourage employees to adopt and sustain healthier lifestyles and reduce and</a:t>
            </a:r>
          </a:p>
          <a:p>
            <a:r>
              <a:rPr lang="en-US" sz="1200" kern="1200" baseline="0" dirty="0" smtClean="0">
                <a:solidFill>
                  <a:schemeClr val="tx1"/>
                </a:solidFill>
                <a:latin typeface="+mn-lt"/>
                <a:ea typeface="+mn-ea"/>
                <a:cs typeface="+mn-cs"/>
              </a:rPr>
              <a:t>manage stress. For example, the physiological effects of exercise may increase well-being and work engagement</a:t>
            </a:r>
          </a:p>
          <a:p>
            <a:r>
              <a:rPr lang="en-US" sz="1200" kern="1200" baseline="0" dirty="0" smtClean="0">
                <a:solidFill>
                  <a:schemeClr val="tx1"/>
                </a:solidFill>
                <a:latin typeface="+mn-lt"/>
                <a:ea typeface="+mn-ea"/>
                <a:cs typeface="+mn-cs"/>
              </a:rPr>
              <a:t>and reduce stress, burnout, poor mental health, sickness absenteeism, and </a:t>
            </a:r>
            <a:r>
              <a:rPr lang="en-US" sz="1200" kern="1200" baseline="0" dirty="0" err="1" smtClean="0">
                <a:solidFill>
                  <a:schemeClr val="tx1"/>
                </a:solidFill>
                <a:latin typeface="+mn-lt"/>
                <a:ea typeface="+mn-ea"/>
                <a:cs typeface="+mn-cs"/>
              </a:rPr>
              <a:t>presenteeism</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Strijk</a:t>
            </a:r>
            <a:r>
              <a:rPr lang="en-US" sz="1200" kern="1200" baseline="0" dirty="0" smtClean="0">
                <a:solidFill>
                  <a:schemeClr val="tx1"/>
                </a:solidFill>
                <a:latin typeface="+mn-lt"/>
                <a:ea typeface="+mn-ea"/>
                <a:cs typeface="+mn-cs"/>
              </a:rPr>
              <a:t>, Proper, Van</a:t>
            </a:r>
          </a:p>
          <a:p>
            <a:r>
              <a:rPr lang="nl-NL" sz="1200" kern="1200" baseline="0" dirty="0" smtClean="0">
                <a:solidFill>
                  <a:schemeClr val="tx1"/>
                </a:solidFill>
                <a:latin typeface="+mn-lt"/>
                <a:ea typeface="+mn-ea"/>
                <a:cs typeface="+mn-cs"/>
              </a:rPr>
              <a:t>Mechelen, &amp; Van der Beek, 2013).</a:t>
            </a:r>
            <a:endParaRPr lang="en-US" dirty="0" smtClean="0"/>
          </a:p>
          <a:p>
            <a:endParaRPr lang="en-US" dirty="0"/>
          </a:p>
        </p:txBody>
      </p:sp>
      <p:sp>
        <p:nvSpPr>
          <p:cNvPr id="4" name="Slide Number Placeholder 3"/>
          <p:cNvSpPr>
            <a:spLocks noGrp="1"/>
          </p:cNvSpPr>
          <p:nvPr>
            <p:ph type="sldNum" sz="quarter" idx="10"/>
          </p:nvPr>
        </p:nvSpPr>
        <p:spPr/>
        <p:txBody>
          <a:bodyPr/>
          <a:lstStyle/>
          <a:p>
            <a:fld id="{D33F1B0E-042D-4216-A59E-2B54EA105868}" type="slidenum">
              <a:rPr lang="en-US" smtClean="0"/>
              <a:pPr/>
              <a:t>43</a:t>
            </a:fld>
            <a:endParaRPr lang="en-US"/>
          </a:p>
        </p:txBody>
      </p:sp>
    </p:spTree>
    <p:extLst>
      <p:ext uri="{BB962C8B-B14F-4D97-AF65-F5344CB8AC3E}">
        <p14:creationId xmlns:p14="http://schemas.microsoft.com/office/powerpoint/2010/main" val="20137001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sz="2000" dirty="0" smtClean="0"/>
              <a:t>They defined work engagement as a state of mind characterized by vigor, dedication and absorption</a:t>
            </a:r>
          </a:p>
          <a:p>
            <a:r>
              <a:rPr lang="en-US" sz="1600" dirty="0" smtClean="0"/>
              <a:t>Vigor refers to high energy and mental resilience while working, </a:t>
            </a:r>
          </a:p>
          <a:p>
            <a:r>
              <a:rPr lang="en-US" sz="1600" dirty="0" smtClean="0"/>
              <a:t>Dedication to being intensely involved in work tasks and experiencing an associated sense of significance, enthusiasm, and challenge, and </a:t>
            </a:r>
          </a:p>
          <a:p>
            <a:r>
              <a:rPr lang="en-US" sz="1600" dirty="0" smtClean="0"/>
              <a:t>Absorption to a state of full concentration on work and positive engrossment in it.</a:t>
            </a:r>
          </a:p>
          <a:p>
            <a:endParaRPr lang="en-US" sz="1600" dirty="0" smtClean="0"/>
          </a:p>
          <a:p>
            <a:r>
              <a:rPr lang="en-US" sz="1600" dirty="0" smtClean="0"/>
              <a:t>Then, there</a:t>
            </a:r>
            <a:r>
              <a:rPr lang="en-US" sz="1600" baseline="0" dirty="0" smtClean="0"/>
              <a:t> is a measure of overall work engagement.  These things are the important outcomes that organizations seek from promoting engagement.</a:t>
            </a:r>
            <a:endParaRPr lang="en-US" sz="1600" dirty="0" smtClean="0"/>
          </a:p>
        </p:txBody>
      </p:sp>
      <p:sp>
        <p:nvSpPr>
          <p:cNvPr id="4" name="Slide Number Placeholder 3"/>
          <p:cNvSpPr>
            <a:spLocks noGrp="1"/>
          </p:cNvSpPr>
          <p:nvPr>
            <p:ph type="sldNum" sz="quarter" idx="10"/>
          </p:nvPr>
        </p:nvSpPr>
        <p:spPr/>
        <p:txBody>
          <a:bodyPr/>
          <a:lstStyle/>
          <a:p>
            <a:fld id="{D33F1B0E-042D-4216-A59E-2B54EA105868}" type="slidenum">
              <a:rPr lang="en-US" smtClean="0"/>
              <a:pPr/>
              <a:t>44</a:t>
            </a:fld>
            <a:endParaRPr lang="en-US" dirty="0"/>
          </a:p>
        </p:txBody>
      </p:sp>
    </p:spTree>
    <p:extLst>
      <p:ext uri="{BB962C8B-B14F-4D97-AF65-F5344CB8AC3E}">
        <p14:creationId xmlns:p14="http://schemas.microsoft.com/office/powerpoint/2010/main" val="8640034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meta-analysis revealed a small, positive, but reliable effect on work engagement.  The engagement interventions work overall.</a:t>
            </a:r>
          </a:p>
          <a:p>
            <a:r>
              <a:rPr lang="en-US" sz="1200" kern="1200" baseline="0" dirty="0" smtClean="0">
                <a:solidFill>
                  <a:schemeClr val="tx1"/>
                </a:solidFill>
                <a:latin typeface="+mn-lt"/>
                <a:ea typeface="+mn-ea"/>
                <a:cs typeface="+mn-cs"/>
              </a:rPr>
              <a:t>One important finding is that engagement programs should be designed based on needs and not as unit-wide programs.</a:t>
            </a:r>
          </a:p>
          <a:p>
            <a:endParaRPr lang="en-US" dirty="0" smtClean="0"/>
          </a:p>
          <a:p>
            <a:r>
              <a:rPr lang="en-US" sz="1200" kern="1200" baseline="0" dirty="0" smtClean="0">
                <a:solidFill>
                  <a:schemeClr val="tx1"/>
                </a:solidFill>
                <a:latin typeface="+mn-lt"/>
                <a:ea typeface="+mn-ea"/>
                <a:cs typeface="+mn-cs"/>
              </a:rPr>
              <a:t>Further, the study examined time’s effect on these interventions.  [overall] work engagement and vigor demonstrated larger effects immediately post-intervention than at follow-up, and dedication and absorption demonstrating the opposite.</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In other words, people are more engaged and energetic immediately after the interventions; however, at later times, the intervention increased employee involvement and concentration in their work.</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[[Intervention type didn’t matter; but group interventions were better?]</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Shreya</a:t>
            </a:r>
            <a:r>
              <a:rPr lang="en-US" sz="1200" kern="1200" baseline="0" dirty="0" smtClean="0">
                <a:solidFill>
                  <a:schemeClr val="tx1"/>
                </a:solidFill>
                <a:latin typeface="+mn-lt"/>
                <a:ea typeface="+mn-ea"/>
                <a:cs typeface="+mn-cs"/>
              </a:rPr>
              <a:t>, what does this tell our organizations as we invest in employee engagement?</a:t>
            </a:r>
          </a:p>
        </p:txBody>
      </p:sp>
      <p:sp>
        <p:nvSpPr>
          <p:cNvPr id="4" name="Slide Number Placeholder 3"/>
          <p:cNvSpPr>
            <a:spLocks noGrp="1"/>
          </p:cNvSpPr>
          <p:nvPr>
            <p:ph type="sldNum" sz="quarter" idx="10"/>
          </p:nvPr>
        </p:nvSpPr>
        <p:spPr/>
        <p:txBody>
          <a:bodyPr/>
          <a:lstStyle/>
          <a:p>
            <a:fld id="{D33F1B0E-042D-4216-A59E-2B54EA105868}" type="slidenum">
              <a:rPr lang="en-US" smtClean="0"/>
              <a:pPr/>
              <a:t>45</a:t>
            </a:fld>
            <a:endParaRPr lang="en-US" dirty="0"/>
          </a:p>
        </p:txBody>
      </p:sp>
    </p:spTree>
    <p:extLst>
      <p:ext uri="{BB962C8B-B14F-4D97-AF65-F5344CB8AC3E}">
        <p14:creationId xmlns:p14="http://schemas.microsoft.com/office/powerpoint/2010/main" val="2643254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EE survey data, team decided no meetings Friday afternoons to allow for focused work.</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[Alyssa] Thank you so much, </a:t>
            </a:r>
            <a:r>
              <a:rPr lang="en-US" dirty="0" err="1" smtClean="0"/>
              <a:t>Shreya</a:t>
            </a:r>
            <a:r>
              <a:rPr lang="en-US" dirty="0" smtClean="0"/>
              <a:t>.</a:t>
            </a:r>
            <a:r>
              <a:rPr lang="en-US" baseline="0" dirty="0" smtClean="0"/>
              <a:t>  Before we reach the end of this Webinar, would you mind giving us an overview of the key takeaways form these important studies</a:t>
            </a:r>
            <a:endParaRPr lang="en-US" dirty="0" smtClean="0"/>
          </a:p>
          <a:p>
            <a:endParaRPr lang="en-US" dirty="0"/>
          </a:p>
        </p:txBody>
      </p:sp>
      <p:sp>
        <p:nvSpPr>
          <p:cNvPr id="4" name="Slide Number Placeholder 3"/>
          <p:cNvSpPr>
            <a:spLocks noGrp="1"/>
          </p:cNvSpPr>
          <p:nvPr>
            <p:ph type="sldNum" sz="quarter" idx="10"/>
          </p:nvPr>
        </p:nvSpPr>
        <p:spPr/>
        <p:txBody>
          <a:bodyPr/>
          <a:lstStyle/>
          <a:p>
            <a:fld id="{D33F1B0E-042D-4216-A59E-2B54EA105868}" type="slidenum">
              <a:rPr lang="en-US" smtClean="0"/>
              <a:pPr/>
              <a:t>46</a:t>
            </a:fld>
            <a:endParaRPr lang="en-US" dirty="0"/>
          </a:p>
        </p:txBody>
      </p:sp>
    </p:spTree>
    <p:extLst>
      <p:ext uri="{BB962C8B-B14F-4D97-AF65-F5344CB8AC3E}">
        <p14:creationId xmlns:p14="http://schemas.microsoft.com/office/powerpoint/2010/main" val="18495416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F1B0E-042D-4216-A59E-2B54EA105868}" type="slidenum">
              <a:rPr lang="en-US" smtClean="0"/>
              <a:pPr/>
              <a:t>47</a:t>
            </a:fld>
            <a:endParaRPr lang="en-US" dirty="0"/>
          </a:p>
        </p:txBody>
      </p:sp>
    </p:spTree>
    <p:extLst>
      <p:ext uri="{BB962C8B-B14F-4D97-AF65-F5344CB8AC3E}">
        <p14:creationId xmlns:p14="http://schemas.microsoft.com/office/powerpoint/2010/main" val="19117748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We have few minutes left to take Questions</a:t>
            </a:r>
          </a:p>
          <a:p>
            <a:r>
              <a:rPr lang="en-US" dirty="0"/>
              <a:t>All lines are unmuted now, </a:t>
            </a:r>
          </a:p>
          <a:p>
            <a:r>
              <a:rPr lang="en-US" dirty="0"/>
              <a:t>Feel free to speak your question or type in the chat box</a:t>
            </a:r>
            <a:endParaRPr lang="en-US" b="0" u="none" dirty="0"/>
          </a:p>
        </p:txBody>
      </p:sp>
      <p:sp>
        <p:nvSpPr>
          <p:cNvPr id="4" name="Slide Number Placeholder 3"/>
          <p:cNvSpPr>
            <a:spLocks noGrp="1"/>
          </p:cNvSpPr>
          <p:nvPr>
            <p:ph type="sldNum" sz="quarter" idx="10"/>
          </p:nvPr>
        </p:nvSpPr>
        <p:spPr>
          <a:xfrm>
            <a:off x="3884731" y="8686187"/>
            <a:ext cx="2972110" cy="455770"/>
          </a:xfrm>
          <a:prstGeom prst="rect">
            <a:avLst/>
          </a:prstGeom>
        </p:spPr>
        <p:txBody>
          <a:bodyPr/>
          <a:lstStyle/>
          <a:p>
            <a:fld id="{45C2795C-B4B9-4EEA-ADFD-682FEABAC449}" type="slidenum">
              <a:rPr lang="en-US" smtClean="0"/>
              <a:pPr/>
              <a:t>49</a:t>
            </a:fld>
            <a:endParaRPr lang="en-US" dirty="0"/>
          </a:p>
        </p:txBody>
      </p:sp>
    </p:spTree>
    <p:extLst>
      <p:ext uri="{BB962C8B-B14F-4D97-AF65-F5344CB8AC3E}">
        <p14:creationId xmlns:p14="http://schemas.microsoft.com/office/powerpoint/2010/main" val="15041019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you enjoyed this session you may be interested in some of our other services.  If your company is interested in a free hour consultation about</a:t>
            </a:r>
            <a:r>
              <a:rPr lang="en-US" sz="1200" kern="1200" baseline="0" dirty="0" smtClean="0">
                <a:solidFill>
                  <a:schemeClr val="tx1"/>
                </a:solidFill>
                <a:effectLst/>
                <a:latin typeface="+mn-lt"/>
                <a:ea typeface="+mn-ea"/>
                <a:cs typeface="+mn-cs"/>
              </a:rPr>
              <a:t> any of the topics discussed in today’s webinar, </a:t>
            </a:r>
            <a:r>
              <a:rPr lang="en-US" sz="1200" kern="1200" dirty="0" smtClean="0">
                <a:solidFill>
                  <a:schemeClr val="tx1"/>
                </a:solidFill>
                <a:effectLst/>
                <a:latin typeface="+mn-lt"/>
                <a:ea typeface="+mn-ea"/>
                <a:cs typeface="+mn-cs"/>
              </a:rPr>
              <a:t>please email us at </a:t>
            </a:r>
            <a:r>
              <a:rPr lang="en-US" sz="1200" u="sng" kern="1200" dirty="0" smtClean="0">
                <a:solidFill>
                  <a:schemeClr val="tx1"/>
                </a:solidFill>
                <a:effectLst/>
                <a:latin typeface="+mn-lt"/>
                <a:ea typeface="+mn-ea"/>
                <a:cs typeface="+mn-cs"/>
                <a:hlinkClick r:id="rId3"/>
              </a:rPr>
              <a:t>info@humancapitalgrowth.com</a:t>
            </a:r>
            <a:r>
              <a:rPr lang="en-US" sz="1200" u="none" kern="1200" dirty="0" smtClean="0">
                <a:solidFill>
                  <a:schemeClr val="tx1"/>
                </a:solidFill>
                <a:effectLst/>
                <a:latin typeface="+mn-lt"/>
                <a:ea typeface="+mn-ea"/>
                <a:cs typeface="+mn-cs"/>
              </a:rPr>
              <a:t>. </a:t>
            </a:r>
            <a:endParaRPr lang="en-US" baseline="0" dirty="0" smtClean="0"/>
          </a:p>
          <a:p>
            <a:endParaRPr lang="en-US" baseline="0" dirty="0" smtClean="0"/>
          </a:p>
          <a:p>
            <a:endParaRPr lang="en-US" dirty="0"/>
          </a:p>
        </p:txBody>
      </p:sp>
      <p:sp>
        <p:nvSpPr>
          <p:cNvPr id="4" name="Footer Placeholder 3"/>
          <p:cNvSpPr>
            <a:spLocks noGrp="1"/>
          </p:cNvSpPr>
          <p:nvPr>
            <p:ph type="ftr" sz="quarter" idx="10"/>
          </p:nvPr>
        </p:nvSpPr>
        <p:spPr/>
        <p:txBody>
          <a:bodyPr/>
          <a:lstStyle/>
          <a:p>
            <a:r>
              <a:rPr lang="en-US" dirty="0" smtClean="0">
                <a:solidFill>
                  <a:prstClr val="black"/>
                </a:solidFill>
              </a:rPr>
              <a:t>Confidential</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04E08A5D-0E4C-4B1A-9B96-BB29329F8D0C}"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8218458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We’re also available</a:t>
            </a:r>
            <a:r>
              <a:rPr lang="en-US" sz="1200" kern="1200" baseline="0" dirty="0" smtClean="0">
                <a:solidFill>
                  <a:schemeClr val="tx1"/>
                </a:solidFill>
                <a:effectLst/>
                <a:latin typeface="+mn-lt"/>
                <a:ea typeface="+mn-ea"/>
                <a:cs typeface="+mn-cs"/>
              </a:rPr>
              <a:t> by email if you have any questions about any of the topics discussed today. </a:t>
            </a:r>
            <a:r>
              <a:rPr lang="en-US" sz="1200" kern="1200" dirty="0" smtClean="0">
                <a:solidFill>
                  <a:schemeClr val="tx1"/>
                </a:solidFill>
                <a:effectLst/>
                <a:latin typeface="+mn-lt"/>
                <a:ea typeface="+mn-ea"/>
                <a:cs typeface="+mn-cs"/>
              </a:rPr>
              <a:t>Thank you again for joining, everyone.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Enjoy the rest of your day.</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D33F1B0E-042D-4216-A59E-2B54EA105868}" type="slidenum">
              <a:rPr lang="en-US" smtClean="0"/>
              <a:pPr/>
              <a:t>51</a:t>
            </a:fld>
            <a:endParaRPr lang="en-US" dirty="0"/>
          </a:p>
        </p:txBody>
      </p:sp>
    </p:spTree>
    <p:extLst>
      <p:ext uri="{BB962C8B-B14F-4D97-AF65-F5344CB8AC3E}">
        <p14:creationId xmlns:p14="http://schemas.microsoft.com/office/powerpoint/2010/main" val="242848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Before we begin, here’s a quick overview of the conferencing platform we use, zoom. If you need to test</a:t>
            </a:r>
            <a:r>
              <a:rPr lang="en-US" sz="1200" kern="1200" baseline="0" dirty="0" smtClean="0">
                <a:solidFill>
                  <a:schemeClr val="tx1"/>
                </a:solidFill>
                <a:effectLst/>
                <a:latin typeface="+mn-lt"/>
                <a:ea typeface="+mn-ea"/>
                <a:cs typeface="+mn-cs"/>
              </a:rPr>
              <a:t> or adjust your computer’s audio, you can do that by clicking in the Audio Settings button on the top left of the zoom tool bar. </a:t>
            </a:r>
            <a:r>
              <a:rPr lang="en-US" sz="1200" kern="1200" dirty="0" smtClean="0">
                <a:solidFill>
                  <a:schemeClr val="tx1"/>
                </a:solidFill>
                <a:effectLst/>
                <a:latin typeface="+mn-lt"/>
                <a:ea typeface="+mn-ea"/>
                <a:cs typeface="+mn-cs"/>
              </a:rPr>
              <a:t>You</a:t>
            </a:r>
            <a:r>
              <a:rPr lang="en-US" sz="1200" kern="1200" baseline="0" dirty="0" smtClean="0">
                <a:solidFill>
                  <a:schemeClr val="tx1"/>
                </a:solidFill>
                <a:effectLst/>
                <a:latin typeface="+mn-lt"/>
                <a:ea typeface="+mn-ea"/>
                <a:cs typeface="+mn-cs"/>
              </a:rPr>
              <a:t> will notice that your audio was placed on mute when you entered the webinar session. You will be able to communicate with us through the use of the Chat feature (which you can access from the Chat button at the top of the zoom tool bar). This Chat feature allows you to connect with tech support for this webinar or to comment on the material being presented. Next to the Chat button is the Raise Hand button, which allows you to comment or ask questions by voice. If you require HCG or HRCI recertification credits for your participation in today’s webinar, please be sure that you have joined this session with your full name. Now, let’s begin our webinar. I’ll turn it over to Shreya, who will present an overview of the topics we’ll be discussing today.</a:t>
            </a:r>
            <a:endParaRPr lang="en-US" dirty="0"/>
          </a:p>
        </p:txBody>
      </p:sp>
      <p:sp>
        <p:nvSpPr>
          <p:cNvPr id="4" name="Slide Number Placeholder 3"/>
          <p:cNvSpPr>
            <a:spLocks noGrp="1"/>
          </p:cNvSpPr>
          <p:nvPr>
            <p:ph type="sldNum" sz="quarter" idx="10"/>
          </p:nvPr>
        </p:nvSpPr>
        <p:spPr/>
        <p:txBody>
          <a:bodyPr/>
          <a:lstStyle/>
          <a:p>
            <a:fld id="{D33F1B0E-042D-4216-A59E-2B54EA105868}" type="slidenum">
              <a:rPr lang="en-US" smtClean="0"/>
              <a:pPr/>
              <a:t>5</a:t>
            </a:fld>
            <a:endParaRPr lang="en-US" dirty="0"/>
          </a:p>
        </p:txBody>
      </p:sp>
    </p:spTree>
    <p:extLst>
      <p:ext uri="{BB962C8B-B14F-4D97-AF65-F5344CB8AC3E}">
        <p14:creationId xmlns:p14="http://schemas.microsoft.com/office/powerpoint/2010/main" val="1486308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 will be discussing five of the most pressing HR problems of 2017.</a:t>
            </a:r>
            <a:r>
              <a:rPr lang="en-US" baseline="0" dirty="0" smtClean="0"/>
              <a:t> These challenges were identified by leaders and HR professionals as critical issues in organizations. The five problems are in the areas of diversity, leadership, technology and work-life balance, recruiting with social media, and managing employee engagement. </a:t>
            </a:r>
            <a:endParaRPr lang="en-US" dirty="0"/>
          </a:p>
        </p:txBody>
      </p:sp>
      <p:sp>
        <p:nvSpPr>
          <p:cNvPr id="4" name="Slide Number Placeholder 3"/>
          <p:cNvSpPr>
            <a:spLocks noGrp="1"/>
          </p:cNvSpPr>
          <p:nvPr>
            <p:ph type="sldNum" sz="quarter" idx="10"/>
          </p:nvPr>
        </p:nvSpPr>
        <p:spPr/>
        <p:txBody>
          <a:bodyPr/>
          <a:lstStyle/>
          <a:p>
            <a:fld id="{D33F1B0E-042D-4216-A59E-2B54EA105868}" type="slidenum">
              <a:rPr lang="en-US" smtClean="0"/>
              <a:pPr/>
              <a:t>6</a:t>
            </a:fld>
            <a:endParaRPr lang="en-US" dirty="0"/>
          </a:p>
        </p:txBody>
      </p:sp>
    </p:spTree>
    <p:extLst>
      <p:ext uri="{BB962C8B-B14F-4D97-AF65-F5344CB8AC3E}">
        <p14:creationId xmlns:p14="http://schemas.microsoft.com/office/powerpoint/2010/main" val="1508440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Deloitte’s most</a:t>
            </a:r>
            <a:r>
              <a:rPr lang="en-US" baseline="0" dirty="0" smtClean="0"/>
              <a:t> recent survey of Human Capital Trends support the need for programs and interventions to be developed around these five issues. </a:t>
            </a:r>
            <a:endParaRPr lang="en-US" dirty="0"/>
          </a:p>
        </p:txBody>
      </p:sp>
      <p:sp>
        <p:nvSpPr>
          <p:cNvPr id="4" name="Slide Number Placeholder 3"/>
          <p:cNvSpPr>
            <a:spLocks noGrp="1"/>
          </p:cNvSpPr>
          <p:nvPr>
            <p:ph type="sldNum" sz="quarter" idx="10"/>
          </p:nvPr>
        </p:nvSpPr>
        <p:spPr/>
        <p:txBody>
          <a:bodyPr/>
          <a:lstStyle/>
          <a:p>
            <a:fld id="{D33F1B0E-042D-4216-A59E-2B54EA105868}" type="slidenum">
              <a:rPr lang="en-US" smtClean="0"/>
              <a:pPr/>
              <a:t>7</a:t>
            </a:fld>
            <a:endParaRPr lang="en-US" dirty="0"/>
          </a:p>
        </p:txBody>
      </p:sp>
    </p:spTree>
    <p:extLst>
      <p:ext uri="{BB962C8B-B14F-4D97-AF65-F5344CB8AC3E}">
        <p14:creationId xmlns:p14="http://schemas.microsoft.com/office/powerpoint/2010/main" val="3697403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dirty="0" smtClean="0"/>
              <a:t>Today’s webinar, then, will answer the following questions:</a:t>
            </a:r>
            <a:r>
              <a:rPr lang="en-US" baseline="0" dirty="0" smtClean="0"/>
              <a:t> </a:t>
            </a:r>
          </a:p>
          <a:p>
            <a:pPr marL="514350" lvl="0" indent="-514350">
              <a:buFont typeface="+mj-lt"/>
              <a:buAutoNum type="arabicPeriod"/>
            </a:pPr>
            <a:r>
              <a:rPr lang="en-US" dirty="0" smtClean="0">
                <a:latin typeface="Century Schoolbook" charset="0"/>
                <a:ea typeface="Century Schoolbook" charset="0"/>
                <a:cs typeface="Century Schoolbook" charset="0"/>
              </a:rPr>
              <a:t>What are some surefire ways to achieve gender diversity in the workplace?</a:t>
            </a:r>
          </a:p>
          <a:p>
            <a:pPr marL="514350" indent="-514350">
              <a:buFont typeface="+mj-lt"/>
              <a:buAutoNum type="arabicPeriod"/>
            </a:pPr>
            <a:r>
              <a:rPr lang="en-US" dirty="0" smtClean="0">
                <a:latin typeface="Century Schoolbook" charset="0"/>
                <a:ea typeface="Century Schoolbook" charset="0"/>
                <a:cs typeface="Century Schoolbook" charset="0"/>
              </a:rPr>
              <a:t>Should you use social media to decide who you hire? </a:t>
            </a:r>
          </a:p>
          <a:p>
            <a:pPr marL="514350" indent="-514350">
              <a:buFont typeface="+mj-lt"/>
              <a:buAutoNum type="arabicPeriod"/>
            </a:pPr>
            <a:r>
              <a:rPr lang="en-US" dirty="0" smtClean="0">
                <a:latin typeface="Century Schoolbook" charset="0"/>
                <a:ea typeface="Century Schoolbook" charset="0"/>
                <a:cs typeface="Century Schoolbook" charset="0"/>
              </a:rPr>
              <a:t>Should you or should you not be tethered to technology after work hours?</a:t>
            </a:r>
          </a:p>
          <a:p>
            <a:pPr marL="514350" marR="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latin typeface="Century Schoolbook" charset="0"/>
                <a:ea typeface="Century Schoolbook" charset="0"/>
                <a:cs typeface="Century Schoolbook" charset="0"/>
              </a:rPr>
              <a:t>Which leader behaviors are best at driving team performance?</a:t>
            </a:r>
          </a:p>
          <a:p>
            <a:pPr marL="514350" lvl="0" indent="-514350">
              <a:buFont typeface="+mj-lt"/>
              <a:buAutoNum type="arabicPeriod"/>
            </a:pPr>
            <a:r>
              <a:rPr lang="en-US" dirty="0" smtClean="0">
                <a:latin typeface="Century Schoolbook" charset="0"/>
                <a:ea typeface="Century Schoolbook" charset="0"/>
                <a:cs typeface="Century Schoolbook" charset="0"/>
              </a:rPr>
              <a:t>What works in improving employee engagement? </a:t>
            </a:r>
          </a:p>
          <a:p>
            <a:endParaRPr lang="en-US" dirty="0" smtClean="0"/>
          </a:p>
          <a:p>
            <a:r>
              <a:rPr lang="en-US" dirty="0" smtClean="0"/>
              <a:t>First,</a:t>
            </a:r>
            <a:r>
              <a:rPr lang="en-US" baseline="0" dirty="0" smtClean="0"/>
              <a:t> we’ll examine ways in which gender diversity can be improved in organizations. For this, we’ll turn to Alyssa. </a:t>
            </a:r>
            <a:endParaRPr lang="en-US" dirty="0"/>
          </a:p>
        </p:txBody>
      </p:sp>
      <p:sp>
        <p:nvSpPr>
          <p:cNvPr id="4" name="Slide Number Placeholder 3"/>
          <p:cNvSpPr>
            <a:spLocks noGrp="1"/>
          </p:cNvSpPr>
          <p:nvPr>
            <p:ph type="sldNum" sz="quarter" idx="10"/>
          </p:nvPr>
        </p:nvSpPr>
        <p:spPr/>
        <p:txBody>
          <a:bodyPr/>
          <a:lstStyle/>
          <a:p>
            <a:fld id="{D33F1B0E-042D-4216-A59E-2B54EA105868}" type="slidenum">
              <a:rPr lang="en-US" smtClean="0"/>
              <a:pPr/>
              <a:t>8</a:t>
            </a:fld>
            <a:endParaRPr lang="en-US" dirty="0"/>
          </a:p>
        </p:txBody>
      </p:sp>
    </p:spTree>
    <p:extLst>
      <p:ext uri="{BB962C8B-B14F-4D97-AF65-F5344CB8AC3E}">
        <p14:creationId xmlns:p14="http://schemas.microsoft.com/office/powerpoint/2010/main" val="2591060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Thank</a:t>
            </a:r>
            <a:r>
              <a:rPr lang="en-US" baseline="0" dirty="0" smtClean="0"/>
              <a:t> you, Corey, and thank you again everyone for being with us.  My name is Alyssa and I will be talking to you about our first research question; “</a:t>
            </a:r>
            <a:r>
              <a:rPr lang="en-US" dirty="0" smtClean="0">
                <a:latin typeface="Century Schoolbook" charset="0"/>
                <a:ea typeface="Century Schoolbook" charset="0"/>
                <a:cs typeface="Century Schoolbook" charset="0"/>
              </a:rPr>
              <a:t>What are some surefire ways to achieve gender diversity in the workplace (What types of investments does it take to achieve gender parity in the workplace?)</a:t>
            </a:r>
            <a:r>
              <a:rPr lang="en-US" dirty="0" smtClean="0">
                <a:latin typeface="+mn-lt"/>
                <a:ea typeface="+mn-ea"/>
                <a:cs typeface="+mn-cs"/>
              </a:rPr>
              <a:t>”</a:t>
            </a:r>
            <a:endParaRPr lang="en-US" dirty="0" smtClean="0">
              <a:latin typeface="Century Schoolbook" charset="0"/>
              <a:ea typeface="Century Schoolbook" charset="0"/>
              <a:cs typeface="Century Schoolbook"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D33F1B0E-042D-4216-A59E-2B54EA105868}" type="slidenum">
              <a:rPr lang="en-US" smtClean="0"/>
              <a:pPr/>
              <a:t>9</a:t>
            </a:fld>
            <a:endParaRPr lang="en-US" dirty="0"/>
          </a:p>
        </p:txBody>
      </p:sp>
    </p:spTree>
    <p:extLst>
      <p:ext uri="{BB962C8B-B14F-4D97-AF65-F5344CB8AC3E}">
        <p14:creationId xmlns:p14="http://schemas.microsoft.com/office/powerpoint/2010/main" val="761444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dirty="0" smtClean="0"/>
              <a:t>Confidential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D727BA-E685-4C73-9805-DA6FB45AF40C}" type="slidenum">
              <a:rPr lang="en-US" smtClean="0"/>
              <a:pPr/>
              <a:t>‹#›</a:t>
            </a:fld>
            <a:endParaRPr lang="en-US" dirty="0"/>
          </a:p>
        </p:txBody>
      </p:sp>
    </p:spTree>
    <p:extLst>
      <p:ext uri="{BB962C8B-B14F-4D97-AF65-F5344CB8AC3E}">
        <p14:creationId xmlns:p14="http://schemas.microsoft.com/office/powerpoint/2010/main" val="296069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dirty="0" smtClean="0"/>
              <a:t>Confidential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D727BA-E685-4C73-9805-DA6FB45AF40C}" type="slidenum">
              <a:rPr lang="en-US" smtClean="0"/>
              <a:pPr/>
              <a:t>‹#›</a:t>
            </a:fld>
            <a:endParaRPr lang="en-US" dirty="0"/>
          </a:p>
        </p:txBody>
      </p:sp>
    </p:spTree>
    <p:extLst>
      <p:ext uri="{BB962C8B-B14F-4D97-AF65-F5344CB8AC3E}">
        <p14:creationId xmlns:p14="http://schemas.microsoft.com/office/powerpoint/2010/main" val="759053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dirty="0" smtClean="0"/>
              <a:t>Confidential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D727BA-E685-4C73-9805-DA6FB45AF40C}" type="slidenum">
              <a:rPr lang="en-US" smtClean="0"/>
              <a:pPr/>
              <a:t>‹#›</a:t>
            </a:fld>
            <a:endParaRPr lang="en-US" dirty="0"/>
          </a:p>
        </p:txBody>
      </p:sp>
    </p:spTree>
    <p:extLst>
      <p:ext uri="{BB962C8B-B14F-4D97-AF65-F5344CB8AC3E}">
        <p14:creationId xmlns:p14="http://schemas.microsoft.com/office/powerpoint/2010/main" val="2387346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body" sz="half" idx="1"/>
          </p:nvPr>
        </p:nvSpPr>
        <p:spPr>
          <a:xfrm>
            <a:off x="457200" y="1600203"/>
            <a:ext cx="4038600" cy="4525964"/>
          </a:xfrm>
          <a:prstGeom prst="rect">
            <a:avLst/>
          </a:prstGeom>
        </p:spPr>
        <p:txBody>
          <a:bodyPr/>
          <a:lstStyle>
            <a:lvl1pPr>
              <a:spcBef>
                <a:spcPts val="600"/>
              </a:spcBef>
              <a:defRPr sz="2800">
                <a:latin typeface="+mn-lt"/>
                <a:ea typeface="+mn-ea"/>
                <a:cs typeface="+mn-cs"/>
                <a:sym typeface="Calibri"/>
              </a:defRPr>
            </a:lvl1pPr>
            <a:lvl2pPr>
              <a:spcBef>
                <a:spcPts val="600"/>
              </a:spcBef>
              <a:defRPr sz="2800">
                <a:latin typeface="+mn-lt"/>
                <a:ea typeface="+mn-ea"/>
                <a:cs typeface="+mn-cs"/>
                <a:sym typeface="Calibri"/>
              </a:defRPr>
            </a:lvl2pPr>
            <a:lvl3pPr>
              <a:spcBef>
                <a:spcPts val="600"/>
              </a:spcBef>
              <a:defRPr sz="2800">
                <a:latin typeface="+mn-lt"/>
                <a:ea typeface="+mn-ea"/>
                <a:cs typeface="+mn-cs"/>
                <a:sym typeface="Calibri"/>
              </a:defRPr>
            </a:lvl3pPr>
            <a:lvl4pPr>
              <a:spcBef>
                <a:spcPts val="600"/>
              </a:spcBef>
              <a:defRPr sz="2800">
                <a:latin typeface="+mn-lt"/>
                <a:ea typeface="+mn-ea"/>
                <a:cs typeface="+mn-cs"/>
                <a:sym typeface="Calibri"/>
              </a:defRPr>
            </a:lvl4pPr>
            <a:lvl5pPr>
              <a:spcBef>
                <a:spcPts val="600"/>
              </a:spcBef>
              <a:defRPr sz="280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6010763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a:xfrm>
            <a:off x="3124200" y="635635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96C3B0C-ACC0-45D8-B8EC-460DC3555F3F}" type="slidenum">
              <a:rPr lang="en-US" smtClean="0">
                <a:solidFill>
                  <a:prstClr val="black">
                    <a:tint val="75000"/>
                  </a:prstClr>
                </a:solidFill>
              </a:rPr>
              <a:pPr/>
              <a:t>‹#›</a:t>
            </a:fld>
            <a:endParaRPr lang="en-US" dirty="0">
              <a:solidFill>
                <a:prstClr val="black">
                  <a:tint val="75000"/>
                </a:prstClr>
              </a:solidFill>
            </a:endParaRPr>
          </a:p>
        </p:txBody>
      </p:sp>
      <p:pic>
        <p:nvPicPr>
          <p:cNvPr id="7" name="Picture 3" descr="Logo21.png"/>
          <p:cNvPicPr>
            <a:picLocks noChangeAspect="1"/>
          </p:cNvPicPr>
          <p:nvPr userDrawn="1"/>
        </p:nvPicPr>
        <p:blipFill>
          <a:blip r:embed="rId2" cstate="print"/>
          <a:srcRect/>
          <a:stretch>
            <a:fillRect/>
          </a:stretch>
        </p:blipFill>
        <p:spPr bwMode="auto">
          <a:xfrm>
            <a:off x="3886200" y="6477000"/>
            <a:ext cx="1219200" cy="161690"/>
          </a:xfrm>
          <a:prstGeom prst="rect">
            <a:avLst/>
          </a:prstGeom>
          <a:noFill/>
          <a:ln w="9525">
            <a:noFill/>
            <a:miter lim="800000"/>
            <a:headEnd/>
            <a:tailEnd/>
          </a:ln>
        </p:spPr>
      </p:pic>
    </p:spTree>
    <p:extLst>
      <p:ext uri="{BB962C8B-B14F-4D97-AF65-F5344CB8AC3E}">
        <p14:creationId xmlns:p14="http://schemas.microsoft.com/office/powerpoint/2010/main" val="336478466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solidFill>
                  <a:prstClr val="black">
                    <a:tint val="75000"/>
                  </a:prstClr>
                </a:solidFill>
              </a:rPr>
              <a:t>Confidential</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96C3B0C-ACC0-45D8-B8EC-460DC3555F3F}" type="slidenum">
              <a:rPr lang="en-US" smtClean="0">
                <a:solidFill>
                  <a:prstClr val="black">
                    <a:tint val="75000"/>
                  </a:prstClr>
                </a:solidFill>
              </a:rPr>
              <a:pPr/>
              <a:t>‹#›</a:t>
            </a:fld>
            <a:endParaRPr lang="en-US" dirty="0">
              <a:solidFill>
                <a:prstClr val="black">
                  <a:tint val="75000"/>
                </a:prstClr>
              </a:solidFill>
            </a:endParaRPr>
          </a:p>
        </p:txBody>
      </p:sp>
      <p:pic>
        <p:nvPicPr>
          <p:cNvPr id="7" name="Picture 3" descr="Logo21.png"/>
          <p:cNvPicPr>
            <a:picLocks noChangeAspect="1"/>
          </p:cNvPicPr>
          <p:nvPr userDrawn="1"/>
        </p:nvPicPr>
        <p:blipFill>
          <a:blip r:embed="rId2" cstate="print"/>
          <a:srcRect/>
          <a:stretch>
            <a:fillRect/>
          </a:stretch>
        </p:blipFill>
        <p:spPr bwMode="auto">
          <a:xfrm>
            <a:off x="3886200" y="6477000"/>
            <a:ext cx="1219200" cy="161690"/>
          </a:xfrm>
          <a:prstGeom prst="rect">
            <a:avLst/>
          </a:prstGeom>
          <a:noFill/>
          <a:ln w="9525">
            <a:noFill/>
            <a:miter lim="800000"/>
            <a:headEnd/>
            <a:tailEnd/>
          </a:ln>
        </p:spPr>
      </p:pic>
      <p:sp>
        <p:nvSpPr>
          <p:cNvPr id="8" name="Footer Placeholder 4"/>
          <p:cNvSpPr txBox="1">
            <a:spLocks/>
          </p:cNvSpPr>
          <p:nvPr userDrawn="1"/>
        </p:nvSpPr>
        <p:spPr>
          <a:xfrm rot="16200000">
            <a:off x="7127627" y="4679949"/>
            <a:ext cx="3352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50" dirty="0" smtClean="0">
                <a:solidFill>
                  <a:prstClr val="white">
                    <a:lumMod val="50000"/>
                  </a:prstClr>
                </a:solidFill>
              </a:rPr>
              <a:t>Copyright Human Capital Growth.  All Rights Reserved.</a:t>
            </a:r>
            <a:endParaRPr lang="en-US" sz="1050" dirty="0">
              <a:solidFill>
                <a:prstClr val="white">
                  <a:lumMod val="50000"/>
                </a:prstClr>
              </a:solidFill>
            </a:endParaRPr>
          </a:p>
        </p:txBody>
      </p:sp>
    </p:spTree>
    <p:extLst>
      <p:ext uri="{BB962C8B-B14F-4D97-AF65-F5344CB8AC3E}">
        <p14:creationId xmlns:p14="http://schemas.microsoft.com/office/powerpoint/2010/main" val="213518331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solidFill>
                  <a:prstClr val="black">
                    <a:tint val="75000"/>
                  </a:prstClr>
                </a:solidFill>
              </a:rPr>
              <a:t>Confidential</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96C3B0C-ACC0-45D8-B8EC-460DC3555F3F}"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4"/>
          <p:cNvSpPr txBox="1">
            <a:spLocks/>
          </p:cNvSpPr>
          <p:nvPr userDrawn="1"/>
        </p:nvSpPr>
        <p:spPr>
          <a:xfrm rot="16200000">
            <a:off x="7127627" y="4679949"/>
            <a:ext cx="3352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50" dirty="0" smtClean="0">
                <a:solidFill>
                  <a:prstClr val="white">
                    <a:lumMod val="50000"/>
                  </a:prstClr>
                </a:solidFill>
              </a:rPr>
              <a:t>Copyright Human Capital Growth.  All Rights Reserved.</a:t>
            </a:r>
            <a:endParaRPr lang="en-US" sz="1050" dirty="0">
              <a:solidFill>
                <a:prstClr val="white">
                  <a:lumMod val="50000"/>
                </a:prstClr>
              </a:solidFill>
            </a:endParaRPr>
          </a:p>
        </p:txBody>
      </p:sp>
    </p:spTree>
    <p:extLst>
      <p:ext uri="{BB962C8B-B14F-4D97-AF65-F5344CB8AC3E}">
        <p14:creationId xmlns:p14="http://schemas.microsoft.com/office/powerpoint/2010/main" val="310206262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Confidential</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96C3B0C-ACC0-45D8-B8EC-460DC3555F3F}" type="slidenum">
              <a:rPr lang="en-US" smtClean="0">
                <a:solidFill>
                  <a:prstClr val="black">
                    <a:tint val="75000"/>
                  </a:prstClr>
                </a:solidFill>
              </a:rPr>
              <a:pPr/>
              <a:t>‹#›</a:t>
            </a:fld>
            <a:endParaRPr lang="en-US" dirty="0">
              <a:solidFill>
                <a:prstClr val="black">
                  <a:tint val="75000"/>
                </a:prstClr>
              </a:solidFill>
            </a:endParaRPr>
          </a:p>
        </p:txBody>
      </p:sp>
      <p:pic>
        <p:nvPicPr>
          <p:cNvPr id="7" name="Picture 3" descr="Logo21.png"/>
          <p:cNvPicPr>
            <a:picLocks noChangeAspect="1"/>
          </p:cNvPicPr>
          <p:nvPr userDrawn="1"/>
        </p:nvPicPr>
        <p:blipFill>
          <a:blip r:embed="rId2" cstate="print"/>
          <a:srcRect/>
          <a:stretch>
            <a:fillRect/>
          </a:stretch>
        </p:blipFill>
        <p:spPr bwMode="auto">
          <a:xfrm>
            <a:off x="3886200" y="6477000"/>
            <a:ext cx="1219200" cy="161690"/>
          </a:xfrm>
          <a:prstGeom prst="rect">
            <a:avLst/>
          </a:prstGeom>
          <a:noFill/>
          <a:ln w="9525">
            <a:noFill/>
            <a:miter lim="800000"/>
            <a:headEnd/>
            <a:tailEnd/>
          </a:ln>
        </p:spPr>
      </p:pic>
    </p:spTree>
    <p:extLst>
      <p:ext uri="{BB962C8B-B14F-4D97-AF65-F5344CB8AC3E}">
        <p14:creationId xmlns:p14="http://schemas.microsoft.com/office/powerpoint/2010/main" val="191915052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solidFill>
                  <a:prstClr val="black">
                    <a:tint val="75000"/>
                  </a:prstClr>
                </a:solidFill>
              </a:rPr>
              <a:t>Confidential</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96C3B0C-ACC0-45D8-B8EC-460DC3555F3F}" type="slidenum">
              <a:rPr lang="en-US" smtClean="0">
                <a:solidFill>
                  <a:prstClr val="black">
                    <a:tint val="75000"/>
                  </a:prstClr>
                </a:solidFill>
              </a:rPr>
              <a:pPr/>
              <a:t>‹#›</a:t>
            </a:fld>
            <a:endParaRPr lang="en-US" dirty="0">
              <a:solidFill>
                <a:prstClr val="black">
                  <a:tint val="75000"/>
                </a:prstClr>
              </a:solidFill>
            </a:endParaRPr>
          </a:p>
        </p:txBody>
      </p:sp>
      <p:pic>
        <p:nvPicPr>
          <p:cNvPr id="8" name="Picture 3" descr="Logo21.png"/>
          <p:cNvPicPr>
            <a:picLocks noChangeAspect="1"/>
          </p:cNvPicPr>
          <p:nvPr userDrawn="1"/>
        </p:nvPicPr>
        <p:blipFill>
          <a:blip r:embed="rId2" cstate="print"/>
          <a:srcRect/>
          <a:stretch>
            <a:fillRect/>
          </a:stretch>
        </p:blipFill>
        <p:spPr bwMode="auto">
          <a:xfrm>
            <a:off x="3886200" y="6477000"/>
            <a:ext cx="1219200" cy="161690"/>
          </a:xfrm>
          <a:prstGeom prst="rect">
            <a:avLst/>
          </a:prstGeom>
          <a:noFill/>
          <a:ln w="9525">
            <a:noFill/>
            <a:miter lim="800000"/>
            <a:headEnd/>
            <a:tailEnd/>
          </a:ln>
        </p:spPr>
      </p:pic>
    </p:spTree>
    <p:extLst>
      <p:ext uri="{BB962C8B-B14F-4D97-AF65-F5344CB8AC3E}">
        <p14:creationId xmlns:p14="http://schemas.microsoft.com/office/powerpoint/2010/main" val="9527161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solidFill>
                  <a:prstClr val="black">
                    <a:tint val="75000"/>
                  </a:prstClr>
                </a:solidFill>
              </a:rPr>
              <a:t>Confidential</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96C3B0C-ACC0-45D8-B8EC-460DC3555F3F}" type="slidenum">
              <a:rPr lang="en-US" smtClean="0">
                <a:solidFill>
                  <a:prstClr val="black">
                    <a:tint val="75000"/>
                  </a:prstClr>
                </a:solidFill>
              </a:rPr>
              <a:pPr/>
              <a:t>‹#›</a:t>
            </a:fld>
            <a:endParaRPr lang="en-US" dirty="0">
              <a:solidFill>
                <a:prstClr val="black">
                  <a:tint val="75000"/>
                </a:prstClr>
              </a:solidFill>
            </a:endParaRPr>
          </a:p>
        </p:txBody>
      </p:sp>
      <p:pic>
        <p:nvPicPr>
          <p:cNvPr id="10" name="Picture 3" descr="Logo21.png"/>
          <p:cNvPicPr>
            <a:picLocks noChangeAspect="1"/>
          </p:cNvPicPr>
          <p:nvPr userDrawn="1"/>
        </p:nvPicPr>
        <p:blipFill>
          <a:blip r:embed="rId2" cstate="print"/>
          <a:srcRect/>
          <a:stretch>
            <a:fillRect/>
          </a:stretch>
        </p:blipFill>
        <p:spPr bwMode="auto">
          <a:xfrm>
            <a:off x="3886200" y="6477000"/>
            <a:ext cx="1219200" cy="161690"/>
          </a:xfrm>
          <a:prstGeom prst="rect">
            <a:avLst/>
          </a:prstGeom>
          <a:noFill/>
          <a:ln w="9525">
            <a:noFill/>
            <a:miter lim="800000"/>
            <a:headEnd/>
            <a:tailEnd/>
          </a:ln>
        </p:spPr>
      </p:pic>
      <p:sp>
        <p:nvSpPr>
          <p:cNvPr id="11" name="Footer Placeholder 4"/>
          <p:cNvSpPr txBox="1">
            <a:spLocks/>
          </p:cNvSpPr>
          <p:nvPr userDrawn="1"/>
        </p:nvSpPr>
        <p:spPr>
          <a:xfrm rot="16200000">
            <a:off x="7127627" y="4679949"/>
            <a:ext cx="3352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50" dirty="0" smtClean="0">
                <a:solidFill>
                  <a:prstClr val="white">
                    <a:lumMod val="50000"/>
                  </a:prstClr>
                </a:solidFill>
              </a:rPr>
              <a:t>Copyright Human Capital Growth.  All Rights Reserved.</a:t>
            </a:r>
            <a:endParaRPr lang="en-US" sz="1050" dirty="0">
              <a:solidFill>
                <a:prstClr val="white">
                  <a:lumMod val="50000"/>
                </a:prstClr>
              </a:solidFill>
            </a:endParaRPr>
          </a:p>
        </p:txBody>
      </p:sp>
    </p:spTree>
    <p:extLst>
      <p:ext uri="{BB962C8B-B14F-4D97-AF65-F5344CB8AC3E}">
        <p14:creationId xmlns:p14="http://schemas.microsoft.com/office/powerpoint/2010/main" val="281354869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solidFill>
                  <a:prstClr val="black">
                    <a:tint val="75000"/>
                  </a:prstClr>
                </a:solidFill>
              </a:rPr>
              <a:t>Confidential</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96C3B0C-ACC0-45D8-B8EC-460DC3555F3F}" type="slidenum">
              <a:rPr lang="en-US" smtClean="0">
                <a:solidFill>
                  <a:prstClr val="black">
                    <a:tint val="75000"/>
                  </a:prstClr>
                </a:solidFill>
              </a:rPr>
              <a:pPr/>
              <a:t>‹#›</a:t>
            </a:fld>
            <a:endParaRPr lang="en-US" dirty="0">
              <a:solidFill>
                <a:prstClr val="black">
                  <a:tint val="75000"/>
                </a:prstClr>
              </a:solidFill>
            </a:endParaRPr>
          </a:p>
        </p:txBody>
      </p:sp>
      <p:pic>
        <p:nvPicPr>
          <p:cNvPr id="6" name="Picture 3" descr="Logo21.png"/>
          <p:cNvPicPr>
            <a:picLocks noChangeAspect="1"/>
          </p:cNvPicPr>
          <p:nvPr userDrawn="1"/>
        </p:nvPicPr>
        <p:blipFill>
          <a:blip r:embed="rId2" cstate="print"/>
          <a:srcRect/>
          <a:stretch>
            <a:fillRect/>
          </a:stretch>
        </p:blipFill>
        <p:spPr bwMode="auto">
          <a:xfrm>
            <a:off x="3886200" y="6477000"/>
            <a:ext cx="1219200" cy="161690"/>
          </a:xfrm>
          <a:prstGeom prst="rect">
            <a:avLst/>
          </a:prstGeom>
          <a:noFill/>
          <a:ln w="9525">
            <a:noFill/>
            <a:miter lim="800000"/>
            <a:headEnd/>
            <a:tailEnd/>
          </a:ln>
        </p:spPr>
      </p:pic>
      <p:sp>
        <p:nvSpPr>
          <p:cNvPr id="7" name="Footer Placeholder 4"/>
          <p:cNvSpPr txBox="1">
            <a:spLocks/>
          </p:cNvSpPr>
          <p:nvPr userDrawn="1"/>
        </p:nvSpPr>
        <p:spPr>
          <a:xfrm rot="16200000">
            <a:off x="7127627" y="4679949"/>
            <a:ext cx="3352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50" dirty="0" smtClean="0">
                <a:solidFill>
                  <a:prstClr val="white">
                    <a:lumMod val="50000"/>
                  </a:prstClr>
                </a:solidFill>
              </a:rPr>
              <a:t>Copyright Human Capital Growth.  All Rights Reserved.</a:t>
            </a:r>
            <a:endParaRPr lang="en-US" sz="1050" dirty="0">
              <a:solidFill>
                <a:prstClr val="white">
                  <a:lumMod val="50000"/>
                </a:prstClr>
              </a:solidFill>
            </a:endParaRPr>
          </a:p>
        </p:txBody>
      </p:sp>
    </p:spTree>
    <p:extLst>
      <p:ext uri="{BB962C8B-B14F-4D97-AF65-F5344CB8AC3E}">
        <p14:creationId xmlns:p14="http://schemas.microsoft.com/office/powerpoint/2010/main" val="30601662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45CA8"/>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dirty="0" smtClean="0"/>
              <a:t>Confidential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D727BA-E685-4C73-9805-DA6FB45AF40C}" type="slidenum">
              <a:rPr lang="en-US" smtClean="0"/>
              <a:pPr/>
              <a:t>‹#›</a:t>
            </a:fld>
            <a:endParaRPr lang="en-US" dirty="0"/>
          </a:p>
        </p:txBody>
      </p:sp>
      <p:sp>
        <p:nvSpPr>
          <p:cNvPr id="8" name="Footer Placeholder 4"/>
          <p:cNvSpPr txBox="1">
            <a:spLocks/>
          </p:cNvSpPr>
          <p:nvPr userDrawn="1"/>
        </p:nvSpPr>
        <p:spPr>
          <a:xfrm rot="16200000">
            <a:off x="7127627" y="4679949"/>
            <a:ext cx="3352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50" dirty="0" smtClean="0">
                <a:solidFill>
                  <a:prstClr val="white">
                    <a:lumMod val="50000"/>
                  </a:prstClr>
                </a:solidFill>
              </a:rPr>
              <a:t>Copyright Human Capital Growth.  All Rights Reserved.</a:t>
            </a:r>
            <a:endParaRPr lang="en-US" sz="1050" dirty="0">
              <a:solidFill>
                <a:prstClr val="white">
                  <a:lumMod val="50000"/>
                </a:prstClr>
              </a:solidFill>
            </a:endParaRPr>
          </a:p>
        </p:txBody>
      </p:sp>
    </p:spTree>
    <p:extLst>
      <p:ext uri="{BB962C8B-B14F-4D97-AF65-F5344CB8AC3E}">
        <p14:creationId xmlns:p14="http://schemas.microsoft.com/office/powerpoint/2010/main" val="1658746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solidFill>
                  <a:prstClr val="black">
                    <a:tint val="75000"/>
                  </a:prstClr>
                </a:solidFill>
              </a:rPr>
              <a:t>Confidential</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96C3B0C-ACC0-45D8-B8EC-460DC3555F3F}" type="slidenum">
              <a:rPr lang="en-US" smtClean="0">
                <a:solidFill>
                  <a:prstClr val="black">
                    <a:tint val="75000"/>
                  </a:prstClr>
                </a:solidFill>
              </a:rPr>
              <a:pPr/>
              <a:t>‹#›</a:t>
            </a:fld>
            <a:endParaRPr lang="en-US" dirty="0">
              <a:solidFill>
                <a:prstClr val="black">
                  <a:tint val="75000"/>
                </a:prstClr>
              </a:solidFill>
            </a:endParaRPr>
          </a:p>
        </p:txBody>
      </p:sp>
      <p:sp>
        <p:nvSpPr>
          <p:cNvPr id="5" name="Footer Placeholder 4"/>
          <p:cNvSpPr txBox="1">
            <a:spLocks/>
          </p:cNvSpPr>
          <p:nvPr userDrawn="1"/>
        </p:nvSpPr>
        <p:spPr>
          <a:xfrm rot="16200000">
            <a:off x="7127627" y="4679949"/>
            <a:ext cx="3352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50" dirty="0" smtClean="0">
                <a:solidFill>
                  <a:prstClr val="white">
                    <a:lumMod val="50000"/>
                  </a:prstClr>
                </a:solidFill>
              </a:rPr>
              <a:t>Copyright Human Capital Growth.  All Rights Reserved.</a:t>
            </a:r>
            <a:endParaRPr lang="en-US" sz="1050" dirty="0">
              <a:solidFill>
                <a:prstClr val="white">
                  <a:lumMod val="50000"/>
                </a:prstClr>
              </a:solidFill>
            </a:endParaRPr>
          </a:p>
        </p:txBody>
      </p:sp>
    </p:spTree>
    <p:extLst>
      <p:ext uri="{BB962C8B-B14F-4D97-AF65-F5344CB8AC3E}">
        <p14:creationId xmlns:p14="http://schemas.microsoft.com/office/powerpoint/2010/main" val="26625822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solidFill>
                  <a:prstClr val="black">
                    <a:tint val="75000"/>
                  </a:prstClr>
                </a:solidFill>
              </a:rPr>
              <a:t>Confidential</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96C3B0C-ACC0-45D8-B8EC-460DC3555F3F}" type="slidenum">
              <a:rPr lang="en-US" smtClean="0">
                <a:solidFill>
                  <a:prstClr val="black">
                    <a:tint val="75000"/>
                  </a:prstClr>
                </a:solidFill>
              </a:rPr>
              <a:pPr/>
              <a:t>‹#›</a:t>
            </a:fld>
            <a:endParaRPr lang="en-US" dirty="0">
              <a:solidFill>
                <a:prstClr val="black">
                  <a:tint val="75000"/>
                </a:prstClr>
              </a:solidFill>
            </a:endParaRPr>
          </a:p>
        </p:txBody>
      </p:sp>
      <p:sp>
        <p:nvSpPr>
          <p:cNvPr id="5" name="Footer Placeholder 4"/>
          <p:cNvSpPr txBox="1">
            <a:spLocks/>
          </p:cNvSpPr>
          <p:nvPr userDrawn="1"/>
        </p:nvSpPr>
        <p:spPr>
          <a:xfrm rot="16200000">
            <a:off x="7127627" y="4679949"/>
            <a:ext cx="3352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50" dirty="0" smtClean="0">
                <a:solidFill>
                  <a:prstClr val="white">
                    <a:lumMod val="50000"/>
                  </a:prstClr>
                </a:solidFill>
              </a:rPr>
              <a:t>Copyright Human Capital Growth.  All Rights Reserved.</a:t>
            </a:r>
            <a:endParaRPr lang="en-US" sz="1050" dirty="0">
              <a:solidFill>
                <a:prstClr val="white">
                  <a:lumMod val="50000"/>
                </a:prstClr>
              </a:solidFill>
            </a:endParaRPr>
          </a:p>
        </p:txBody>
      </p:sp>
    </p:spTree>
    <p:extLst>
      <p:ext uri="{BB962C8B-B14F-4D97-AF65-F5344CB8AC3E}">
        <p14:creationId xmlns:p14="http://schemas.microsoft.com/office/powerpoint/2010/main" val="220203059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solidFill>
                  <a:prstClr val="black">
                    <a:tint val="75000"/>
                  </a:prstClr>
                </a:solidFill>
              </a:rPr>
              <a:t>Confidential</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96C3B0C-ACC0-45D8-B8EC-460DC3555F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7059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solidFill>
                  <a:prstClr val="black">
                    <a:tint val="75000"/>
                  </a:prstClr>
                </a:solidFill>
              </a:rPr>
              <a:t>Confidential</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96C3B0C-ACC0-45D8-B8EC-460DC3555F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6349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Confidential</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96C3B0C-ACC0-45D8-B8EC-460DC3555F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936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Confidential</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96C3B0C-ACC0-45D8-B8EC-460DC3555F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83264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4"/>
            <a:ext cx="5275772" cy="4268965"/>
          </a:xfrm>
        </p:spPr>
        <p:txBody>
          <a:bodyPr anchor="t">
            <a:normAutofit/>
          </a:bodyPr>
          <a:lstStyle>
            <a:lvl1pPr algn="l">
              <a:lnSpc>
                <a:spcPct val="85000"/>
              </a:lnSpc>
              <a:defRPr sz="58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16685" y="5537926"/>
            <a:ext cx="5275772" cy="706355"/>
          </a:xfrm>
        </p:spPr>
        <p:txBody>
          <a:bodyPr>
            <a:normAutofit/>
          </a:bodyPr>
          <a:lstStyle>
            <a:lvl1pPr marL="0" indent="0" algn="l">
              <a:lnSpc>
                <a:spcPct val="114000"/>
              </a:lnSpc>
              <a:spcBef>
                <a:spcPts val="0"/>
              </a:spcBef>
              <a:buNone/>
              <a:defRPr sz="18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16685" y="6314441"/>
            <a:ext cx="1197467" cy="365125"/>
          </a:xfrm>
        </p:spPr>
        <p:txBody>
          <a:bodyPr/>
          <a:lstStyle>
            <a:lvl1pPr algn="l">
              <a:defRPr sz="900">
                <a:solidFill>
                  <a:schemeClr val="tx2"/>
                </a:solidFill>
              </a:defRPr>
            </a:lvl1pPr>
          </a:lstStyle>
          <a:p>
            <a:r>
              <a:rPr lang="en-US" dirty="0" smtClean="0"/>
              <a:t>Confidential</a:t>
            </a:r>
            <a:endParaRPr lang="en-US" dirty="0"/>
          </a:p>
        </p:txBody>
      </p:sp>
      <p:sp>
        <p:nvSpPr>
          <p:cNvPr id="5" name="Footer Placeholder 4"/>
          <p:cNvSpPr>
            <a:spLocks noGrp="1"/>
          </p:cNvSpPr>
          <p:nvPr>
            <p:ph type="ftr" sz="quarter" idx="11"/>
          </p:nvPr>
        </p:nvSpPr>
        <p:spPr>
          <a:xfrm>
            <a:off x="2250444" y="6314441"/>
            <a:ext cx="3842012" cy="365125"/>
          </a:xfrm>
        </p:spPr>
        <p:txBody>
          <a:bodyPr/>
          <a:lstStyle>
            <a:lvl1pPr algn="l">
              <a:defRPr b="0">
                <a:solidFill>
                  <a:schemeClr val="tx2"/>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012" y="1416217"/>
            <a:ext cx="407987" cy="365125"/>
          </a:xfrm>
        </p:spPr>
        <p:txBody>
          <a:bodyPr/>
          <a:lstStyle>
            <a:lvl1pPr algn="r">
              <a:defRPr>
                <a:solidFill>
                  <a:schemeClr val="accent6">
                    <a:lumMod val="50000"/>
                  </a:schemeClr>
                </a:solidFill>
              </a:defRPr>
            </a:lvl1pPr>
          </a:lstStyle>
          <a:p>
            <a:fld id="{F96C3B0C-ACC0-45D8-B8EC-460DC3555F3F}" type="slidenum">
              <a:rPr lang="en-US" smtClean="0">
                <a:solidFill>
                  <a:prstClr val="black">
                    <a:tint val="75000"/>
                  </a:prstClr>
                </a:solidFill>
              </a:rPr>
              <a:pPr/>
              <a:t>‹#›</a:t>
            </a:fld>
            <a:endParaRPr lang="en-US" dirty="0">
              <a:solidFill>
                <a:prstClr val="black">
                  <a:tint val="75000"/>
                </a:prstClr>
              </a:solidFill>
            </a:endParaRPr>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Confidential</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96C3B0C-ACC0-45D8-B8EC-460DC3555F3F}" type="slidenum">
              <a:rPr lang="en-US" smtClean="0">
                <a:solidFill>
                  <a:prstClr val="black">
                    <a:tint val="75000"/>
                  </a:prstClr>
                </a:solidFill>
              </a:rPr>
              <a:pPr/>
              <a:t>‹#›</a:t>
            </a:fld>
            <a:endParaRPr lang="en-US" dirty="0">
              <a:solidFill>
                <a:prstClr val="black">
                  <a:tint val="75000"/>
                </a:prstClr>
              </a:solidFill>
            </a:endParaRPr>
          </a:p>
        </p:txBody>
      </p:sp>
      <p:pic>
        <p:nvPicPr>
          <p:cNvPr id="7" name="Picture 3" descr="Logo21.png"/>
          <p:cNvPicPr>
            <a:picLocks noChangeAspect="1"/>
          </p:cNvPicPr>
          <p:nvPr userDrawn="1"/>
        </p:nvPicPr>
        <p:blipFill>
          <a:blip r:embed="rId2" cstate="print"/>
          <a:srcRect/>
          <a:stretch>
            <a:fillRect/>
          </a:stretch>
        </p:blipFill>
        <p:spPr bwMode="auto">
          <a:xfrm>
            <a:off x="3886200" y="6477000"/>
            <a:ext cx="1219200" cy="161690"/>
          </a:xfrm>
          <a:prstGeom prst="rect">
            <a:avLst/>
          </a:prstGeom>
          <a:noFill/>
          <a:ln w="9525">
            <a:noFill/>
            <a:miter lim="800000"/>
            <a:headEnd/>
            <a:tailEnd/>
          </a:ln>
        </p:spPr>
      </p:pic>
      <p:sp>
        <p:nvSpPr>
          <p:cNvPr id="8" name="Footer Placeholder 4"/>
          <p:cNvSpPr txBox="1">
            <a:spLocks/>
          </p:cNvSpPr>
          <p:nvPr userDrawn="1"/>
        </p:nvSpPr>
        <p:spPr>
          <a:xfrm rot="16200000">
            <a:off x="7127627" y="4679949"/>
            <a:ext cx="3352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50" dirty="0" smtClean="0">
                <a:solidFill>
                  <a:prstClr val="white">
                    <a:lumMod val="50000"/>
                  </a:prstClr>
                </a:solidFill>
              </a:rPr>
              <a:t>Copyright Human Capital Growth.  All Rights Reserved.</a:t>
            </a:r>
            <a:endParaRPr lang="en-US" sz="1050" dirty="0">
              <a:solidFill>
                <a:prstClr val="white">
                  <a:lumMod val="50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5" y="2571723"/>
            <a:ext cx="6222491" cy="3286153"/>
          </a:xfrm>
        </p:spPr>
        <p:txBody>
          <a:bodyPr anchor="t">
            <a:normAutofit/>
          </a:bodyPr>
          <a:lstStyle>
            <a:lvl1pPr>
              <a:lnSpc>
                <a:spcPct val="85000"/>
              </a:lnSpc>
              <a:defRPr sz="5800" cap="all" baseline="0">
                <a:solidFill>
                  <a:schemeClr val="tx1">
                    <a:lumMod val="85000"/>
                    <a:lumOff val="1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800" b="0" i="1" baseline="0">
                <a:solidFill>
                  <a:schemeClr val="tx1">
                    <a:lumMod val="85000"/>
                    <a:lumOff val="1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7216" y="6314440"/>
            <a:ext cx="1197467" cy="365125"/>
          </a:xfrm>
        </p:spPr>
        <p:txBody>
          <a:bodyPr/>
          <a:lstStyle>
            <a:lvl1pPr>
              <a:defRPr sz="900">
                <a:solidFill>
                  <a:schemeClr val="tx1">
                    <a:lumMod val="85000"/>
                    <a:lumOff val="15000"/>
                  </a:schemeClr>
                </a:solidFill>
              </a:defRPr>
            </a:lvl1pPr>
          </a:lstStyle>
          <a:p>
            <a:r>
              <a:rPr lang="en-US" dirty="0" smtClean="0">
                <a:solidFill>
                  <a:prstClr val="black">
                    <a:tint val="75000"/>
                  </a:prstClr>
                </a:solidFill>
              </a:rPr>
              <a:t>Confidential</a:t>
            </a:r>
            <a:endParaRPr lang="en-US" dirty="0">
              <a:solidFill>
                <a:prstClr val="black">
                  <a:tint val="75000"/>
                </a:prstClr>
              </a:solidFill>
            </a:endParaRPr>
          </a:p>
        </p:txBody>
      </p:sp>
      <p:sp>
        <p:nvSpPr>
          <p:cNvPr id="5" name="Footer Placeholder 4"/>
          <p:cNvSpPr>
            <a:spLocks noGrp="1"/>
          </p:cNvSpPr>
          <p:nvPr>
            <p:ph type="ftr" sz="quarter" idx="11"/>
          </p:nvPr>
        </p:nvSpPr>
        <p:spPr>
          <a:xfrm>
            <a:off x="1460755" y="6314441"/>
            <a:ext cx="4860170" cy="365125"/>
          </a:xfrm>
        </p:spPr>
        <p:txBody>
          <a:bodyPr/>
          <a:lstStyle>
            <a:lvl1pPr>
              <a:defRPr b="0">
                <a:solidFill>
                  <a:schemeClr val="tx1">
                    <a:lumMod val="85000"/>
                    <a:lumOff val="1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012" y="1620761"/>
            <a:ext cx="407987" cy="365125"/>
          </a:xfrm>
        </p:spPr>
        <p:txBody>
          <a:bodyPr/>
          <a:lstStyle>
            <a:lvl1pPr>
              <a:defRPr>
                <a:solidFill>
                  <a:schemeClr val="bg2"/>
                </a:solidFill>
              </a:defRPr>
            </a:lvl1pPr>
          </a:lstStyle>
          <a:p>
            <a:fld id="{F96C3B0C-ACC0-45D8-B8EC-460DC3555F3F}" type="slidenum">
              <a:rPr lang="en-US" smtClean="0">
                <a:solidFill>
                  <a:prstClr val="black">
                    <a:tint val="75000"/>
                  </a:prstClr>
                </a:solidFill>
              </a:rPr>
              <a:pPr/>
              <a:t>‹#›</a:t>
            </a:fld>
            <a:endParaRPr lang="en-US" dirty="0">
              <a:solidFill>
                <a:prstClr val="black">
                  <a:tint val="75000"/>
                </a:prstClr>
              </a:solidFill>
            </a:endParaRPr>
          </a:p>
        </p:txBody>
      </p:sp>
      <p:cxnSp>
        <p:nvCxnSpPr>
          <p:cNvPr id="10" name="Straight Connector 9"/>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3" descr="Logo21.png"/>
          <p:cNvPicPr>
            <a:picLocks noChangeAspect="1"/>
          </p:cNvPicPr>
          <p:nvPr userDrawn="1"/>
        </p:nvPicPr>
        <p:blipFill>
          <a:blip r:embed="rId2" cstate="print"/>
          <a:srcRect/>
          <a:stretch>
            <a:fillRect/>
          </a:stretch>
        </p:blipFill>
        <p:spPr bwMode="auto">
          <a:xfrm>
            <a:off x="3886200" y="6477000"/>
            <a:ext cx="1219200" cy="161690"/>
          </a:xfrm>
          <a:prstGeom prst="rect">
            <a:avLst/>
          </a:prstGeom>
          <a:noFill/>
          <a:ln w="9525">
            <a:noFill/>
            <a:miter lim="800000"/>
            <a:headEnd/>
            <a:tailEnd/>
          </a:ln>
        </p:spPr>
      </p:pic>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56">
          <p15:clr>
            <a:srgbClr val="FBAE40"/>
          </p15:clr>
        </p15:guide>
        <p15:guide id="0" pos="484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dirty="0" smtClean="0">
                <a:solidFill>
                  <a:prstClr val="black">
                    <a:tint val="75000"/>
                  </a:prstClr>
                </a:solidFill>
              </a:rPr>
              <a:t>Confidential</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96C3B0C-ACC0-45D8-B8EC-460DC3555F3F}" type="slidenum">
              <a:rPr lang="en-US" smtClean="0">
                <a:solidFill>
                  <a:prstClr val="black">
                    <a:tint val="75000"/>
                  </a:prstClr>
                </a:solidFill>
              </a:rPr>
              <a:pPr/>
              <a:t>‹#›</a:t>
            </a:fld>
            <a:endParaRPr lang="en-US" dirty="0">
              <a:solidFill>
                <a:prstClr val="black">
                  <a:tint val="75000"/>
                </a:prstClr>
              </a:solidFill>
            </a:endParaRPr>
          </a:p>
        </p:txBody>
      </p:sp>
      <p:pic>
        <p:nvPicPr>
          <p:cNvPr id="8" name="Picture 3" descr="Logo21.png"/>
          <p:cNvPicPr>
            <a:picLocks noChangeAspect="1"/>
          </p:cNvPicPr>
          <p:nvPr userDrawn="1"/>
        </p:nvPicPr>
        <p:blipFill>
          <a:blip r:embed="rId2" cstate="print"/>
          <a:srcRect/>
          <a:stretch>
            <a:fillRect/>
          </a:stretch>
        </p:blipFill>
        <p:spPr bwMode="auto">
          <a:xfrm>
            <a:off x="3886200" y="6477000"/>
            <a:ext cx="1219200" cy="16169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Confidential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D727BA-E685-4C73-9805-DA6FB45AF40C}" type="slidenum">
              <a:rPr lang="en-US" smtClean="0"/>
              <a:pPr/>
              <a:t>‹#›</a:t>
            </a:fld>
            <a:endParaRPr lang="en-US" dirty="0"/>
          </a:p>
        </p:txBody>
      </p:sp>
    </p:spTree>
    <p:extLst>
      <p:ext uri="{BB962C8B-B14F-4D97-AF65-F5344CB8AC3E}">
        <p14:creationId xmlns:p14="http://schemas.microsoft.com/office/powerpoint/2010/main" val="14890801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86200" y="1526122"/>
            <a:ext cx="4690872" cy="1751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86200" y="3700828"/>
            <a:ext cx="4690872" cy="913759"/>
          </a:xfrm>
        </p:spPr>
        <p:txBody>
          <a:bodyPr anchor="b">
            <a:normAutofit/>
          </a:bodyPr>
          <a:lstStyle>
            <a:lvl1pPr marL="0" indent="0">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dirty="0" smtClean="0">
                <a:solidFill>
                  <a:prstClr val="black">
                    <a:tint val="75000"/>
                  </a:prstClr>
                </a:solidFill>
              </a:rPr>
              <a:t>Confidential</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96C3B0C-ACC0-45D8-B8EC-460DC3555F3F}" type="slidenum">
              <a:rPr lang="en-US" smtClean="0">
                <a:solidFill>
                  <a:prstClr val="black">
                    <a:tint val="75000"/>
                  </a:prstClr>
                </a:solidFill>
              </a:rPr>
              <a:pPr/>
              <a:t>‹#›</a:t>
            </a:fld>
            <a:endParaRPr lang="en-US" dirty="0">
              <a:solidFill>
                <a:prstClr val="black">
                  <a:tint val="75000"/>
                </a:prstClr>
              </a:solidFill>
            </a:endParaRPr>
          </a:p>
        </p:txBody>
      </p:sp>
      <p:pic>
        <p:nvPicPr>
          <p:cNvPr id="10" name="Picture 3" descr="Logo21.png"/>
          <p:cNvPicPr>
            <a:picLocks noChangeAspect="1"/>
          </p:cNvPicPr>
          <p:nvPr userDrawn="1"/>
        </p:nvPicPr>
        <p:blipFill>
          <a:blip r:embed="rId2" cstate="print"/>
          <a:srcRect/>
          <a:stretch>
            <a:fillRect/>
          </a:stretch>
        </p:blipFill>
        <p:spPr bwMode="auto">
          <a:xfrm>
            <a:off x="3886200" y="6477000"/>
            <a:ext cx="1219200" cy="161690"/>
          </a:xfrm>
          <a:prstGeom prst="rect">
            <a:avLst/>
          </a:prstGeom>
          <a:noFill/>
          <a:ln w="9525">
            <a:noFill/>
            <a:miter lim="800000"/>
            <a:headEnd/>
            <a:tailEnd/>
          </a:ln>
        </p:spPr>
      </p:pic>
      <p:sp>
        <p:nvSpPr>
          <p:cNvPr id="11" name="Footer Placeholder 4"/>
          <p:cNvSpPr txBox="1">
            <a:spLocks/>
          </p:cNvSpPr>
          <p:nvPr userDrawn="1"/>
        </p:nvSpPr>
        <p:spPr>
          <a:xfrm rot="16200000">
            <a:off x="7127627" y="4679949"/>
            <a:ext cx="3352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50" dirty="0" smtClean="0">
                <a:solidFill>
                  <a:prstClr val="white">
                    <a:lumMod val="50000"/>
                  </a:prstClr>
                </a:solidFill>
              </a:rPr>
              <a:t>Copyright Human Capital Growth.  All Rights Reserved.</a:t>
            </a:r>
            <a:endParaRPr lang="en-US" sz="1050" dirty="0">
              <a:solidFill>
                <a:prstClr val="white">
                  <a:lumMod val="50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dirty="0" smtClean="0">
                <a:solidFill>
                  <a:prstClr val="black">
                    <a:tint val="75000"/>
                  </a:prstClr>
                </a:solidFill>
              </a:rPr>
              <a:t>Confidential</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96C3B0C-ACC0-45D8-B8EC-460DC3555F3F}" type="slidenum">
              <a:rPr lang="en-US" smtClean="0">
                <a:solidFill>
                  <a:prstClr val="black">
                    <a:tint val="75000"/>
                  </a:prstClr>
                </a:solidFill>
              </a:rPr>
              <a:pPr/>
              <a:t>‹#›</a:t>
            </a:fld>
            <a:endParaRPr lang="en-US" dirty="0">
              <a:solidFill>
                <a:prstClr val="black">
                  <a:tint val="75000"/>
                </a:prstClr>
              </a:solidFill>
            </a:endParaRPr>
          </a:p>
        </p:txBody>
      </p:sp>
      <p:pic>
        <p:nvPicPr>
          <p:cNvPr id="6" name="Picture 3" descr="Logo21.png"/>
          <p:cNvPicPr>
            <a:picLocks noChangeAspect="1"/>
          </p:cNvPicPr>
          <p:nvPr userDrawn="1"/>
        </p:nvPicPr>
        <p:blipFill>
          <a:blip r:embed="rId2" cstate="print"/>
          <a:srcRect/>
          <a:stretch>
            <a:fillRect/>
          </a:stretch>
        </p:blipFill>
        <p:spPr bwMode="auto">
          <a:xfrm>
            <a:off x="3886200" y="6477000"/>
            <a:ext cx="1219200" cy="161690"/>
          </a:xfrm>
          <a:prstGeom prst="rect">
            <a:avLst/>
          </a:prstGeom>
          <a:noFill/>
          <a:ln w="9525">
            <a:noFill/>
            <a:miter lim="800000"/>
            <a:headEnd/>
            <a:tailEnd/>
          </a:ln>
        </p:spPr>
      </p:pic>
      <p:sp>
        <p:nvSpPr>
          <p:cNvPr id="7" name="Footer Placeholder 4"/>
          <p:cNvSpPr txBox="1">
            <a:spLocks/>
          </p:cNvSpPr>
          <p:nvPr userDrawn="1"/>
        </p:nvSpPr>
        <p:spPr>
          <a:xfrm rot="16200000">
            <a:off x="7127627" y="4679949"/>
            <a:ext cx="3352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50" dirty="0" smtClean="0">
                <a:solidFill>
                  <a:prstClr val="white">
                    <a:lumMod val="50000"/>
                  </a:prstClr>
                </a:solidFill>
              </a:rPr>
              <a:t>Copyright Human Capital Growth.  All Rights Reserved.</a:t>
            </a:r>
            <a:endParaRPr lang="en-US" sz="1050" dirty="0">
              <a:solidFill>
                <a:prstClr val="white">
                  <a:lumMod val="50000"/>
                </a:prstClr>
              </a:solidFill>
            </a:endParaRPr>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solidFill>
                  <a:prstClr val="black">
                    <a:tint val="75000"/>
                  </a:prstClr>
                </a:solidFill>
              </a:rPr>
              <a:t>Confidential</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96C3B0C-ACC0-45D8-B8EC-460DC3555F3F}" type="slidenum">
              <a:rPr lang="en-US" smtClean="0">
                <a:solidFill>
                  <a:prstClr val="black">
                    <a:tint val="75000"/>
                  </a:prstClr>
                </a:solidFill>
              </a:rPr>
              <a:pPr/>
              <a:t>‹#›</a:t>
            </a:fld>
            <a:endParaRPr lang="en-US" dirty="0">
              <a:solidFill>
                <a:prstClr val="black">
                  <a:tint val="75000"/>
                </a:prstClr>
              </a:solidFill>
            </a:endParaRPr>
          </a:p>
        </p:txBody>
      </p:sp>
      <p:sp>
        <p:nvSpPr>
          <p:cNvPr id="5" name="Footer Placeholder 4"/>
          <p:cNvSpPr txBox="1">
            <a:spLocks/>
          </p:cNvSpPr>
          <p:nvPr userDrawn="1"/>
        </p:nvSpPr>
        <p:spPr>
          <a:xfrm rot="16200000">
            <a:off x="7127627" y="4679949"/>
            <a:ext cx="3352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50" dirty="0" smtClean="0">
                <a:solidFill>
                  <a:prstClr val="white">
                    <a:lumMod val="50000"/>
                  </a:prstClr>
                </a:solidFill>
              </a:rPr>
              <a:t>Copyright Human Capital Growth.  All Rights Reserved.</a:t>
            </a:r>
            <a:endParaRPr lang="en-US" sz="1050" dirty="0">
              <a:solidFill>
                <a:prstClr val="white">
                  <a:lumMod val="50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 y="2621513"/>
            <a:ext cx="2879082" cy="3239537"/>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solidFill>
                  <a:prstClr val="black">
                    <a:tint val="75000"/>
                  </a:prstClr>
                </a:solidFill>
              </a:rPr>
              <a:t>Confidential</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96C3B0C-ACC0-45D8-B8EC-460DC3555F3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2"/>
            <a:ext cx="2882528" cy="1919239"/>
          </a:xfrm>
        </p:spPr>
        <p:txBody>
          <a:bodyPr anchor="t">
            <a:noAutofit/>
          </a:bodyPr>
          <a:lstStyle>
            <a:lvl1pPr>
              <a:lnSpc>
                <a:spcPct val="93000"/>
              </a:lnSpc>
              <a:defRPr sz="30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943350" y="1"/>
            <a:ext cx="4629150"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solidFill>
                  <a:prstClr val="black">
                    <a:tint val="75000"/>
                  </a:prstClr>
                </a:solidFill>
              </a:rPr>
              <a:t>Confidential</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96C3B0C-ACC0-45D8-B8EC-460DC3555F3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86200" y="640080"/>
            <a:ext cx="4686299"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Confidential</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96C3B0C-ACC0-45D8-B8EC-460DC3555F3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4" y="642931"/>
            <a:ext cx="1835003"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42933"/>
            <a:ext cx="5303009"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902140" y="5927132"/>
            <a:ext cx="2861142" cy="365125"/>
          </a:xfrm>
        </p:spPr>
        <p:txBody>
          <a:bodyPr/>
          <a:lstStyle/>
          <a:p>
            <a:r>
              <a:rPr lang="en-US" dirty="0" smtClean="0">
                <a:solidFill>
                  <a:prstClr val="black">
                    <a:tint val="75000"/>
                  </a:prstClr>
                </a:solidFill>
              </a:rPr>
              <a:t>Confidential</a:t>
            </a:r>
            <a:endParaRPr lang="en-US" dirty="0">
              <a:solidFill>
                <a:prstClr val="black">
                  <a:tint val="75000"/>
                </a:prstClr>
              </a:solidFill>
            </a:endParaRPr>
          </a:p>
        </p:txBody>
      </p:sp>
      <p:sp>
        <p:nvSpPr>
          <p:cNvPr id="5" name="Footer Placeholder 4"/>
          <p:cNvSpPr>
            <a:spLocks noGrp="1"/>
          </p:cNvSpPr>
          <p:nvPr>
            <p:ph type="ftr" sz="quarter" idx="11"/>
          </p:nvPr>
        </p:nvSpPr>
        <p:spPr>
          <a:xfrm>
            <a:off x="4902140" y="6315950"/>
            <a:ext cx="2861142"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012" y="5607593"/>
            <a:ext cx="407987" cy="365125"/>
          </a:xfrm>
        </p:spPr>
        <p:txBody>
          <a:bodyPr/>
          <a:lstStyle/>
          <a:p>
            <a:fld id="{F96C3B0C-ACC0-45D8-B8EC-460DC3555F3F}" type="slidenum">
              <a:rPr lang="en-US" smtClean="0">
                <a:solidFill>
                  <a:prstClr val="black">
                    <a:tint val="75000"/>
                  </a:prstClr>
                </a:solidFill>
              </a:rPr>
              <a:pPr/>
              <a:t>‹#›</a:t>
            </a:fld>
            <a:endParaRPr lang="en-US" dirty="0">
              <a:solidFill>
                <a:prstClr val="black">
                  <a:tint val="75000"/>
                </a:prstClr>
              </a:solidFill>
            </a:endParaRPr>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mod="1">
    <p:ext uri="{DCECCB84-F9BA-43D5-87BE-67443E8EF086}">
      <p15:sldGuideLst xmlns:p15="http://schemas.microsoft.com/office/powerpoint/2012/main">
        <p15:guide id="1" pos="6456">
          <p15:clr>
            <a:srgbClr val="FBAE40"/>
          </p15:clr>
        </p15:guide>
        <p15:guide id="0" pos="484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dirty="0" smtClean="0"/>
              <a:t>Confidential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D727BA-E685-4C73-9805-DA6FB45AF40C}" type="slidenum">
              <a:rPr lang="en-US" smtClean="0"/>
              <a:pPr/>
              <a:t>‹#›</a:t>
            </a:fld>
            <a:endParaRPr lang="en-US" dirty="0"/>
          </a:p>
        </p:txBody>
      </p:sp>
      <p:sp>
        <p:nvSpPr>
          <p:cNvPr id="8" name="Footer Placeholder 4"/>
          <p:cNvSpPr txBox="1">
            <a:spLocks/>
          </p:cNvSpPr>
          <p:nvPr userDrawn="1"/>
        </p:nvSpPr>
        <p:spPr>
          <a:xfrm rot="16200000">
            <a:off x="7127627" y="4679949"/>
            <a:ext cx="3352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50" dirty="0" smtClean="0">
                <a:solidFill>
                  <a:prstClr val="white">
                    <a:lumMod val="50000"/>
                  </a:prstClr>
                </a:solidFill>
              </a:rPr>
              <a:t>Copyright Human Capital Growth.  All Rights Reserved.</a:t>
            </a:r>
            <a:endParaRPr lang="en-US" sz="1050" dirty="0">
              <a:solidFill>
                <a:prstClr val="white">
                  <a:lumMod val="50000"/>
                </a:prstClr>
              </a:solidFill>
            </a:endParaRPr>
          </a:p>
        </p:txBody>
      </p:sp>
    </p:spTree>
    <p:extLst>
      <p:ext uri="{BB962C8B-B14F-4D97-AF65-F5344CB8AC3E}">
        <p14:creationId xmlns:p14="http://schemas.microsoft.com/office/powerpoint/2010/main" val="222394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solidFill>
                  <a:srgbClr val="445CA8"/>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dirty="0" smtClean="0"/>
              <a:t>Confidential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D727BA-E685-4C73-9805-DA6FB45AF40C}" type="slidenum">
              <a:rPr lang="en-US" smtClean="0"/>
              <a:pPr/>
              <a:t>‹#›</a:t>
            </a:fld>
            <a:endParaRPr lang="en-US" dirty="0"/>
          </a:p>
        </p:txBody>
      </p:sp>
      <p:sp>
        <p:nvSpPr>
          <p:cNvPr id="10" name="Footer Placeholder 4"/>
          <p:cNvSpPr txBox="1">
            <a:spLocks/>
          </p:cNvSpPr>
          <p:nvPr userDrawn="1"/>
        </p:nvSpPr>
        <p:spPr>
          <a:xfrm rot="16200000">
            <a:off x="7127627" y="4679949"/>
            <a:ext cx="3352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50" dirty="0" smtClean="0">
                <a:solidFill>
                  <a:prstClr val="white">
                    <a:lumMod val="50000"/>
                  </a:prstClr>
                </a:solidFill>
              </a:rPr>
              <a:t>Copyright Human Capital Growth.  All Rights Reserved.</a:t>
            </a:r>
            <a:endParaRPr lang="en-US" sz="1050" dirty="0">
              <a:solidFill>
                <a:prstClr val="white">
                  <a:lumMod val="50000"/>
                </a:prstClr>
              </a:solidFill>
            </a:endParaRPr>
          </a:p>
        </p:txBody>
      </p:sp>
    </p:spTree>
    <p:extLst>
      <p:ext uri="{BB962C8B-B14F-4D97-AF65-F5344CB8AC3E}">
        <p14:creationId xmlns:p14="http://schemas.microsoft.com/office/powerpoint/2010/main" val="3879680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45CA8"/>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dirty="0" smtClean="0"/>
              <a:t>Confidential</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D727BA-E685-4C73-9805-DA6FB45AF40C}" type="slidenum">
              <a:rPr lang="en-US" smtClean="0"/>
              <a:pPr/>
              <a:t>‹#›</a:t>
            </a:fld>
            <a:endParaRPr lang="en-US" dirty="0"/>
          </a:p>
        </p:txBody>
      </p:sp>
      <p:sp>
        <p:nvSpPr>
          <p:cNvPr id="6" name="Footer Placeholder 4"/>
          <p:cNvSpPr txBox="1">
            <a:spLocks/>
          </p:cNvSpPr>
          <p:nvPr userDrawn="1"/>
        </p:nvSpPr>
        <p:spPr>
          <a:xfrm rot="16200000">
            <a:off x="7127627" y="4679949"/>
            <a:ext cx="3352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50" dirty="0" smtClean="0">
                <a:solidFill>
                  <a:prstClr val="white">
                    <a:lumMod val="50000"/>
                  </a:prstClr>
                </a:solidFill>
              </a:rPr>
              <a:t>Copyright Human Capital Growth.  All Rights Reserved.</a:t>
            </a:r>
            <a:endParaRPr lang="en-US" sz="1050" dirty="0">
              <a:solidFill>
                <a:prstClr val="white">
                  <a:lumMod val="50000"/>
                </a:prstClr>
              </a:solidFill>
            </a:endParaRPr>
          </a:p>
        </p:txBody>
      </p:sp>
    </p:spTree>
    <p:extLst>
      <p:ext uri="{BB962C8B-B14F-4D97-AF65-F5344CB8AC3E}">
        <p14:creationId xmlns:p14="http://schemas.microsoft.com/office/powerpoint/2010/main" val="1255193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Confidential</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D727BA-E685-4C73-9805-DA6FB45AF40C}" type="slidenum">
              <a:rPr lang="en-US" smtClean="0"/>
              <a:pPr/>
              <a:t>‹#›</a:t>
            </a:fld>
            <a:endParaRPr lang="en-US" dirty="0"/>
          </a:p>
        </p:txBody>
      </p:sp>
      <p:sp>
        <p:nvSpPr>
          <p:cNvPr id="6" name="Footer Placeholder 4"/>
          <p:cNvSpPr txBox="1">
            <a:spLocks/>
          </p:cNvSpPr>
          <p:nvPr userDrawn="1"/>
        </p:nvSpPr>
        <p:spPr>
          <a:xfrm rot="16200000">
            <a:off x="7127627" y="4679949"/>
            <a:ext cx="33528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50" dirty="0" smtClean="0">
                <a:solidFill>
                  <a:prstClr val="white">
                    <a:lumMod val="50000"/>
                  </a:prstClr>
                </a:solidFill>
              </a:rPr>
              <a:t>Copyright Human Capital Growth.  All Rights Reserved.</a:t>
            </a:r>
            <a:endParaRPr lang="en-US" sz="1050" dirty="0">
              <a:solidFill>
                <a:prstClr val="white">
                  <a:lumMod val="50000"/>
                </a:prstClr>
              </a:solidFill>
            </a:endParaRPr>
          </a:p>
        </p:txBody>
      </p:sp>
    </p:spTree>
    <p:extLst>
      <p:ext uri="{BB962C8B-B14F-4D97-AF65-F5344CB8AC3E}">
        <p14:creationId xmlns:p14="http://schemas.microsoft.com/office/powerpoint/2010/main" val="226646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Confidential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D727BA-E685-4C73-9805-DA6FB45AF40C}" type="slidenum">
              <a:rPr lang="en-US" smtClean="0"/>
              <a:pPr/>
              <a:t>‹#›</a:t>
            </a:fld>
            <a:endParaRPr lang="en-US" dirty="0"/>
          </a:p>
        </p:txBody>
      </p:sp>
    </p:spTree>
    <p:extLst>
      <p:ext uri="{BB962C8B-B14F-4D97-AF65-F5344CB8AC3E}">
        <p14:creationId xmlns:p14="http://schemas.microsoft.com/office/powerpoint/2010/main" val="503548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Confidential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D727BA-E685-4C73-9805-DA6FB45AF40C}" type="slidenum">
              <a:rPr lang="en-US" smtClean="0"/>
              <a:pPr/>
              <a:t>‹#›</a:t>
            </a:fld>
            <a:endParaRPr lang="en-US" dirty="0"/>
          </a:p>
        </p:txBody>
      </p:sp>
    </p:spTree>
    <p:extLst>
      <p:ext uri="{BB962C8B-B14F-4D97-AF65-F5344CB8AC3E}">
        <p14:creationId xmlns:p14="http://schemas.microsoft.com/office/powerpoint/2010/main" val="2580995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Confidential</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D727BA-E685-4C73-9805-DA6FB45AF40C}" type="slidenum">
              <a:rPr lang="en-US" smtClean="0"/>
              <a:pPr/>
              <a:t>‹#›</a:t>
            </a:fld>
            <a:endParaRPr lang="en-US" dirty="0"/>
          </a:p>
        </p:txBody>
      </p:sp>
      <p:pic>
        <p:nvPicPr>
          <p:cNvPr id="7" name="Picture 6" descr="logo.png"/>
          <p:cNvPicPr/>
          <p:nvPr userDrawn="1"/>
        </p:nvPicPr>
        <p:blipFill>
          <a:blip r:embed="rId14" cstate="print"/>
          <a:stretch>
            <a:fillRect/>
          </a:stretch>
        </p:blipFill>
        <p:spPr>
          <a:xfrm>
            <a:off x="3875755" y="6363879"/>
            <a:ext cx="1392491" cy="357597"/>
          </a:xfrm>
          <a:prstGeom prst="rect">
            <a:avLst/>
          </a:prstGeom>
        </p:spPr>
      </p:pic>
    </p:spTree>
    <p:extLst>
      <p:ext uri="{BB962C8B-B14F-4D97-AF65-F5344CB8AC3E}">
        <p14:creationId xmlns:p14="http://schemas.microsoft.com/office/powerpoint/2010/main" val="187390486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solidFill>
                  <a:prstClr val="black">
                    <a:tint val="75000"/>
                  </a:prstClr>
                </a:solidFill>
              </a:rPr>
              <a:t>Confidential</a:t>
            </a: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6C3B0C-ACC0-45D8-B8EC-460DC3555F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06415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iming>
    <p:tnLst>
      <p:par>
        <p:cTn id="1" dur="indefinite" restart="never" nodeType="tmRoot"/>
      </p:par>
    </p:tnLst>
  </p:timing>
  <p:hf hdr="0" ftr="0" dt="0"/>
  <p:txStyles>
    <p:titleStyle>
      <a:lvl1pPr algn="ctr" defTabSz="914400" rtl="0" eaLnBrk="1" latinLnBrk="0" hangingPunct="1">
        <a:spcBef>
          <a:spcPct val="0"/>
        </a:spcBef>
        <a:buNone/>
        <a:defRPr sz="3600" kern="1200">
          <a:solidFill>
            <a:srgbClr val="0070C0"/>
          </a:solidFill>
          <a:latin typeface="Glegoo"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legoo"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legoo"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legoo"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legoo"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legoo"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0" y="559678"/>
            <a:ext cx="2875430"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86200" y="569066"/>
            <a:ext cx="4686299"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1501" y="5930061"/>
            <a:ext cx="2861142" cy="365125"/>
          </a:xfrm>
          <a:prstGeom prst="rect">
            <a:avLst/>
          </a:prstGeom>
        </p:spPr>
        <p:txBody>
          <a:bodyPr vert="horz" lIns="91440" tIns="45720" rIns="91440" bIns="45720" rtlCol="0" anchor="t"/>
          <a:lstStyle>
            <a:lvl1pPr algn="r">
              <a:defRPr sz="750" b="0" i="1" baseline="0">
                <a:solidFill>
                  <a:schemeClr val="tx1">
                    <a:lumMod val="85000"/>
                    <a:lumOff val="15000"/>
                  </a:schemeClr>
                </a:solidFill>
                <a:latin typeface="+mj-lt"/>
              </a:defRPr>
            </a:lvl1pPr>
          </a:lstStyle>
          <a:p>
            <a:r>
              <a:rPr lang="en-US" dirty="0" smtClean="0"/>
              <a:t>Confidential</a:t>
            </a:r>
            <a:endParaRPr lang="en-US" dirty="0"/>
          </a:p>
        </p:txBody>
      </p:sp>
      <p:sp>
        <p:nvSpPr>
          <p:cNvPr id="5" name="Footer Placeholder 4"/>
          <p:cNvSpPr>
            <a:spLocks noGrp="1"/>
          </p:cNvSpPr>
          <p:nvPr>
            <p:ph type="ftr" sz="quarter" idx="3"/>
          </p:nvPr>
        </p:nvSpPr>
        <p:spPr>
          <a:xfrm>
            <a:off x="571501" y="6314441"/>
            <a:ext cx="2861142" cy="365125"/>
          </a:xfrm>
          <a:prstGeom prst="rect">
            <a:avLst/>
          </a:prstGeom>
        </p:spPr>
        <p:txBody>
          <a:bodyPr vert="horz" lIns="91440" tIns="45720" rIns="91440" bIns="45720" rtlCol="0" anchor="t"/>
          <a:lstStyle>
            <a:lvl1pPr algn="r">
              <a:defRPr sz="11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8736012" y="5607593"/>
            <a:ext cx="407987" cy="365125"/>
          </a:xfrm>
          <a:prstGeom prst="rect">
            <a:avLst/>
          </a:prstGeom>
        </p:spPr>
        <p:txBody>
          <a:bodyPr vert="horz" lIns="91440" tIns="45720" rIns="91440" bIns="45720" rtlCol="0" anchor="ctr"/>
          <a:lstStyle>
            <a:lvl1pPr algn="r">
              <a:defRPr sz="1100" b="0" i="1" baseline="0">
                <a:solidFill>
                  <a:schemeClr val="bg2"/>
                </a:solidFill>
                <a:latin typeface="+mj-lt"/>
              </a:defRPr>
            </a:lvl1pPr>
          </a:lstStyle>
          <a:p>
            <a:fld id="{ADD727BA-E685-4C73-9805-DA6FB45AF40C}" type="slidenum">
              <a:rPr lang="en-US" smtClean="0"/>
              <a:pPr/>
              <a:t>‹#›</a:t>
            </a:fld>
            <a:endParaRPr lang="en-US" dirty="0"/>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48569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iming>
    <p:tnLst>
      <p:par>
        <p:cTn id="1" dur="indefinite" restart="never" nodeType="tmRoot"/>
      </p:par>
    </p:tnLst>
  </p:timing>
  <p:hf hdr="0" ftr="0" dt="0"/>
  <p:txStyles>
    <p:title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p:titleStyle>
    <p:bodyStyle>
      <a:lvl1pPr marL="283464" indent="-283464" algn="l" defTabSz="6858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6858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6858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6858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6858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685800" rtl="0" eaLnBrk="1" latinLnBrk="0" hangingPunct="1">
        <a:lnSpc>
          <a:spcPct val="112000"/>
        </a:lnSpc>
        <a:spcBef>
          <a:spcPts val="975"/>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12598"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0" pos="2124">
          <p15:clr>
            <a:srgbClr val="F26B43"/>
          </p15:clr>
        </p15:guide>
        <p15:guide id="5" pos="360">
          <p15:clr>
            <a:srgbClr val="F26B43"/>
          </p15:clr>
        </p15:guide>
        <p15:guide id="6" orient="horz" pos="432">
          <p15:clr>
            <a:srgbClr val="F26B43"/>
          </p15:clr>
        </p15:guide>
        <p15:guide id="7" pos="5400">
          <p15:clr>
            <a:srgbClr val="F26B43"/>
          </p15:clr>
        </p15:guide>
        <p15:guide id="8" pos="24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32.xml"/><Relationship Id="rId6" Type="http://schemas.openxmlformats.org/officeDocument/2006/relationships/image" Target="../media/image40.png"/><Relationship Id="rId5" Type="http://schemas.openxmlformats.org/officeDocument/2006/relationships/image" Target="../media/image39.emf"/><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28.xml"/><Relationship Id="rId6" Type="http://schemas.openxmlformats.org/officeDocument/2006/relationships/image" Target="../media/image44.jpeg"/><Relationship Id="rId11" Type="http://schemas.openxmlformats.org/officeDocument/2006/relationships/image" Target="../media/image49.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7.xml"/><Relationship Id="rId1" Type="http://schemas.openxmlformats.org/officeDocument/2006/relationships/slideLayout" Target="../slideLayouts/slideLayout28.xml"/><Relationship Id="rId4" Type="http://schemas.openxmlformats.org/officeDocument/2006/relationships/image" Target="../media/image55.jpeg"/></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3.xml"/><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gif"/></Relationships>
</file>

<file path=ppt/slides/_rels/slide3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4.xml"/><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0.xml"/><Relationship Id="rId1" Type="http://schemas.openxmlformats.org/officeDocument/2006/relationships/slideLayout" Target="../slideLayouts/slideLayout28.xml"/><Relationship Id="rId4" Type="http://schemas.openxmlformats.org/officeDocument/2006/relationships/image" Target="../media/image68.jpeg"/></Relationships>
</file>

<file path=ppt/slides/_rels/slide4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1.xml"/><Relationship Id="rId1" Type="http://schemas.openxmlformats.org/officeDocument/2006/relationships/slideLayout" Target="../slideLayouts/slideLayout28.xml"/><Relationship Id="rId4" Type="http://schemas.openxmlformats.org/officeDocument/2006/relationships/image" Target="../media/image70.gi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4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75.jpeg"/><Relationship Id="rId4" Type="http://schemas.openxmlformats.org/officeDocument/2006/relationships/image" Target="../media/image7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2" Type="http://schemas.openxmlformats.org/officeDocument/2006/relationships/hyperlink" Target="http://www.siop.org/tip/april17/gap.aspx"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48.xml"/><Relationship Id="rId1" Type="http://schemas.openxmlformats.org/officeDocument/2006/relationships/slideLayout" Target="../slideLayouts/slideLayout3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16684" y="321659"/>
            <a:ext cx="7863489" cy="1533645"/>
          </a:xfrm>
        </p:spPr>
        <p:txBody>
          <a:bodyPr>
            <a:normAutofit/>
          </a:bodyPr>
          <a:lstStyle/>
          <a:p>
            <a:pPr algn="ctr"/>
            <a:r>
              <a:rPr lang="en-US" sz="3200" b="1" dirty="0">
                <a:solidFill>
                  <a:schemeClr val="tx1"/>
                </a:solidFill>
              </a:rPr>
              <a:t>Five Science-based Answers to the Most Pressing HR Problems of </a:t>
            </a:r>
            <a:r>
              <a:rPr lang="en-US" sz="3200" b="1" dirty="0" smtClean="0">
                <a:solidFill>
                  <a:schemeClr val="tx1"/>
                </a:solidFill>
              </a:rPr>
              <a:t>2017</a:t>
            </a:r>
            <a:endParaRPr lang="en-US" sz="3300" b="1" dirty="0">
              <a:solidFill>
                <a:schemeClr val="tx1"/>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4764" y="5899843"/>
            <a:ext cx="3767328" cy="792962"/>
          </a:xfrm>
          <a:prstGeom prst="rect">
            <a:avLst/>
          </a:prstGeom>
        </p:spPr>
      </p:pic>
      <p:sp>
        <p:nvSpPr>
          <p:cNvPr id="3" name="Rectangle 2"/>
          <p:cNvSpPr/>
          <p:nvPr/>
        </p:nvSpPr>
        <p:spPr>
          <a:xfrm>
            <a:off x="6632092" y="6488668"/>
            <a:ext cx="2494594" cy="369332"/>
          </a:xfrm>
          <a:prstGeom prst="rect">
            <a:avLst/>
          </a:prstGeom>
        </p:spPr>
        <p:txBody>
          <a:bodyPr wrap="none">
            <a:spAutoFit/>
          </a:bodyPr>
          <a:lstStyle/>
          <a:p>
            <a:r>
              <a:rPr lang="en-US" dirty="0"/>
              <a:t>#5sciencebasedanswers</a:t>
            </a:r>
          </a:p>
        </p:txBody>
      </p:sp>
      <p:sp>
        <p:nvSpPr>
          <p:cNvPr id="4" name="Slide Number Placeholder 3"/>
          <p:cNvSpPr>
            <a:spLocks noGrp="1"/>
          </p:cNvSpPr>
          <p:nvPr>
            <p:ph type="sldNum" sz="quarter" idx="12"/>
          </p:nvPr>
        </p:nvSpPr>
        <p:spPr/>
        <p:txBody>
          <a:bodyPr/>
          <a:lstStyle/>
          <a:p>
            <a:fld id="{F96C3B0C-ACC0-45D8-B8EC-460DC3555F3F}"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3786439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http://www.catalyst.org/uploads/styles/static_chart_678wide/public/pyramid-bus_2017-03-01_0.png"/>
          <p:cNvPicPr>
            <a:picLocks noChangeAspect="1" noChangeArrowheads="1"/>
          </p:cNvPicPr>
          <p:nvPr/>
        </p:nvPicPr>
        <p:blipFill rotWithShape="1">
          <a:blip r:embed="rId3" cstate="print">
            <a:duotone>
              <a:schemeClr val="accent5">
                <a:shade val="45000"/>
                <a:satMod val="135000"/>
              </a:schemeClr>
              <a:prstClr val="white"/>
            </a:duotone>
          </a:blip>
          <a:srcRect l="831" t="-18033" r="-831" b="18033"/>
          <a:stretch/>
        </p:blipFill>
        <p:spPr bwMode="auto">
          <a:xfrm>
            <a:off x="147120" y="374074"/>
            <a:ext cx="8570993" cy="5726638"/>
          </a:xfrm>
          <a:prstGeom prst="rect">
            <a:avLst/>
          </a:prstGeom>
          <a:noFill/>
        </p:spPr>
      </p:pic>
      <p:sp>
        <p:nvSpPr>
          <p:cNvPr id="3" name="Title 2"/>
          <p:cNvSpPr>
            <a:spLocks noGrp="1"/>
          </p:cNvSpPr>
          <p:nvPr>
            <p:ph type="title"/>
          </p:nvPr>
        </p:nvSpPr>
        <p:spPr>
          <a:xfrm>
            <a:off x="531664" y="198866"/>
            <a:ext cx="8612335" cy="1325563"/>
          </a:xfrm>
        </p:spPr>
        <p:txBody>
          <a:bodyPr>
            <a:normAutofit/>
          </a:bodyPr>
          <a:lstStyle/>
          <a:p>
            <a:r>
              <a:rPr lang="en-US" sz="3600" b="1" dirty="0" smtClean="0">
                <a:solidFill>
                  <a:schemeClr val="tx1"/>
                </a:solidFill>
                <a:latin typeface="Century Schoolbook" charset="0"/>
                <a:ea typeface="Century Schoolbook" charset="0"/>
                <a:cs typeface="Century Schoolbook" charset="0"/>
              </a:rPr>
              <a:t>Representation of Women in Management</a:t>
            </a:r>
            <a:endParaRPr lang="en-US" sz="3600" b="1" dirty="0">
              <a:solidFill>
                <a:schemeClr val="tx1"/>
              </a:solidFill>
              <a:latin typeface="Century Schoolbook" charset="0"/>
              <a:ea typeface="Century Schoolbook" charset="0"/>
              <a:cs typeface="Century Schoolbook" charset="0"/>
            </a:endParaRPr>
          </a:p>
        </p:txBody>
      </p:sp>
      <p:sp>
        <p:nvSpPr>
          <p:cNvPr id="2" name="Slide Number Placeholder 1"/>
          <p:cNvSpPr>
            <a:spLocks noGrp="1"/>
          </p:cNvSpPr>
          <p:nvPr>
            <p:ph type="sldNum" sz="quarter" idx="12"/>
          </p:nvPr>
        </p:nvSpPr>
        <p:spPr/>
        <p:txBody>
          <a:bodyPr/>
          <a:lstStyle/>
          <a:p>
            <a:fld id="{ADD727BA-E685-4C73-9805-DA6FB45AF40C}" type="slidenum">
              <a:rPr lang="en-US" smtClean="0"/>
              <a:pPr/>
              <a:t>10</a:t>
            </a:fld>
            <a:endParaRPr lang="en-US" dirty="0"/>
          </a:p>
        </p:txBody>
      </p:sp>
    </p:spTree>
    <p:extLst>
      <p:ext uri="{BB962C8B-B14F-4D97-AF65-F5344CB8AC3E}">
        <p14:creationId xmlns:p14="http://schemas.microsoft.com/office/powerpoint/2010/main" val="2702743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8" name="Picture 6" descr="Image result for work family balance"/>
          <p:cNvPicPr>
            <a:picLocks noChangeAspect="1" noChangeArrowheads="1"/>
          </p:cNvPicPr>
          <p:nvPr/>
        </p:nvPicPr>
        <p:blipFill>
          <a:blip r:embed="rId3" cstate="print">
            <a:duotone>
              <a:prstClr val="black"/>
              <a:srgbClr val="445CA8">
                <a:tint val="45000"/>
                <a:satMod val="400000"/>
              </a:srgbClr>
            </a:duotone>
          </a:blip>
          <a:srcRect/>
          <a:stretch>
            <a:fillRect/>
          </a:stretch>
        </p:blipFill>
        <p:spPr bwMode="auto">
          <a:xfrm>
            <a:off x="764237" y="2068630"/>
            <a:ext cx="3959342" cy="2318445"/>
          </a:xfrm>
          <a:prstGeom prst="rect">
            <a:avLst/>
          </a:prstGeom>
          <a:noFill/>
        </p:spPr>
      </p:pic>
      <p:sp>
        <p:nvSpPr>
          <p:cNvPr id="13" name="TextBox 12"/>
          <p:cNvSpPr txBox="1"/>
          <p:nvPr/>
        </p:nvSpPr>
        <p:spPr>
          <a:xfrm>
            <a:off x="530029" y="66675"/>
            <a:ext cx="7699571" cy="1754326"/>
          </a:xfrm>
          <a:prstGeom prst="rect">
            <a:avLst/>
          </a:prstGeom>
          <a:noFill/>
        </p:spPr>
        <p:txBody>
          <a:bodyPr wrap="square" rtlCol="0">
            <a:spAutoFit/>
          </a:bodyPr>
          <a:lstStyle/>
          <a:p>
            <a:r>
              <a:rPr lang="en-US" sz="3600" b="1" dirty="0" smtClean="0">
                <a:latin typeface="+mj-lt"/>
                <a:ea typeface="Cambria Math" pitchFamily="18" charset="0"/>
              </a:rPr>
              <a:t>Societal Practices on Child Rearing Contribute to the Gender </a:t>
            </a:r>
            <a:r>
              <a:rPr lang="en-US" sz="3600" b="1" dirty="0">
                <a:latin typeface="+mj-lt"/>
                <a:ea typeface="Cambria Math" pitchFamily="18" charset="0"/>
              </a:rPr>
              <a:t>G</a:t>
            </a:r>
            <a:r>
              <a:rPr lang="en-US" sz="3600" b="1" dirty="0" smtClean="0">
                <a:latin typeface="+mj-lt"/>
                <a:ea typeface="Cambria Math" pitchFamily="18" charset="0"/>
              </a:rPr>
              <a:t>ap </a:t>
            </a:r>
            <a:endParaRPr lang="en-US" sz="3600" b="1" dirty="0">
              <a:latin typeface="+mj-lt"/>
              <a:ea typeface="Cambria Math" pitchFamily="18" charset="0"/>
            </a:endParaRPr>
          </a:p>
        </p:txBody>
      </p:sp>
      <p:pic>
        <p:nvPicPr>
          <p:cNvPr id="171010" name="Picture 2" descr="SDT-2013-03-Modern-Parenthood-01"/>
          <p:cNvPicPr>
            <a:picLocks noChangeAspect="1" noChangeArrowheads="1"/>
          </p:cNvPicPr>
          <p:nvPr/>
        </p:nvPicPr>
        <p:blipFill>
          <a:blip r:embed="rId4" cstate="print">
            <a:duotone>
              <a:prstClr val="black"/>
              <a:srgbClr val="445CA8">
                <a:tint val="45000"/>
                <a:satMod val="400000"/>
              </a:srgbClr>
            </a:duotone>
          </a:blip>
          <a:srcRect/>
          <a:stretch>
            <a:fillRect/>
          </a:stretch>
        </p:blipFill>
        <p:spPr bwMode="auto">
          <a:xfrm>
            <a:off x="5092253" y="1425844"/>
            <a:ext cx="3467845" cy="4697635"/>
          </a:xfrm>
          <a:prstGeom prst="rect">
            <a:avLst/>
          </a:prstGeom>
          <a:noFill/>
        </p:spPr>
      </p:pic>
      <p:sp>
        <p:nvSpPr>
          <p:cNvPr id="7" name="TextBox 6"/>
          <p:cNvSpPr txBox="1"/>
          <p:nvPr/>
        </p:nvSpPr>
        <p:spPr>
          <a:xfrm>
            <a:off x="395563" y="4634705"/>
            <a:ext cx="4696690" cy="1261884"/>
          </a:xfrm>
          <a:prstGeom prst="rect">
            <a:avLst/>
          </a:prstGeom>
          <a:noFill/>
        </p:spPr>
        <p:txBody>
          <a:bodyPr wrap="square" rtlCol="0">
            <a:spAutoFit/>
          </a:bodyPr>
          <a:lstStyle/>
          <a:p>
            <a:pPr algn="ctr"/>
            <a:r>
              <a:rPr lang="en-US" sz="2800" b="1" dirty="0" smtClean="0">
                <a:solidFill>
                  <a:srgbClr val="0070C0"/>
                </a:solidFill>
                <a:latin typeface="Century Schoolbook" charset="0"/>
                <a:ea typeface="Century Schoolbook" charset="0"/>
                <a:cs typeface="Century Schoolbook" charset="0"/>
              </a:rPr>
              <a:t>70% </a:t>
            </a:r>
            <a:r>
              <a:rPr lang="en-US" sz="2800" b="1" dirty="0" smtClean="0">
                <a:latin typeface="Century Schoolbook" charset="0"/>
                <a:ea typeface="Century Schoolbook" charset="0"/>
                <a:cs typeface="Century Schoolbook" charset="0"/>
              </a:rPr>
              <a:t>of mothers work</a:t>
            </a:r>
          </a:p>
          <a:p>
            <a:pPr algn="ctr"/>
            <a:r>
              <a:rPr lang="en-US" sz="2400" dirty="0" smtClean="0">
                <a:latin typeface="Century Schoolbook" charset="0"/>
                <a:ea typeface="Century Schoolbook" charset="0"/>
                <a:cs typeface="Century Schoolbook" charset="0"/>
              </a:rPr>
              <a:t>Approximately</a:t>
            </a:r>
            <a:r>
              <a:rPr lang="en-US" sz="2400" dirty="0" smtClean="0">
                <a:solidFill>
                  <a:srgbClr val="7030A0"/>
                </a:solidFill>
                <a:latin typeface="Century Schoolbook" charset="0"/>
                <a:ea typeface="Century Schoolbook" charset="0"/>
                <a:cs typeface="Century Schoolbook" charset="0"/>
              </a:rPr>
              <a:t> 1/3 </a:t>
            </a:r>
            <a:r>
              <a:rPr lang="en-US" sz="2400" dirty="0" smtClean="0">
                <a:latin typeface="Century Schoolbook" charset="0"/>
                <a:ea typeface="Century Schoolbook" charset="0"/>
                <a:cs typeface="Century Schoolbook" charset="0"/>
              </a:rPr>
              <a:t>of working women are mothers</a:t>
            </a:r>
            <a:endParaRPr lang="en-US" sz="2400" dirty="0">
              <a:latin typeface="Century Schoolbook" charset="0"/>
              <a:ea typeface="Century Schoolbook" charset="0"/>
              <a:cs typeface="Century Schoolbook" charset="0"/>
            </a:endParaRPr>
          </a:p>
        </p:txBody>
      </p:sp>
      <p:sp>
        <p:nvSpPr>
          <p:cNvPr id="2" name="Slide Number Placeholder 1"/>
          <p:cNvSpPr>
            <a:spLocks noGrp="1"/>
          </p:cNvSpPr>
          <p:nvPr>
            <p:ph type="sldNum" sz="quarter" idx="12"/>
          </p:nvPr>
        </p:nvSpPr>
        <p:spPr/>
        <p:txBody>
          <a:bodyPr/>
          <a:lstStyle/>
          <a:p>
            <a:fld id="{F96C3B0C-ACC0-45D8-B8EC-460DC3555F3F}"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195347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1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90486"/>
            <a:ext cx="9128760" cy="1325563"/>
          </a:xfrm>
        </p:spPr>
        <p:txBody>
          <a:bodyPr>
            <a:noAutofit/>
          </a:bodyPr>
          <a:lstStyle/>
          <a:p>
            <a:r>
              <a:rPr lang="en-US" sz="3600" b="1" dirty="0" smtClean="0">
                <a:latin typeface="Century Schoolbook" charset="0"/>
                <a:ea typeface="Century Schoolbook" charset="0"/>
                <a:cs typeface="Century Schoolbook" charset="0"/>
              </a:rPr>
              <a:t>The Study:</a:t>
            </a:r>
            <a:br>
              <a:rPr lang="en-US" sz="3600" b="1" dirty="0" smtClean="0">
                <a:latin typeface="Century Schoolbook" charset="0"/>
                <a:ea typeface="Century Schoolbook" charset="0"/>
                <a:cs typeface="Century Schoolbook" charset="0"/>
              </a:rPr>
            </a:br>
            <a:r>
              <a:rPr lang="en-US" sz="3600" b="1" dirty="0" smtClean="0">
                <a:latin typeface="Century Schoolbook" charset="0"/>
                <a:ea typeface="Century Schoolbook" charset="0"/>
                <a:cs typeface="Century Schoolbook" charset="0"/>
              </a:rPr>
              <a:t>Archival Data from Australia’s WGEA</a:t>
            </a:r>
            <a:endParaRPr lang="en-US" sz="3600" b="1" dirty="0">
              <a:latin typeface="Century Schoolbook" charset="0"/>
              <a:ea typeface="Century Schoolbook" charset="0"/>
              <a:cs typeface="Century Schoolbook" charset="0"/>
            </a:endParaRPr>
          </a:p>
        </p:txBody>
      </p:sp>
      <p:sp>
        <p:nvSpPr>
          <p:cNvPr id="4" name="Slide Number Placeholder 3"/>
          <p:cNvSpPr>
            <a:spLocks noGrp="1"/>
          </p:cNvSpPr>
          <p:nvPr>
            <p:ph type="sldNum" sz="quarter" idx="12"/>
          </p:nvPr>
        </p:nvSpPr>
        <p:spPr/>
        <p:txBody>
          <a:bodyPr/>
          <a:lstStyle/>
          <a:p>
            <a:fld id="{F96C3B0C-ACC0-45D8-B8EC-460DC3555F3F}" type="slidenum">
              <a:rPr lang="en-US" smtClean="0">
                <a:solidFill>
                  <a:prstClr val="black">
                    <a:tint val="75000"/>
                  </a:prstClr>
                </a:solidFill>
              </a:rPr>
              <a:pPr/>
              <a:t>12</a:t>
            </a:fld>
            <a:endParaRPr lang="en-US">
              <a:solidFill>
                <a:prstClr val="black">
                  <a:tint val="75000"/>
                </a:prstClr>
              </a:solidFill>
            </a:endParaRPr>
          </a:p>
        </p:txBody>
      </p:sp>
      <p:sp>
        <p:nvSpPr>
          <p:cNvPr id="11" name="Chevron 10"/>
          <p:cNvSpPr/>
          <p:nvPr/>
        </p:nvSpPr>
        <p:spPr>
          <a:xfrm>
            <a:off x="396240" y="1630680"/>
            <a:ext cx="2438400" cy="1127760"/>
          </a:xfrm>
          <a:prstGeom prst="chevron">
            <a:avLst/>
          </a:prstGeom>
          <a:effectLst>
            <a:reflection blurRad="6350" stA="52000" endA="300" endPos="35000" dir="5400000" sy="-100000" algn="bl" rotWithShape="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smtClean="0">
                <a:solidFill>
                  <a:schemeClr val="tx1"/>
                </a:solidFill>
                <a:latin typeface="Century Schoolbook" charset="0"/>
                <a:ea typeface="Century Schoolbook" charset="0"/>
                <a:cs typeface="Century Schoolbook" charset="0"/>
              </a:rPr>
              <a:t>2002-2014</a:t>
            </a:r>
            <a:endParaRPr lang="en-US" sz="1600" b="1" dirty="0">
              <a:solidFill>
                <a:schemeClr val="tx1"/>
              </a:solidFill>
              <a:latin typeface="Century Schoolbook" charset="0"/>
              <a:ea typeface="Century Schoolbook" charset="0"/>
              <a:cs typeface="Century Schoolbook" charset="0"/>
            </a:endParaRPr>
          </a:p>
        </p:txBody>
      </p:sp>
      <p:sp>
        <p:nvSpPr>
          <p:cNvPr id="12" name="Chevron 11"/>
          <p:cNvSpPr/>
          <p:nvPr/>
        </p:nvSpPr>
        <p:spPr>
          <a:xfrm>
            <a:off x="2849880" y="1615440"/>
            <a:ext cx="2697480" cy="1127760"/>
          </a:xfrm>
          <a:prstGeom prst="chevron">
            <a:avLst/>
          </a:prstGeom>
          <a:effectLst>
            <a:reflection blurRad="6350" stA="52000" endA="300" endPos="35000" dir="5400000" sy="-100000" algn="bl" rotWithShape="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smtClean="0">
                <a:solidFill>
                  <a:schemeClr val="tx1"/>
                </a:solidFill>
                <a:latin typeface="Century Schoolbook" charset="0"/>
                <a:ea typeface="Century Schoolbook" charset="0"/>
                <a:cs typeface="Century Schoolbook" charset="0"/>
              </a:rPr>
              <a:t>Women in management</a:t>
            </a:r>
            <a:endParaRPr lang="en-US" sz="1600" b="1" dirty="0">
              <a:solidFill>
                <a:schemeClr val="tx1"/>
              </a:solidFill>
              <a:latin typeface="Century Schoolbook" charset="0"/>
              <a:ea typeface="Century Schoolbook" charset="0"/>
              <a:cs typeface="Century Schoolbook" charset="0"/>
            </a:endParaRPr>
          </a:p>
        </p:txBody>
      </p:sp>
      <p:sp>
        <p:nvSpPr>
          <p:cNvPr id="13" name="Chevron 12"/>
          <p:cNvSpPr/>
          <p:nvPr/>
        </p:nvSpPr>
        <p:spPr>
          <a:xfrm>
            <a:off x="5608320" y="1600200"/>
            <a:ext cx="2651760" cy="1203960"/>
          </a:xfrm>
          <a:prstGeom prst="chevron">
            <a:avLst/>
          </a:prstGeom>
          <a:effectLst>
            <a:reflection blurRad="6350" stA="52000" endA="300" endPos="35000" dir="5400000" sy="-100000" algn="bl" rotWithShape="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smtClean="0">
                <a:solidFill>
                  <a:schemeClr val="tx1"/>
                </a:solidFill>
                <a:latin typeface="Century Schoolbook" charset="0"/>
                <a:ea typeface="Century Schoolbook" charset="0"/>
                <a:cs typeface="Century Schoolbook" charset="0"/>
              </a:rPr>
              <a:t>Workplace programs for gender diversity</a:t>
            </a:r>
            <a:endParaRPr lang="en-US" sz="1600" b="1" dirty="0">
              <a:solidFill>
                <a:schemeClr val="tx1"/>
              </a:solidFill>
              <a:latin typeface="Century Schoolbook" charset="0"/>
              <a:ea typeface="Century Schoolbook" charset="0"/>
              <a:cs typeface="Century Schoolbook" charset="0"/>
            </a:endParaRPr>
          </a:p>
        </p:txBody>
      </p:sp>
      <p:sp>
        <p:nvSpPr>
          <p:cNvPr id="14" name="Flowchart: Stored Data 13"/>
          <p:cNvSpPr/>
          <p:nvPr/>
        </p:nvSpPr>
        <p:spPr>
          <a:xfrm>
            <a:off x="228600" y="3337560"/>
            <a:ext cx="3794760" cy="1097280"/>
          </a:xfrm>
          <a:prstGeom prst="flowChartOnlineStorage">
            <a:avLst/>
          </a:prstGeom>
          <a:solidFill>
            <a:srgbClr val="5F5FD1"/>
          </a:solidFill>
          <a:ln w="28575">
            <a:solidFill>
              <a:srgbClr val="00206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Century Schoolbook" charset="0"/>
                <a:ea typeface="Century Schoolbook" charset="0"/>
                <a:cs typeface="Century Schoolbook" charset="0"/>
              </a:rPr>
              <a:t>675 Organizations</a:t>
            </a:r>
            <a:endParaRPr lang="en-US" b="1" dirty="0">
              <a:latin typeface="Century Schoolbook" charset="0"/>
              <a:ea typeface="Century Schoolbook" charset="0"/>
              <a:cs typeface="Century Schoolbook" charset="0"/>
            </a:endParaRPr>
          </a:p>
        </p:txBody>
      </p:sp>
      <p:sp>
        <p:nvSpPr>
          <p:cNvPr id="15" name="Flowchart: Stored Data 14"/>
          <p:cNvSpPr/>
          <p:nvPr/>
        </p:nvSpPr>
        <p:spPr>
          <a:xfrm>
            <a:off x="3870960" y="3345180"/>
            <a:ext cx="3672840" cy="1082040"/>
          </a:xfrm>
          <a:prstGeom prst="flowChartOnlineStorage">
            <a:avLst/>
          </a:prstGeom>
          <a:solidFill>
            <a:srgbClr val="5F5FD1"/>
          </a:solidFill>
          <a:ln w="28575">
            <a:solidFill>
              <a:srgbClr val="00206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entury Schoolbook" charset="0"/>
                <a:ea typeface="Century Schoolbook" charset="0"/>
                <a:cs typeface="Century Schoolbook" charset="0"/>
              </a:rPr>
              <a:t>Average of 64 years and 1130 </a:t>
            </a:r>
            <a:r>
              <a:rPr lang="en-US" b="1" dirty="0" smtClean="0">
                <a:latin typeface="Century Schoolbook" charset="0"/>
                <a:ea typeface="Century Schoolbook" charset="0"/>
                <a:cs typeface="Century Schoolbook" charset="0"/>
              </a:rPr>
              <a:t>employees</a:t>
            </a:r>
            <a:endParaRPr lang="en-US" b="1" dirty="0">
              <a:latin typeface="Century Schoolbook" charset="0"/>
              <a:ea typeface="Century Schoolbook" charset="0"/>
              <a:cs typeface="Century Schoolbook" charset="0"/>
            </a:endParaRPr>
          </a:p>
        </p:txBody>
      </p:sp>
      <p:sp>
        <p:nvSpPr>
          <p:cNvPr id="16" name="Oval 15"/>
          <p:cNvSpPr/>
          <p:nvPr/>
        </p:nvSpPr>
        <p:spPr>
          <a:xfrm>
            <a:off x="7391400" y="3436620"/>
            <a:ext cx="929640" cy="899160"/>
          </a:xfrm>
          <a:prstGeom prst="ellipse">
            <a:avLst/>
          </a:prstGeom>
          <a:solidFill>
            <a:srgbClr val="5F5FD1"/>
          </a:solidFill>
          <a:ln w="28575">
            <a:solidFill>
              <a:srgbClr val="00206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mage result for australian WGEA"/>
          <p:cNvPicPr>
            <a:picLocks noChangeAspect="1" noChangeArrowheads="1"/>
          </p:cNvPicPr>
          <p:nvPr/>
        </p:nvPicPr>
        <p:blipFill>
          <a:blip r:embed="rId3" cstate="print"/>
          <a:srcRect t="20461" b="14534"/>
          <a:stretch>
            <a:fillRect/>
          </a:stretch>
        </p:blipFill>
        <p:spPr bwMode="auto">
          <a:xfrm>
            <a:off x="1203960" y="4968240"/>
            <a:ext cx="6470650" cy="140208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46423" y="763356"/>
            <a:ext cx="7886700" cy="858763"/>
          </a:xfrm>
        </p:spPr>
        <p:txBody>
          <a:bodyPr>
            <a:noAutofit/>
          </a:bodyPr>
          <a:lstStyle/>
          <a:p>
            <a:r>
              <a:rPr lang="en-US" sz="3600" b="1" dirty="0" smtClean="0">
                <a:latin typeface="Century Schoolbook" charset="0"/>
                <a:ea typeface="Century Schoolbook" charset="0"/>
                <a:cs typeface="Century Schoolbook" charset="0"/>
              </a:rPr>
              <a:t>Poll: Which of these work-family programs does your organization offer?</a:t>
            </a:r>
            <a:endParaRPr lang="en-US" sz="3600" b="1" dirty="0">
              <a:latin typeface="Century Schoolbook" charset="0"/>
              <a:ea typeface="Century Schoolbook" charset="0"/>
              <a:cs typeface="Century Schoolbook" charset="0"/>
            </a:endParaRPr>
          </a:p>
        </p:txBody>
      </p:sp>
      <p:pic>
        <p:nvPicPr>
          <p:cNvPr id="5" name="Picture 4" descr="http://www.workingmother.com/sites/workingmother.com/files/styles/large_1x_/public/images/2016/04/overwhelmed_working_mom.jpg?itok=wI5EWb9K&amp;fc=50,50"/>
          <p:cNvPicPr>
            <a:picLocks noChangeAspect="1" noChangeArrowheads="1"/>
          </p:cNvPicPr>
          <p:nvPr/>
        </p:nvPicPr>
        <p:blipFill>
          <a:blip r:embed="rId3" cstate="print"/>
          <a:srcRect/>
          <a:stretch>
            <a:fillRect/>
          </a:stretch>
        </p:blipFill>
        <p:spPr bwMode="auto">
          <a:xfrm>
            <a:off x="1637667" y="2062619"/>
            <a:ext cx="5753733" cy="3853231"/>
          </a:xfrm>
          <a:prstGeom prst="rect">
            <a:avLst/>
          </a:prstGeom>
          <a:noFill/>
        </p:spPr>
      </p:pic>
      <p:sp>
        <p:nvSpPr>
          <p:cNvPr id="3" name="Slide Number Placeholder 2"/>
          <p:cNvSpPr>
            <a:spLocks noGrp="1"/>
          </p:cNvSpPr>
          <p:nvPr>
            <p:ph type="sldNum" sz="quarter" idx="12"/>
          </p:nvPr>
        </p:nvSpPr>
        <p:spPr/>
        <p:txBody>
          <a:bodyPr/>
          <a:lstStyle/>
          <a:p>
            <a:fld id="{ADD727BA-E685-4C73-9805-DA6FB45AF40C}" type="slidenum">
              <a:rPr lang="en-US" smtClean="0"/>
              <a:pPr/>
              <a:t>13</a:t>
            </a:fld>
            <a:endParaRPr lang="en-US" dirty="0"/>
          </a:p>
        </p:txBody>
      </p:sp>
    </p:spTree>
    <p:extLst>
      <p:ext uri="{BB962C8B-B14F-4D97-AF65-F5344CB8AC3E}">
        <p14:creationId xmlns:p14="http://schemas.microsoft.com/office/powerpoint/2010/main" val="1323835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673" y="573970"/>
            <a:ext cx="4570527" cy="678633"/>
          </a:xfrm>
        </p:spPr>
        <p:txBody>
          <a:bodyPr>
            <a:noAutofit/>
          </a:bodyPr>
          <a:lstStyle/>
          <a:p>
            <a:pPr algn="l"/>
            <a:r>
              <a:rPr lang="en-US" sz="3600" b="1" i="0" cap="none" dirty="0" smtClean="0"/>
              <a:t>Study Findings</a:t>
            </a:r>
            <a:endParaRPr lang="en-US" sz="3600" b="1" i="0" cap="none" dirty="0"/>
          </a:p>
        </p:txBody>
      </p:sp>
      <p:pic>
        <p:nvPicPr>
          <p:cNvPr id="106498" name="Picture 2" descr="Image result for investments"/>
          <p:cNvPicPr>
            <a:picLocks noChangeAspect="1" noChangeArrowheads="1"/>
          </p:cNvPicPr>
          <p:nvPr/>
        </p:nvPicPr>
        <p:blipFill>
          <a:blip r:embed="rId3" cstate="print"/>
          <a:srcRect/>
          <a:stretch>
            <a:fillRect/>
          </a:stretch>
        </p:blipFill>
        <p:spPr bwMode="auto">
          <a:xfrm>
            <a:off x="5156252" y="1252603"/>
            <a:ext cx="3347728" cy="2231820"/>
          </a:xfrm>
          <a:prstGeom prst="rect">
            <a:avLst/>
          </a:prstGeom>
          <a:noFill/>
        </p:spPr>
      </p:pic>
      <p:sp>
        <p:nvSpPr>
          <p:cNvPr id="10" name="TextBox 9"/>
          <p:cNvSpPr txBox="1"/>
          <p:nvPr/>
        </p:nvSpPr>
        <p:spPr>
          <a:xfrm>
            <a:off x="307975" y="1368027"/>
            <a:ext cx="4616245" cy="1569660"/>
          </a:xfrm>
          <a:prstGeom prst="rect">
            <a:avLst/>
          </a:prstGeom>
          <a:noFill/>
        </p:spPr>
        <p:txBody>
          <a:bodyPr wrap="square" rtlCol="0">
            <a:spAutoFit/>
          </a:bodyPr>
          <a:lstStyle/>
          <a:p>
            <a:r>
              <a:rPr lang="en-US" sz="2400" dirty="0" smtClean="0">
                <a:latin typeface="Century Schoolbook" charset="0"/>
                <a:ea typeface="Century Schoolbook" charset="0"/>
                <a:cs typeface="Century Schoolbook" charset="0"/>
              </a:rPr>
              <a:t>1. What organizations invest in matters: overall, work-life practices effect the proportion of women in management.</a:t>
            </a:r>
            <a:endParaRPr lang="en-US" sz="2400" dirty="0">
              <a:latin typeface="Century Schoolbook" charset="0"/>
              <a:ea typeface="Century Schoolbook" charset="0"/>
              <a:cs typeface="Century Schoolbook" charset="0"/>
            </a:endParaRPr>
          </a:p>
        </p:txBody>
      </p:sp>
      <p:sp>
        <p:nvSpPr>
          <p:cNvPr id="13" name="TextBox 12"/>
          <p:cNvSpPr txBox="1"/>
          <p:nvPr/>
        </p:nvSpPr>
        <p:spPr>
          <a:xfrm>
            <a:off x="307608" y="3613355"/>
            <a:ext cx="4848644" cy="1938992"/>
          </a:xfrm>
          <a:prstGeom prst="rect">
            <a:avLst/>
          </a:prstGeom>
          <a:noFill/>
        </p:spPr>
        <p:txBody>
          <a:bodyPr wrap="square" rtlCol="0">
            <a:spAutoFit/>
          </a:bodyPr>
          <a:lstStyle/>
          <a:p>
            <a:r>
              <a:rPr lang="en-US" sz="2400" dirty="0">
                <a:latin typeface="Century Schoolbook" charset="0"/>
                <a:ea typeface="Century Schoolbook" charset="0"/>
                <a:cs typeface="Century Schoolbook" charset="0"/>
              </a:rPr>
              <a:t>2</a:t>
            </a:r>
            <a:r>
              <a:rPr lang="en-US" sz="2400" dirty="0" smtClean="0">
                <a:latin typeface="Century Schoolbook" charset="0"/>
                <a:ea typeface="Century Schoolbook" charset="0"/>
                <a:cs typeface="Century Schoolbook" charset="0"/>
              </a:rPr>
              <a:t>. What conditions exist prior to investments matters as well: investment commitments must be stronger in male-dominated organizations.</a:t>
            </a:r>
            <a:endParaRPr lang="en-US" sz="2400" dirty="0">
              <a:latin typeface="Century Schoolbook" charset="0"/>
              <a:ea typeface="Century Schoolbook" charset="0"/>
              <a:cs typeface="Century Schoolbook" charset="0"/>
            </a:endParaRPr>
          </a:p>
        </p:txBody>
      </p:sp>
      <p:sp>
        <p:nvSpPr>
          <p:cNvPr id="106506" name="AutoShape 10" descr="Image result for growing over ti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6508" name="AutoShape 12" descr="Image result for growing over ti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6510" name="AutoShape 14" descr="Image result for growing over ti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6504" name="Picture 8" descr="Image result for organizational culture"/>
          <p:cNvPicPr>
            <a:picLocks noChangeAspect="1" noChangeArrowheads="1"/>
          </p:cNvPicPr>
          <p:nvPr/>
        </p:nvPicPr>
        <p:blipFill>
          <a:blip r:embed="rId4" cstate="print"/>
          <a:srcRect/>
          <a:stretch>
            <a:fillRect/>
          </a:stretch>
        </p:blipFill>
        <p:spPr bwMode="auto">
          <a:xfrm>
            <a:off x="5156252" y="3650187"/>
            <a:ext cx="3347728" cy="2231820"/>
          </a:xfrm>
          <a:prstGeom prst="rect">
            <a:avLst/>
          </a:prstGeom>
          <a:noFill/>
        </p:spPr>
      </p:pic>
      <p:sp>
        <p:nvSpPr>
          <p:cNvPr id="3" name="Slide Number Placeholder 2"/>
          <p:cNvSpPr>
            <a:spLocks noGrp="1"/>
          </p:cNvSpPr>
          <p:nvPr>
            <p:ph type="sldNum" sz="quarter" idx="12"/>
          </p:nvPr>
        </p:nvSpPr>
        <p:spPr/>
        <p:txBody>
          <a:bodyPr/>
          <a:lstStyle/>
          <a:p>
            <a:fld id="{F96C3B0C-ACC0-45D8-B8EC-460DC3555F3F}"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214119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4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5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9559" y="560984"/>
            <a:ext cx="8722347" cy="858763"/>
          </a:xfrm>
        </p:spPr>
        <p:txBody>
          <a:bodyPr>
            <a:noAutofit/>
          </a:bodyPr>
          <a:lstStyle/>
          <a:p>
            <a:r>
              <a:rPr lang="en-US" sz="3600" b="1" dirty="0" smtClean="0">
                <a:latin typeface="Century Schoolbook" charset="0"/>
                <a:ea typeface="Century Schoolbook" charset="0"/>
                <a:cs typeface="Century Schoolbook" charset="0"/>
              </a:rPr>
              <a:t>Poll: For how many years has your organization offered work-family programs?</a:t>
            </a:r>
            <a:endParaRPr lang="en-US" sz="3600" b="1" dirty="0">
              <a:latin typeface="Century Schoolbook" charset="0"/>
              <a:ea typeface="Century Schoolbook" charset="0"/>
              <a:cs typeface="Century Schoolbook" charset="0"/>
            </a:endParaRPr>
          </a:p>
        </p:txBody>
      </p:sp>
      <p:pic>
        <p:nvPicPr>
          <p:cNvPr id="9" name="Picture 2" descr="Image result for working mom"/>
          <p:cNvPicPr>
            <a:picLocks noChangeAspect="1" noChangeArrowheads="1"/>
          </p:cNvPicPr>
          <p:nvPr/>
        </p:nvPicPr>
        <p:blipFill>
          <a:blip r:embed="rId3" cstate="print"/>
          <a:srcRect/>
          <a:stretch>
            <a:fillRect/>
          </a:stretch>
        </p:blipFill>
        <p:spPr bwMode="auto">
          <a:xfrm>
            <a:off x="1000366" y="1917396"/>
            <a:ext cx="7020732" cy="4313783"/>
          </a:xfrm>
          <a:prstGeom prst="rect">
            <a:avLst/>
          </a:prstGeom>
          <a:noFill/>
        </p:spPr>
      </p:pic>
      <p:sp>
        <p:nvSpPr>
          <p:cNvPr id="2" name="Slide Number Placeholder 1"/>
          <p:cNvSpPr>
            <a:spLocks noGrp="1"/>
          </p:cNvSpPr>
          <p:nvPr>
            <p:ph type="sldNum" sz="quarter" idx="12"/>
          </p:nvPr>
        </p:nvSpPr>
        <p:spPr/>
        <p:txBody>
          <a:bodyPr/>
          <a:lstStyle/>
          <a:p>
            <a:fld id="{ADD727BA-E685-4C73-9805-DA6FB45AF40C}" type="slidenum">
              <a:rPr lang="en-US" smtClean="0"/>
              <a:pPr/>
              <a:t>15</a:t>
            </a:fld>
            <a:endParaRPr lang="en-US" dirty="0"/>
          </a:p>
        </p:txBody>
      </p:sp>
    </p:spTree>
    <p:extLst>
      <p:ext uri="{BB962C8B-B14F-4D97-AF65-F5344CB8AC3E}">
        <p14:creationId xmlns:p14="http://schemas.microsoft.com/office/powerpoint/2010/main" val="1473174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673" y="293456"/>
            <a:ext cx="4570527" cy="678633"/>
          </a:xfrm>
        </p:spPr>
        <p:txBody>
          <a:bodyPr>
            <a:noAutofit/>
          </a:bodyPr>
          <a:lstStyle/>
          <a:p>
            <a:pPr algn="l"/>
            <a:r>
              <a:rPr lang="en-US" sz="3600" b="1" i="0" cap="none" dirty="0" smtClean="0"/>
              <a:t>Study Findings</a:t>
            </a:r>
            <a:endParaRPr lang="en-US" sz="3600" b="1" i="0" cap="none" dirty="0"/>
          </a:p>
        </p:txBody>
      </p:sp>
      <p:sp>
        <p:nvSpPr>
          <p:cNvPr id="11" name="TextBox 10"/>
          <p:cNvSpPr txBox="1"/>
          <p:nvPr/>
        </p:nvSpPr>
        <p:spPr>
          <a:xfrm>
            <a:off x="458672" y="1105207"/>
            <a:ext cx="8060913" cy="1200329"/>
          </a:xfrm>
          <a:prstGeom prst="rect">
            <a:avLst/>
          </a:prstGeom>
          <a:noFill/>
        </p:spPr>
        <p:txBody>
          <a:bodyPr wrap="square" rtlCol="0">
            <a:spAutoFit/>
          </a:bodyPr>
          <a:lstStyle/>
          <a:p>
            <a:r>
              <a:rPr lang="en-US" sz="2400" dirty="0">
                <a:latin typeface="Century Schoolbook" charset="0"/>
                <a:ea typeface="Century Schoolbook" charset="0"/>
                <a:cs typeface="Century Schoolbook" charset="0"/>
              </a:rPr>
              <a:t>3</a:t>
            </a:r>
            <a:r>
              <a:rPr lang="en-US" sz="2400" dirty="0" smtClean="0">
                <a:latin typeface="Century Schoolbook" charset="0"/>
                <a:ea typeface="Century Schoolbook" charset="0"/>
                <a:cs typeface="Century Schoolbook" charset="0"/>
              </a:rPr>
              <a:t>. How long investments last relates to gender parity: the positive effect of work-life practices on women in management was only found after an 8-year time lag.</a:t>
            </a:r>
            <a:endParaRPr lang="en-US" sz="2400" dirty="0">
              <a:latin typeface="Century Schoolbook" charset="0"/>
              <a:ea typeface="Century Schoolbook" charset="0"/>
              <a:cs typeface="Century Schoolbook" charset="0"/>
            </a:endParaRPr>
          </a:p>
        </p:txBody>
      </p:sp>
      <p:sp>
        <p:nvSpPr>
          <p:cNvPr id="106506" name="AutoShape 10" descr="Image result for growing over ti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6508" name="AutoShape 12" descr="Image result for growing over ti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6510" name="AutoShape 14" descr="Image result for growing over ti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6512" name="Picture 16" descr="Image result for growing over time tree"/>
          <p:cNvPicPr>
            <a:picLocks noChangeAspect="1" noChangeArrowheads="1"/>
          </p:cNvPicPr>
          <p:nvPr/>
        </p:nvPicPr>
        <p:blipFill>
          <a:blip r:embed="rId3" cstate="print"/>
          <a:srcRect t="2731" b="2745"/>
          <a:stretch>
            <a:fillRect/>
          </a:stretch>
        </p:blipFill>
        <p:spPr bwMode="auto">
          <a:xfrm>
            <a:off x="458671" y="2438653"/>
            <a:ext cx="8060913" cy="3528193"/>
          </a:xfrm>
          <a:prstGeom prst="rect">
            <a:avLst/>
          </a:prstGeom>
          <a:noFill/>
        </p:spPr>
      </p:pic>
      <p:sp>
        <p:nvSpPr>
          <p:cNvPr id="3" name="Slide Number Placeholder 2"/>
          <p:cNvSpPr>
            <a:spLocks noGrp="1"/>
          </p:cNvSpPr>
          <p:nvPr>
            <p:ph type="sldNum" sz="quarter" idx="12"/>
          </p:nvPr>
        </p:nvSpPr>
        <p:spPr/>
        <p:txBody>
          <a:bodyPr/>
          <a:lstStyle/>
          <a:p>
            <a:fld id="{F96C3B0C-ACC0-45D8-B8EC-460DC3555F3F}"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140952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542" y="326652"/>
            <a:ext cx="7208618" cy="618744"/>
          </a:xfrm>
        </p:spPr>
        <p:txBody>
          <a:bodyPr>
            <a:normAutofit/>
          </a:bodyPr>
          <a:lstStyle/>
          <a:p>
            <a:pPr algn="l"/>
            <a:r>
              <a:rPr lang="en-US" sz="3600" b="1" i="0" cap="none" dirty="0" smtClean="0">
                <a:latin typeface="Century Schoolbook" charset="0"/>
                <a:ea typeface="Century Schoolbook" charset="0"/>
                <a:cs typeface="Century Schoolbook" charset="0"/>
              </a:rPr>
              <a:t>Practical Implications</a:t>
            </a:r>
            <a:endParaRPr lang="en-US" sz="3600" b="1" i="0" cap="none" dirty="0">
              <a:latin typeface="Century Schoolbook" charset="0"/>
              <a:ea typeface="Century Schoolbook" charset="0"/>
              <a:cs typeface="Century Schoolbook" charset="0"/>
            </a:endParaRPr>
          </a:p>
        </p:txBody>
      </p:sp>
      <p:pic>
        <p:nvPicPr>
          <p:cNvPr id="4" name="Picture 3"/>
          <p:cNvPicPr>
            <a:picLocks noChangeAspect="1"/>
          </p:cNvPicPr>
          <p:nvPr/>
        </p:nvPicPr>
        <p:blipFill>
          <a:blip r:embed="rId3" cstate="print">
            <a:duotone>
              <a:prstClr val="black"/>
              <a:srgbClr val="445CA8">
                <a:tint val="45000"/>
                <a:satMod val="400000"/>
              </a:srgbClr>
            </a:duotone>
            <a:extLst>
              <a:ext uri="{28A0092B-C50C-407E-A947-70E740481C1C}">
                <a14:useLocalDpi xmlns:a14="http://schemas.microsoft.com/office/drawing/2010/main" val="0"/>
              </a:ext>
            </a:extLst>
          </a:blip>
          <a:stretch>
            <a:fillRect/>
          </a:stretch>
        </p:blipFill>
        <p:spPr>
          <a:xfrm>
            <a:off x="5682957" y="3969544"/>
            <a:ext cx="2851778" cy="2031892"/>
          </a:xfrm>
          <a:prstGeom prst="rect">
            <a:avLst/>
          </a:prstGeom>
        </p:spPr>
      </p:pic>
      <p:sp>
        <p:nvSpPr>
          <p:cNvPr id="3" name="Slide Number Placeholder 2"/>
          <p:cNvSpPr>
            <a:spLocks noGrp="1"/>
          </p:cNvSpPr>
          <p:nvPr>
            <p:ph type="sldNum" sz="quarter" idx="12"/>
          </p:nvPr>
        </p:nvSpPr>
        <p:spPr/>
        <p:txBody>
          <a:bodyPr/>
          <a:lstStyle/>
          <a:p>
            <a:fld id="{F96C3B0C-ACC0-45D8-B8EC-460DC3555F3F}" type="slidenum">
              <a:rPr lang="en-US" smtClean="0">
                <a:solidFill>
                  <a:prstClr val="black">
                    <a:tint val="75000"/>
                  </a:prstClr>
                </a:solidFill>
              </a:rPr>
              <a:pPr/>
              <a:t>17</a:t>
            </a:fld>
            <a:endParaRPr lang="en-US" dirty="0">
              <a:solidFill>
                <a:prstClr val="black">
                  <a:tint val="75000"/>
                </a:prstClr>
              </a:solidFill>
            </a:endParaRPr>
          </a:p>
        </p:txBody>
      </p:sp>
      <p:sp>
        <p:nvSpPr>
          <p:cNvPr id="5" name="TextBox 4"/>
          <p:cNvSpPr txBox="1"/>
          <p:nvPr/>
        </p:nvSpPr>
        <p:spPr>
          <a:xfrm>
            <a:off x="686447" y="2862115"/>
            <a:ext cx="4572000" cy="2308324"/>
          </a:xfrm>
          <a:prstGeom prst="rect">
            <a:avLst/>
          </a:prstGeom>
          <a:noFill/>
        </p:spPr>
        <p:txBody>
          <a:bodyPr wrap="square" rtlCol="0">
            <a:spAutoFit/>
          </a:bodyPr>
          <a:lstStyle/>
          <a:p>
            <a:pPr marL="342900" indent="-342900">
              <a:buFont typeface="+mj-lt"/>
              <a:buAutoNum type="arabicPeriod"/>
            </a:pPr>
            <a:r>
              <a:rPr lang="en-US" dirty="0" smtClean="0">
                <a:latin typeface="Century Schoolbook"/>
              </a:rPr>
              <a:t>Design </a:t>
            </a:r>
            <a:r>
              <a:rPr lang="en-US" dirty="0">
                <a:latin typeface="Century Schoolbook"/>
              </a:rPr>
              <a:t>options to retain women in the workforce across life stages. </a:t>
            </a:r>
          </a:p>
          <a:p>
            <a:pPr marL="342900" indent="-342900">
              <a:buFont typeface="+mj-lt"/>
              <a:buAutoNum type="arabicPeriod"/>
            </a:pPr>
            <a:endParaRPr lang="en-US" dirty="0">
              <a:latin typeface="Century Schoolbook"/>
            </a:endParaRPr>
          </a:p>
          <a:p>
            <a:pPr marL="342900" indent="-342900">
              <a:buFont typeface="+mj-lt"/>
              <a:buAutoNum type="arabicPeriod"/>
            </a:pPr>
            <a:r>
              <a:rPr lang="en-US" dirty="0" smtClean="0">
                <a:latin typeface="Century Schoolbook"/>
              </a:rPr>
              <a:t>Organizations need to make long-term investment commitments in work-life programs (4-8 years)</a:t>
            </a:r>
          </a:p>
          <a:p>
            <a:pPr marL="342900" indent="-342900">
              <a:buFont typeface="+mj-lt"/>
              <a:buAutoNum type="arabicPeriod"/>
            </a:pPr>
            <a:endParaRPr lang="en-US" dirty="0">
              <a:latin typeface="Century Schoolbook"/>
            </a:endParaRPr>
          </a:p>
          <a:p>
            <a:pPr marL="342900" indent="-342900">
              <a:buFont typeface="+mj-lt"/>
              <a:buAutoNum type="arabicPeriod"/>
            </a:pPr>
            <a:r>
              <a:rPr lang="en-US" dirty="0">
                <a:latin typeface="Century Schoolbook"/>
              </a:rPr>
              <a:t>T</a:t>
            </a:r>
            <a:r>
              <a:rPr lang="en-US" dirty="0" smtClean="0">
                <a:latin typeface="Century Schoolbook"/>
              </a:rPr>
              <a:t>he </a:t>
            </a:r>
            <a:r>
              <a:rPr lang="en-US" dirty="0">
                <a:latin typeface="Century Schoolbook"/>
              </a:rPr>
              <a:t>early </a:t>
            </a:r>
            <a:r>
              <a:rPr lang="en-US" dirty="0" smtClean="0">
                <a:latin typeface="Century Schoolbook"/>
              </a:rPr>
              <a:t>years may not reveal any ROI</a:t>
            </a:r>
            <a:endParaRPr lang="en-US" dirty="0">
              <a:latin typeface="Century Schoolbook"/>
            </a:endParaRPr>
          </a:p>
        </p:txBody>
      </p:sp>
      <p:grpSp>
        <p:nvGrpSpPr>
          <p:cNvPr id="17" name="Group 16"/>
          <p:cNvGrpSpPr/>
          <p:nvPr/>
        </p:nvGrpSpPr>
        <p:grpSpPr>
          <a:xfrm>
            <a:off x="160687" y="636024"/>
            <a:ext cx="2414550" cy="2375204"/>
            <a:chOff x="5847112" y="3687425"/>
            <a:chExt cx="2414550" cy="2375204"/>
          </a:xfrm>
        </p:grpSpPr>
        <p:sp>
          <p:nvSpPr>
            <p:cNvPr id="6" name="Oval 5"/>
            <p:cNvSpPr/>
            <p:nvPr/>
          </p:nvSpPr>
          <p:spPr>
            <a:xfrm>
              <a:off x="6448966" y="4272013"/>
              <a:ext cx="1215473" cy="130407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alibri Light" pitchFamily="34" charset="0"/>
                </a:rPr>
                <a:t>MANAGE THE EMPLOYEE LIFE CYCLE</a:t>
              </a:r>
            </a:p>
          </p:txBody>
        </p:sp>
        <p:grpSp>
          <p:nvGrpSpPr>
            <p:cNvPr id="7" name="Group 6"/>
            <p:cNvGrpSpPr/>
            <p:nvPr/>
          </p:nvGrpSpPr>
          <p:grpSpPr>
            <a:xfrm>
              <a:off x="5847112" y="3687425"/>
              <a:ext cx="2414550" cy="2375204"/>
              <a:chOff x="4076700" y="1741891"/>
              <a:chExt cx="2616538" cy="2574391"/>
            </a:xfrm>
          </p:grpSpPr>
          <p:sp>
            <p:nvSpPr>
              <p:cNvPr id="8" name="Circular Arrow 7"/>
              <p:cNvSpPr/>
              <p:nvPr/>
            </p:nvSpPr>
            <p:spPr>
              <a:xfrm rot="5116595">
                <a:off x="4191000" y="1905000"/>
                <a:ext cx="2133600" cy="2362200"/>
              </a:xfrm>
              <a:prstGeom prst="circularArrow">
                <a:avLst>
                  <a:gd name="adj1" fmla="val 12500"/>
                  <a:gd name="adj2" fmla="val 1142319"/>
                  <a:gd name="adj3" fmla="val 20457681"/>
                  <a:gd name="adj4" fmla="val 16098177"/>
                  <a:gd name="adj5" fmla="val 12500"/>
                </a:avLst>
              </a:prstGeom>
              <a:gradFill flip="none" rotWithShape="1">
                <a:gsLst>
                  <a:gs pos="0">
                    <a:schemeClr val="accent1">
                      <a:lumMod val="89000"/>
                    </a:schemeClr>
                  </a:gs>
                  <a:gs pos="23000">
                    <a:schemeClr val="accent1">
                      <a:lumMod val="89000"/>
                    </a:schemeClr>
                  </a:gs>
                  <a:gs pos="69000">
                    <a:srgbClr val="0E2C8E"/>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Circular Arrow 8"/>
              <p:cNvSpPr/>
              <p:nvPr/>
            </p:nvSpPr>
            <p:spPr>
              <a:xfrm>
                <a:off x="4342369" y="1954082"/>
                <a:ext cx="2133600" cy="2362200"/>
              </a:xfrm>
              <a:prstGeom prst="circularArrow">
                <a:avLst>
                  <a:gd name="adj1" fmla="val 12500"/>
                  <a:gd name="adj2" fmla="val 1142319"/>
                  <a:gd name="adj3" fmla="val 20457681"/>
                  <a:gd name="adj4" fmla="val 15834746"/>
                  <a:gd name="adj5" fmla="val 12500"/>
                </a:avLst>
              </a:prstGeom>
              <a:gradFill flip="none" rotWithShape="1">
                <a:gsLst>
                  <a:gs pos="0">
                    <a:schemeClr val="accent1">
                      <a:lumMod val="40000"/>
                      <a:lumOff val="60000"/>
                    </a:schemeClr>
                  </a:gs>
                  <a:gs pos="46000">
                    <a:schemeClr val="accent1">
                      <a:lumMod val="95000"/>
                      <a:lumOff val="5000"/>
                    </a:schemeClr>
                  </a:gs>
                  <a:gs pos="100000">
                    <a:srgbClr val="0E2C8E"/>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Circular Arrow 9"/>
              <p:cNvSpPr/>
              <p:nvPr/>
            </p:nvSpPr>
            <p:spPr>
              <a:xfrm rot="15908739">
                <a:off x="4445338" y="1810623"/>
                <a:ext cx="2133600" cy="2362200"/>
              </a:xfrm>
              <a:prstGeom prst="circularArrow">
                <a:avLst>
                  <a:gd name="adj1" fmla="val 12500"/>
                  <a:gd name="adj2" fmla="val 1142319"/>
                  <a:gd name="adj3" fmla="val 20457681"/>
                  <a:gd name="adj4" fmla="val 15834746"/>
                  <a:gd name="adj5" fmla="val 12500"/>
                </a:avLst>
              </a:prstGeom>
              <a:gradFill flip="none" rotWithShape="1">
                <a:gsLst>
                  <a:gs pos="0">
                    <a:schemeClr val="accent1">
                      <a:lumMod val="40000"/>
                      <a:lumOff val="60000"/>
                    </a:schemeClr>
                  </a:gs>
                  <a:gs pos="46000">
                    <a:schemeClr val="accent1">
                      <a:lumMod val="95000"/>
                      <a:lumOff val="5000"/>
                    </a:schemeClr>
                  </a:gs>
                  <a:gs pos="100000">
                    <a:srgbClr val="0E2C8E"/>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Circular Arrow 10"/>
              <p:cNvSpPr/>
              <p:nvPr/>
            </p:nvSpPr>
            <p:spPr>
              <a:xfrm rot="10441107">
                <a:off x="4308272" y="1741891"/>
                <a:ext cx="2133600" cy="2362200"/>
              </a:xfrm>
              <a:prstGeom prst="circularArrow">
                <a:avLst>
                  <a:gd name="adj1" fmla="val 12500"/>
                  <a:gd name="adj2" fmla="val 1142319"/>
                  <a:gd name="adj3" fmla="val 20457681"/>
                  <a:gd name="adj4" fmla="val 15755695"/>
                  <a:gd name="adj5" fmla="val 12500"/>
                </a:avLst>
              </a:prstGeom>
              <a:gradFill flip="none" rotWithShape="1">
                <a:gsLst>
                  <a:gs pos="0">
                    <a:schemeClr val="accent1">
                      <a:lumMod val="40000"/>
                      <a:lumOff val="60000"/>
                    </a:schemeClr>
                  </a:gs>
                  <a:gs pos="46000">
                    <a:schemeClr val="accent1">
                      <a:lumMod val="95000"/>
                      <a:lumOff val="5000"/>
                    </a:schemeClr>
                  </a:gs>
                  <a:gs pos="100000">
                    <a:srgbClr val="0E2C8E"/>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Circular Arrow 11"/>
              <p:cNvSpPr/>
              <p:nvPr/>
            </p:nvSpPr>
            <p:spPr>
              <a:xfrm rot="5134588">
                <a:off x="4191000" y="1910718"/>
                <a:ext cx="2133600" cy="2362200"/>
              </a:xfrm>
              <a:prstGeom prst="circularArrow">
                <a:avLst>
                  <a:gd name="adj1" fmla="val 12500"/>
                  <a:gd name="adj2" fmla="val 1142319"/>
                  <a:gd name="adj3" fmla="val 20457681"/>
                  <a:gd name="adj4" fmla="val 16865785"/>
                  <a:gd name="adj5" fmla="val 12500"/>
                </a:avLst>
              </a:prstGeom>
              <a:gradFill flip="none" rotWithShape="1">
                <a:gsLst>
                  <a:gs pos="0">
                    <a:schemeClr val="accent1">
                      <a:lumMod val="40000"/>
                      <a:lumOff val="60000"/>
                    </a:schemeClr>
                  </a:gs>
                  <a:gs pos="46000">
                    <a:schemeClr val="accent1">
                      <a:lumMod val="95000"/>
                      <a:lumOff val="5000"/>
                    </a:schemeClr>
                  </a:gs>
                  <a:gs pos="100000">
                    <a:srgbClr val="0E2C8E"/>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rot="2821842">
                <a:off x="5652692" y="2427535"/>
                <a:ext cx="726872" cy="283495"/>
              </a:xfrm>
              <a:prstGeom prst="rect">
                <a:avLst/>
              </a:prstGeom>
              <a:noFill/>
            </p:spPr>
            <p:txBody>
              <a:bodyPr wrap="square" rtlCol="0">
                <a:spAutoFit/>
              </a:bodyPr>
              <a:lstStyle/>
              <a:p>
                <a:r>
                  <a:rPr lang="en-US" sz="1100" dirty="0">
                    <a:solidFill>
                      <a:schemeClr val="bg1"/>
                    </a:solidFill>
                  </a:rPr>
                  <a:t>Hire</a:t>
                </a:r>
              </a:p>
            </p:txBody>
          </p:sp>
          <p:sp>
            <p:nvSpPr>
              <p:cNvPr id="14" name="TextBox 13"/>
              <p:cNvSpPr txBox="1"/>
              <p:nvPr/>
            </p:nvSpPr>
            <p:spPr>
              <a:xfrm rot="7908030">
                <a:off x="5233129" y="3561744"/>
                <a:ext cx="1158669" cy="283495"/>
              </a:xfrm>
              <a:prstGeom prst="rect">
                <a:avLst/>
              </a:prstGeom>
              <a:noFill/>
            </p:spPr>
            <p:txBody>
              <a:bodyPr wrap="square" rtlCol="0">
                <a:spAutoFit/>
              </a:bodyPr>
              <a:lstStyle/>
              <a:p>
                <a:r>
                  <a:rPr lang="en-US" sz="1100" dirty="0">
                    <a:solidFill>
                      <a:schemeClr val="bg1"/>
                    </a:solidFill>
                  </a:rPr>
                  <a:t>Develop</a:t>
                </a:r>
              </a:p>
            </p:txBody>
          </p:sp>
          <p:sp>
            <p:nvSpPr>
              <p:cNvPr id="15" name="TextBox 14"/>
              <p:cNvSpPr txBox="1"/>
              <p:nvPr/>
            </p:nvSpPr>
            <p:spPr>
              <a:xfrm rot="13048804">
                <a:off x="4480340" y="3505812"/>
                <a:ext cx="808135" cy="283549"/>
              </a:xfrm>
              <a:prstGeom prst="rect">
                <a:avLst/>
              </a:prstGeom>
              <a:noFill/>
            </p:spPr>
            <p:txBody>
              <a:bodyPr wrap="square" rtlCol="0">
                <a:spAutoFit/>
              </a:bodyPr>
              <a:lstStyle/>
              <a:p>
                <a:r>
                  <a:rPr lang="en-US" sz="1100" b="1" dirty="0">
                    <a:solidFill>
                      <a:srgbClr val="C00000"/>
                    </a:solidFill>
                  </a:rPr>
                  <a:t>Manage</a:t>
                </a:r>
              </a:p>
            </p:txBody>
          </p:sp>
          <p:sp>
            <p:nvSpPr>
              <p:cNvPr id="16" name="TextBox 15"/>
              <p:cNvSpPr txBox="1"/>
              <p:nvPr/>
            </p:nvSpPr>
            <p:spPr>
              <a:xfrm rot="18561012">
                <a:off x="4409322" y="2357400"/>
                <a:ext cx="808135" cy="283495"/>
              </a:xfrm>
              <a:prstGeom prst="rect">
                <a:avLst/>
              </a:prstGeom>
              <a:noFill/>
            </p:spPr>
            <p:txBody>
              <a:bodyPr wrap="square" rtlCol="0">
                <a:spAutoFit/>
              </a:bodyPr>
              <a:lstStyle/>
              <a:p>
                <a:r>
                  <a:rPr lang="en-US" sz="1100" b="1" dirty="0">
                    <a:solidFill>
                      <a:srgbClr val="C00000"/>
                    </a:solidFill>
                  </a:rPr>
                  <a:t>Support</a:t>
                </a:r>
              </a:p>
            </p:txBody>
          </p:sp>
        </p:grpSp>
      </p:grpSp>
    </p:spTree>
    <p:extLst>
      <p:ext uri="{BB962C8B-B14F-4D97-AF65-F5344CB8AC3E}">
        <p14:creationId xmlns:p14="http://schemas.microsoft.com/office/powerpoint/2010/main" val="21411929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963" y="-33379"/>
            <a:ext cx="10241925" cy="6891379"/>
          </a:xfrm>
          <a:prstGeom prst="rect">
            <a:avLst/>
          </a:prstGeom>
        </p:spPr>
      </p:pic>
      <p:sp>
        <p:nvSpPr>
          <p:cNvPr id="4" name="Slide Number Placeholder 3"/>
          <p:cNvSpPr>
            <a:spLocks noGrp="1"/>
          </p:cNvSpPr>
          <p:nvPr>
            <p:ph type="sldNum" sz="quarter" idx="12"/>
          </p:nvPr>
        </p:nvSpPr>
        <p:spPr/>
        <p:txBody>
          <a:bodyPr/>
          <a:lstStyle/>
          <a:p>
            <a:fld id="{F96C3B0C-ACC0-45D8-B8EC-460DC3555F3F}" type="slidenum">
              <a:rPr lang="en-US" smtClean="0">
                <a:solidFill>
                  <a:prstClr val="black">
                    <a:tint val="75000"/>
                  </a:prstClr>
                </a:solidFill>
              </a:rPr>
              <a:pPr/>
              <a:t>18</a:t>
            </a:fld>
            <a:endParaRPr lang="en-US" dirty="0">
              <a:solidFill>
                <a:prstClr val="black">
                  <a:tint val="75000"/>
                </a:prstClr>
              </a:solidFill>
            </a:endParaRPr>
          </a:p>
        </p:txBody>
      </p:sp>
      <p:sp>
        <p:nvSpPr>
          <p:cNvPr id="7" name="Rectangle 6"/>
          <p:cNvSpPr/>
          <p:nvPr/>
        </p:nvSpPr>
        <p:spPr>
          <a:xfrm>
            <a:off x="315266" y="320141"/>
            <a:ext cx="8420746" cy="1052793"/>
          </a:xfrm>
          <a:prstGeom prst="rect">
            <a:avLst/>
          </a:prstGeom>
          <a:solidFill>
            <a:schemeClr val="accent1">
              <a:lumMod val="40000"/>
              <a:lumOff val="6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18454" y="432605"/>
            <a:ext cx="7979588" cy="706360"/>
          </a:xfrm>
        </p:spPr>
        <p:txBody>
          <a:bodyPr>
            <a:noAutofit/>
          </a:bodyPr>
          <a:lstStyle/>
          <a:p>
            <a:pPr algn="l"/>
            <a:r>
              <a:rPr lang="en-US" sz="3600" b="1" i="0" dirty="0" smtClean="0">
                <a:solidFill>
                  <a:schemeClr val="bg1"/>
                </a:solidFill>
                <a:latin typeface="Century Schoolbook" charset="0"/>
                <a:ea typeface="Century Schoolbook" charset="0"/>
                <a:cs typeface="Century Schoolbook" charset="0"/>
              </a:rPr>
              <a:t>Social Media &amp; Hiring Decisions</a:t>
            </a:r>
            <a:endParaRPr lang="en-US" sz="3600" b="1" i="0" dirty="0">
              <a:solidFill>
                <a:schemeClr val="bg1"/>
              </a:solidFill>
              <a:latin typeface="Century Schoolbook" charset="0"/>
              <a:ea typeface="Century Schoolbook" charset="0"/>
              <a:cs typeface="Century Schoolbook" charset="0"/>
            </a:endParaRPr>
          </a:p>
        </p:txBody>
      </p:sp>
      <p:sp>
        <p:nvSpPr>
          <p:cNvPr id="5" name="Rectangle 4"/>
          <p:cNvSpPr/>
          <p:nvPr/>
        </p:nvSpPr>
        <p:spPr>
          <a:xfrm>
            <a:off x="418454" y="1003602"/>
            <a:ext cx="7710312" cy="369332"/>
          </a:xfrm>
          <a:prstGeom prst="rect">
            <a:avLst/>
          </a:prstGeom>
        </p:spPr>
        <p:txBody>
          <a:bodyPr wrap="square">
            <a:spAutoFit/>
          </a:bodyPr>
          <a:lstStyle/>
          <a:p>
            <a:pPr>
              <a:spcAft>
                <a:spcPts val="600"/>
              </a:spcAft>
            </a:pPr>
            <a:r>
              <a:rPr lang="en-US" dirty="0">
                <a:solidFill>
                  <a:schemeClr val="bg1"/>
                </a:solidFill>
                <a:latin typeface="Century Schoolbook" charset="0"/>
                <a:ea typeface="Century Schoolbook" charset="0"/>
                <a:cs typeface="Century Schoolbook" charset="0"/>
              </a:rPr>
              <a:t>Should you use social media to decide who you hire? </a:t>
            </a:r>
          </a:p>
        </p:txBody>
      </p:sp>
      <p:sp>
        <p:nvSpPr>
          <p:cNvPr id="8" name="Rectangle 7"/>
          <p:cNvSpPr/>
          <p:nvPr/>
        </p:nvSpPr>
        <p:spPr>
          <a:xfrm>
            <a:off x="-291980" y="5505551"/>
            <a:ext cx="7595605" cy="1052793"/>
          </a:xfrm>
          <a:prstGeom prst="rect">
            <a:avLst/>
          </a:prstGeom>
          <a:solidFill>
            <a:srgbClr val="0070C0">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Ins="182880" rtlCol="0" anchor="ctr"/>
          <a:lstStyle/>
          <a:p>
            <a:r>
              <a:rPr lang="en-US" sz="1600" dirty="0">
                <a:latin typeface="+mj-lt"/>
              </a:rPr>
              <a:t>Van Iddekinge, C. H., Lanivich, S. E., Roth, P. L., &amp; Junco, E. (2016). Social media for selection? Validity and adverse impact potential of a Facebook-based assessment. </a:t>
            </a:r>
            <a:r>
              <a:rPr lang="en-US" sz="1600" i="1" dirty="0">
                <a:latin typeface="+mj-lt"/>
              </a:rPr>
              <a:t>Journal of Management, 42</a:t>
            </a:r>
            <a:r>
              <a:rPr lang="en-US" sz="1600" dirty="0">
                <a:latin typeface="+mj-lt"/>
              </a:rPr>
              <a:t>(7), 1811-1835. doi:10.1177/0149206313515524</a:t>
            </a:r>
          </a:p>
        </p:txBody>
      </p:sp>
    </p:spTree>
    <p:extLst>
      <p:ext uri="{BB962C8B-B14F-4D97-AF65-F5344CB8AC3E}">
        <p14:creationId xmlns:p14="http://schemas.microsoft.com/office/powerpoint/2010/main" val="9627276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609" y="383737"/>
            <a:ext cx="1286802" cy="1286802"/>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2653" y="337627"/>
            <a:ext cx="1427872" cy="1427872"/>
          </a:xfrm>
          <a:prstGeom prst="rect">
            <a:avLst/>
          </a:prstGeom>
        </p:spPr>
      </p:pic>
      <p:pic>
        <p:nvPicPr>
          <p:cNvPr id="15" name="Picture 14"/>
          <p:cNvPicPr>
            <a:picLocks noChangeAspect="1"/>
          </p:cNvPicPr>
          <p:nvPr/>
        </p:nvPicPr>
        <p:blipFill>
          <a:blip r:embed="rId5" cstate="print"/>
          <a:stretch>
            <a:fillRect/>
          </a:stretch>
        </p:blipFill>
        <p:spPr>
          <a:xfrm>
            <a:off x="5147767" y="337627"/>
            <a:ext cx="1427872" cy="1379023"/>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2881" y="383737"/>
            <a:ext cx="1300477" cy="1300477"/>
          </a:xfrm>
          <a:prstGeom prst="rect">
            <a:avLst/>
          </a:prstGeom>
        </p:spPr>
      </p:pic>
      <p:cxnSp>
        <p:nvCxnSpPr>
          <p:cNvPr id="19" name="Straight Connector 18"/>
          <p:cNvCxnSpPr/>
          <p:nvPr/>
        </p:nvCxnSpPr>
        <p:spPr>
          <a:xfrm>
            <a:off x="698609" y="2124221"/>
            <a:ext cx="0" cy="998807"/>
          </a:xfrm>
          <a:prstGeom prst="line">
            <a:avLst/>
          </a:prstGeom>
          <a:ln w="1206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98609" y="3542713"/>
            <a:ext cx="0" cy="998807"/>
          </a:xfrm>
          <a:prstGeom prst="line">
            <a:avLst/>
          </a:prstGeom>
          <a:ln w="1206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98609" y="4904936"/>
            <a:ext cx="0" cy="998807"/>
          </a:xfrm>
          <a:prstGeom prst="line">
            <a:avLst/>
          </a:prstGeom>
          <a:ln w="12065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49783" y="2136202"/>
            <a:ext cx="2102870" cy="1200329"/>
          </a:xfrm>
          <a:prstGeom prst="rect">
            <a:avLst/>
          </a:prstGeom>
          <a:noFill/>
        </p:spPr>
        <p:txBody>
          <a:bodyPr wrap="square" rtlCol="0">
            <a:spAutoFit/>
          </a:bodyPr>
          <a:lstStyle/>
          <a:p>
            <a:pPr algn="ctr"/>
            <a:r>
              <a:rPr lang="en-US" sz="7200" b="1" dirty="0" smtClean="0">
                <a:solidFill>
                  <a:srgbClr val="FFC000"/>
                </a:solidFill>
                <a:latin typeface="Century Schoolbook" charset="0"/>
                <a:ea typeface="Century Schoolbook" charset="0"/>
                <a:cs typeface="Century Schoolbook" charset="0"/>
              </a:rPr>
              <a:t>77%</a:t>
            </a:r>
            <a:endParaRPr lang="en-US" sz="7200" dirty="0">
              <a:solidFill>
                <a:srgbClr val="FFC000"/>
              </a:solidFill>
              <a:latin typeface="Century Schoolbook" charset="0"/>
              <a:ea typeface="Century Schoolbook" charset="0"/>
              <a:cs typeface="Century Schoolbook" charset="0"/>
            </a:endParaRPr>
          </a:p>
        </p:txBody>
      </p:sp>
      <p:sp>
        <p:nvSpPr>
          <p:cNvPr id="24" name="TextBox 23"/>
          <p:cNvSpPr txBox="1"/>
          <p:nvPr/>
        </p:nvSpPr>
        <p:spPr>
          <a:xfrm>
            <a:off x="2761501" y="2413201"/>
            <a:ext cx="5981857" cy="984885"/>
          </a:xfrm>
          <a:prstGeom prst="rect">
            <a:avLst/>
          </a:prstGeom>
          <a:noFill/>
        </p:spPr>
        <p:txBody>
          <a:bodyPr wrap="square" rtlCol="0">
            <a:spAutoFit/>
          </a:bodyPr>
          <a:lstStyle/>
          <a:p>
            <a:r>
              <a:rPr lang="en-US" sz="2000" b="1" dirty="0">
                <a:latin typeface="Century Schoolbook" charset="0"/>
                <a:ea typeface="Century Schoolbook" charset="0"/>
                <a:cs typeface="Century Schoolbook" charset="0"/>
              </a:rPr>
              <a:t>of organizations use social media sites </a:t>
            </a:r>
            <a:r>
              <a:rPr lang="en-US" sz="2000" b="1" dirty="0" smtClean="0">
                <a:latin typeface="Century Schoolbook" charset="0"/>
                <a:ea typeface="Century Schoolbook" charset="0"/>
                <a:cs typeface="Century Schoolbook" charset="0"/>
              </a:rPr>
              <a:t>for </a:t>
            </a:r>
            <a:r>
              <a:rPr lang="en-US" sz="2000" dirty="0" smtClean="0">
                <a:latin typeface="Century Schoolbook" charset="0"/>
                <a:ea typeface="Century Schoolbook" charset="0"/>
                <a:cs typeface="Century Schoolbook" charset="0"/>
              </a:rPr>
              <a:t>recruiting</a:t>
            </a:r>
            <a:r>
              <a:rPr lang="en-US" sz="2000" dirty="0">
                <a:latin typeface="Century Schoolbook" charset="0"/>
                <a:ea typeface="Century Schoolbook" charset="0"/>
                <a:cs typeface="Century Schoolbook" charset="0"/>
              </a:rPr>
              <a:t>.</a:t>
            </a:r>
          </a:p>
          <a:p>
            <a:endParaRPr lang="en-US" dirty="0">
              <a:latin typeface="Century Schoolbook" charset="0"/>
              <a:ea typeface="Century Schoolbook" charset="0"/>
              <a:cs typeface="Century Schoolbook" charset="0"/>
            </a:endParaRPr>
          </a:p>
        </p:txBody>
      </p:sp>
      <p:sp>
        <p:nvSpPr>
          <p:cNvPr id="26" name="TextBox 25"/>
          <p:cNvSpPr txBox="1"/>
          <p:nvPr/>
        </p:nvSpPr>
        <p:spPr>
          <a:xfrm>
            <a:off x="749783" y="3512233"/>
            <a:ext cx="2102870" cy="1200329"/>
          </a:xfrm>
          <a:prstGeom prst="rect">
            <a:avLst/>
          </a:prstGeom>
          <a:noFill/>
        </p:spPr>
        <p:txBody>
          <a:bodyPr wrap="square" rtlCol="0">
            <a:spAutoFit/>
          </a:bodyPr>
          <a:lstStyle/>
          <a:p>
            <a:pPr algn="ctr"/>
            <a:r>
              <a:rPr lang="en-US" sz="7200" b="1" dirty="0" smtClean="0">
                <a:solidFill>
                  <a:srgbClr val="7030A0"/>
                </a:solidFill>
                <a:latin typeface="Century Schoolbook" charset="0"/>
                <a:ea typeface="Century Schoolbook" charset="0"/>
                <a:cs typeface="Century Schoolbook" charset="0"/>
              </a:rPr>
              <a:t>75%</a:t>
            </a:r>
            <a:endParaRPr lang="en-US" sz="7200" dirty="0">
              <a:solidFill>
                <a:srgbClr val="7030A0"/>
              </a:solidFill>
              <a:latin typeface="Century Schoolbook" charset="0"/>
              <a:ea typeface="Century Schoolbook" charset="0"/>
              <a:cs typeface="Century Schoolbook" charset="0"/>
            </a:endParaRPr>
          </a:p>
        </p:txBody>
      </p:sp>
      <p:sp>
        <p:nvSpPr>
          <p:cNvPr id="27" name="TextBox 26"/>
          <p:cNvSpPr txBox="1"/>
          <p:nvPr/>
        </p:nvSpPr>
        <p:spPr>
          <a:xfrm>
            <a:off x="749783" y="4888264"/>
            <a:ext cx="2102870" cy="1200329"/>
          </a:xfrm>
          <a:prstGeom prst="rect">
            <a:avLst/>
          </a:prstGeom>
          <a:noFill/>
        </p:spPr>
        <p:txBody>
          <a:bodyPr wrap="square" rtlCol="0">
            <a:spAutoFit/>
          </a:bodyPr>
          <a:lstStyle/>
          <a:p>
            <a:pPr algn="ctr"/>
            <a:r>
              <a:rPr lang="en-US" sz="7200" b="1" dirty="0" smtClean="0">
                <a:solidFill>
                  <a:srgbClr val="92D050"/>
                </a:solidFill>
                <a:latin typeface="Century Schoolbook" charset="0"/>
                <a:ea typeface="Century Schoolbook" charset="0"/>
                <a:cs typeface="Century Schoolbook" charset="0"/>
              </a:rPr>
              <a:t>70%</a:t>
            </a:r>
            <a:endParaRPr lang="en-US" sz="7200" dirty="0">
              <a:solidFill>
                <a:srgbClr val="92D050"/>
              </a:solidFill>
              <a:latin typeface="Century Schoolbook" charset="0"/>
              <a:ea typeface="Century Schoolbook" charset="0"/>
              <a:cs typeface="Century Schoolbook" charset="0"/>
            </a:endParaRPr>
          </a:p>
        </p:txBody>
      </p:sp>
      <p:sp>
        <p:nvSpPr>
          <p:cNvPr id="28" name="TextBox 27"/>
          <p:cNvSpPr txBox="1"/>
          <p:nvPr/>
        </p:nvSpPr>
        <p:spPr>
          <a:xfrm>
            <a:off x="2761501" y="3681860"/>
            <a:ext cx="5981857" cy="1292662"/>
          </a:xfrm>
          <a:prstGeom prst="rect">
            <a:avLst/>
          </a:prstGeom>
          <a:noFill/>
        </p:spPr>
        <p:txBody>
          <a:bodyPr wrap="square" rtlCol="0">
            <a:spAutoFit/>
          </a:bodyPr>
          <a:lstStyle/>
          <a:p>
            <a:r>
              <a:rPr lang="en-US" sz="2000" b="1" dirty="0">
                <a:latin typeface="Century Schoolbook" charset="0"/>
                <a:ea typeface="Century Schoolbook" charset="0"/>
                <a:cs typeface="Century Schoolbook" charset="0"/>
              </a:rPr>
              <a:t>of </a:t>
            </a:r>
            <a:r>
              <a:rPr lang="en-US" sz="2000" b="1" dirty="0" smtClean="0">
                <a:latin typeface="Century Schoolbook" charset="0"/>
                <a:ea typeface="Century Schoolbook" charset="0"/>
                <a:cs typeface="Century Schoolbook" charset="0"/>
              </a:rPr>
              <a:t>recruiters report being required by their </a:t>
            </a:r>
            <a:r>
              <a:rPr lang="en-US" sz="2000" dirty="0" smtClean="0">
                <a:latin typeface="Century Schoolbook" charset="0"/>
                <a:ea typeface="Century Schoolbook" charset="0"/>
                <a:cs typeface="Century Schoolbook" charset="0"/>
              </a:rPr>
              <a:t>employers to use social media for employee selection.</a:t>
            </a:r>
            <a:endParaRPr lang="en-US" sz="2000" dirty="0">
              <a:latin typeface="Century Schoolbook" charset="0"/>
              <a:ea typeface="Century Schoolbook" charset="0"/>
              <a:cs typeface="Century Schoolbook" charset="0"/>
            </a:endParaRPr>
          </a:p>
          <a:p>
            <a:endParaRPr lang="en-US" dirty="0">
              <a:latin typeface="Century Schoolbook" charset="0"/>
              <a:ea typeface="Century Schoolbook" charset="0"/>
              <a:cs typeface="Century Schoolbook" charset="0"/>
            </a:endParaRPr>
          </a:p>
        </p:txBody>
      </p:sp>
      <p:sp>
        <p:nvSpPr>
          <p:cNvPr id="29" name="TextBox 28"/>
          <p:cNvSpPr txBox="1"/>
          <p:nvPr/>
        </p:nvSpPr>
        <p:spPr>
          <a:xfrm>
            <a:off x="2761500" y="5016181"/>
            <a:ext cx="5981857" cy="1292662"/>
          </a:xfrm>
          <a:prstGeom prst="rect">
            <a:avLst/>
          </a:prstGeom>
          <a:noFill/>
        </p:spPr>
        <p:txBody>
          <a:bodyPr wrap="square" rtlCol="0">
            <a:spAutoFit/>
          </a:bodyPr>
          <a:lstStyle/>
          <a:p>
            <a:r>
              <a:rPr lang="en-US" sz="2000" b="1" dirty="0">
                <a:latin typeface="Century Schoolbook" charset="0"/>
                <a:ea typeface="Century Schoolbook" charset="0"/>
                <a:cs typeface="Century Schoolbook" charset="0"/>
              </a:rPr>
              <a:t>of </a:t>
            </a:r>
            <a:r>
              <a:rPr lang="en-US" sz="2000" b="1" dirty="0" smtClean="0">
                <a:latin typeface="Century Schoolbook" charset="0"/>
                <a:ea typeface="Century Schoolbook" charset="0"/>
                <a:cs typeface="Century Schoolbook" charset="0"/>
              </a:rPr>
              <a:t>recruiters have rejected job candidates </a:t>
            </a:r>
            <a:r>
              <a:rPr lang="en-US" sz="2000" dirty="0" smtClean="0">
                <a:latin typeface="Century Schoolbook" charset="0"/>
                <a:ea typeface="Century Schoolbook" charset="0"/>
                <a:cs typeface="Century Schoolbook" charset="0"/>
              </a:rPr>
              <a:t>based</a:t>
            </a:r>
            <a:r>
              <a:rPr lang="en-US" sz="2000" b="1" dirty="0" smtClean="0">
                <a:latin typeface="Century Schoolbook" charset="0"/>
                <a:ea typeface="Century Schoolbook" charset="0"/>
                <a:cs typeface="Century Schoolbook" charset="0"/>
              </a:rPr>
              <a:t> </a:t>
            </a:r>
            <a:r>
              <a:rPr lang="en-US" sz="2000" dirty="0" smtClean="0">
                <a:latin typeface="Century Schoolbook" charset="0"/>
                <a:ea typeface="Century Schoolbook" charset="0"/>
                <a:cs typeface="Century Schoolbook" charset="0"/>
              </a:rPr>
              <a:t>on material found on social media websites.</a:t>
            </a:r>
            <a:endParaRPr lang="en-US" sz="2000" dirty="0">
              <a:latin typeface="Century Schoolbook" charset="0"/>
              <a:ea typeface="Century Schoolbook" charset="0"/>
              <a:cs typeface="Century Schoolbook" charset="0"/>
            </a:endParaRPr>
          </a:p>
          <a:p>
            <a:endParaRPr lang="en-US" dirty="0">
              <a:latin typeface="Century Schoolbook" charset="0"/>
              <a:ea typeface="Century Schoolbook" charset="0"/>
              <a:cs typeface="Century Schoolbook" charset="0"/>
            </a:endParaRPr>
          </a:p>
        </p:txBody>
      </p:sp>
      <p:sp>
        <p:nvSpPr>
          <p:cNvPr id="2" name="Slide Number Placeholder 1"/>
          <p:cNvSpPr>
            <a:spLocks noGrp="1"/>
          </p:cNvSpPr>
          <p:nvPr>
            <p:ph type="sldNum" sz="quarter" idx="12"/>
          </p:nvPr>
        </p:nvSpPr>
        <p:spPr/>
        <p:txBody>
          <a:bodyPr/>
          <a:lstStyle/>
          <a:p>
            <a:fld id="{F96C3B0C-ACC0-45D8-B8EC-460DC3555F3F}"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65498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8479A274-627E-40A7-BF96-8E8C2BE93B4F}" type="slidenum">
              <a:rPr lang="en-US" smtClean="0">
                <a:solidFill>
                  <a:prstClr val="white">
                    <a:lumMod val="50000"/>
                  </a:prstClr>
                </a:solidFill>
              </a:rPr>
              <a:pPr/>
              <a:t>2</a:t>
            </a:fld>
            <a:endParaRPr lang="en-US" dirty="0">
              <a:solidFill>
                <a:prstClr val="white">
                  <a:lumMod val="50000"/>
                </a:prstClr>
              </a:solidFill>
            </a:endParaRPr>
          </a:p>
        </p:txBody>
      </p:sp>
      <p:sp>
        <p:nvSpPr>
          <p:cNvPr id="2" name="Title 1"/>
          <p:cNvSpPr>
            <a:spLocks noGrp="1"/>
          </p:cNvSpPr>
          <p:nvPr>
            <p:ph type="title" idx="4294967295"/>
          </p:nvPr>
        </p:nvSpPr>
        <p:spPr>
          <a:xfrm>
            <a:off x="939800" y="650339"/>
            <a:ext cx="5845175" cy="857250"/>
          </a:xfrm>
        </p:spPr>
        <p:txBody>
          <a:bodyPr>
            <a:normAutofit/>
          </a:bodyPr>
          <a:lstStyle/>
          <a:p>
            <a:pPr algn="l"/>
            <a:r>
              <a:rPr lang="en-US" sz="3600" b="1" dirty="0" smtClean="0">
                <a:latin typeface="Century Schoolbook" charset="0"/>
                <a:ea typeface="Century Schoolbook" charset="0"/>
                <a:cs typeface="Century Schoolbook" charset="0"/>
              </a:rPr>
              <a:t>Presenters</a:t>
            </a:r>
            <a:endParaRPr lang="en-US" sz="3600" b="1" dirty="0">
              <a:latin typeface="Century Schoolbook" charset="0"/>
              <a:ea typeface="Century Schoolbook" charset="0"/>
              <a:cs typeface="Century Schoolbook" charset="0"/>
            </a:endParaRPr>
          </a:p>
        </p:txBody>
      </p:sp>
      <p:pic>
        <p:nvPicPr>
          <p:cNvPr id="6" name="Picture 5" descr="headshot alyssa.png"/>
          <p:cNvPicPr/>
          <p:nvPr/>
        </p:nvPicPr>
        <p:blipFill>
          <a:blip r:embed="rId3" cstate="print"/>
          <a:stretch>
            <a:fillRect/>
          </a:stretch>
        </p:blipFill>
        <p:spPr>
          <a:xfrm>
            <a:off x="939800" y="2103649"/>
            <a:ext cx="1670878" cy="1719580"/>
          </a:xfrm>
          <a:prstGeom prst="rect">
            <a:avLst/>
          </a:prstGeom>
        </p:spPr>
      </p:pic>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6565072" y="2103649"/>
            <a:ext cx="1669774" cy="1719580"/>
          </a:xfrm>
          <a:prstGeom prst="rect">
            <a:avLst/>
          </a:prstGeom>
        </p:spPr>
      </p:pic>
      <p:sp>
        <p:nvSpPr>
          <p:cNvPr id="12" name="TextBox 11"/>
          <p:cNvSpPr txBox="1"/>
          <p:nvPr/>
        </p:nvSpPr>
        <p:spPr>
          <a:xfrm>
            <a:off x="939800" y="4019179"/>
            <a:ext cx="1670878" cy="800219"/>
          </a:xfrm>
          <a:prstGeom prst="rect">
            <a:avLst/>
          </a:prstGeom>
          <a:noFill/>
        </p:spPr>
        <p:txBody>
          <a:bodyPr wrap="square" rtlCol="0">
            <a:spAutoFit/>
          </a:bodyPr>
          <a:lstStyle/>
          <a:p>
            <a:pPr algn="ctr"/>
            <a:r>
              <a:rPr lang="en-US" dirty="0" smtClean="0">
                <a:latin typeface="Century Schoolbook" charset="0"/>
                <a:ea typeface="Century Schoolbook" charset="0"/>
                <a:cs typeface="Century Schoolbook" charset="0"/>
              </a:rPr>
              <a:t>Alyssa Perez</a:t>
            </a:r>
          </a:p>
          <a:p>
            <a:pPr algn="ctr"/>
            <a:r>
              <a:rPr lang="en-US" sz="1400" dirty="0" smtClean="0">
                <a:latin typeface="Century Schoolbook" charset="0"/>
                <a:ea typeface="Century Schoolbook" charset="0"/>
                <a:cs typeface="Century Schoolbook" charset="0"/>
              </a:rPr>
              <a:t>Human Capital Growth</a:t>
            </a:r>
          </a:p>
        </p:txBody>
      </p:sp>
      <p:sp>
        <p:nvSpPr>
          <p:cNvPr id="14" name="TextBox 13"/>
          <p:cNvSpPr txBox="1"/>
          <p:nvPr/>
        </p:nvSpPr>
        <p:spPr>
          <a:xfrm>
            <a:off x="6383683" y="4019178"/>
            <a:ext cx="2032552" cy="800219"/>
          </a:xfrm>
          <a:prstGeom prst="rect">
            <a:avLst/>
          </a:prstGeom>
          <a:noFill/>
        </p:spPr>
        <p:txBody>
          <a:bodyPr wrap="square" rtlCol="0">
            <a:spAutoFit/>
          </a:bodyPr>
          <a:lstStyle/>
          <a:p>
            <a:pPr algn="ctr"/>
            <a:r>
              <a:rPr lang="en-US" dirty="0" smtClean="0">
                <a:latin typeface="Century Schoolbook" charset="0"/>
                <a:ea typeface="Century Schoolbook" charset="0"/>
                <a:cs typeface="Century Schoolbook" charset="0"/>
              </a:rPr>
              <a:t>Corey Grantham</a:t>
            </a:r>
          </a:p>
          <a:p>
            <a:pPr algn="ctr"/>
            <a:r>
              <a:rPr lang="en-US" sz="1400" dirty="0" smtClean="0">
                <a:latin typeface="Century Schoolbook" charset="0"/>
                <a:ea typeface="Century Schoolbook" charset="0"/>
                <a:cs typeface="Century Schoolbook" charset="0"/>
              </a:rPr>
              <a:t>Human Capital Growth</a:t>
            </a:r>
            <a:endParaRPr lang="en-US" sz="1400" dirty="0">
              <a:latin typeface="Century Schoolbook" charset="0"/>
              <a:ea typeface="Century Schoolbook" charset="0"/>
              <a:cs typeface="Century Schoolbook" charset="0"/>
            </a:endParaRPr>
          </a:p>
        </p:txBody>
      </p:sp>
      <p:pic>
        <p:nvPicPr>
          <p:cNvPr id="10" name="Picture 9" descr="Shreya Sarkar-Barney(10).jpg"/>
          <p:cNvPicPr>
            <a:picLocks noChangeAspect="1"/>
          </p:cNvPicPr>
          <p:nvPr/>
        </p:nvPicPr>
        <p:blipFill>
          <a:blip r:embed="rId5" cstate="print"/>
          <a:srcRect t="2163" b="21739"/>
          <a:stretch>
            <a:fillRect/>
          </a:stretch>
        </p:blipFill>
        <p:spPr>
          <a:xfrm>
            <a:off x="3807308" y="2103649"/>
            <a:ext cx="1561134" cy="1719581"/>
          </a:xfrm>
          <a:prstGeom prst="rect">
            <a:avLst/>
          </a:prstGeom>
        </p:spPr>
      </p:pic>
      <p:sp>
        <p:nvSpPr>
          <p:cNvPr id="11" name="Content Placeholder 3"/>
          <p:cNvSpPr txBox="1">
            <a:spLocks/>
          </p:cNvSpPr>
          <p:nvPr/>
        </p:nvSpPr>
        <p:spPr>
          <a:xfrm>
            <a:off x="2927594" y="4019178"/>
            <a:ext cx="3320562" cy="82947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dirty="0" smtClean="0">
                <a:latin typeface="Century Schoolbook" charset="0"/>
                <a:ea typeface="Century Schoolbook" charset="0"/>
                <a:cs typeface="Century Schoolbook" charset="0"/>
              </a:rPr>
              <a:t>Shreya Sarkar-Barney, Ph.D.</a:t>
            </a:r>
            <a:endParaRPr lang="en-US" sz="1800" dirty="0">
              <a:latin typeface="Century Schoolbook" charset="0"/>
              <a:ea typeface="Century Schoolbook" charset="0"/>
              <a:cs typeface="Century Schoolbook" charset="0"/>
            </a:endParaRPr>
          </a:p>
          <a:p>
            <a:pPr marL="0" indent="0" algn="ctr">
              <a:buNone/>
            </a:pPr>
            <a:r>
              <a:rPr lang="en-US" sz="1400" dirty="0" smtClean="0">
                <a:latin typeface="Century Schoolbook" charset="0"/>
                <a:ea typeface="Century Schoolbook" charset="0"/>
                <a:cs typeface="Century Schoolbook" charset="0"/>
              </a:rPr>
              <a:t>President &amp; Founder</a:t>
            </a:r>
            <a:endParaRPr lang="en-US" sz="1400" dirty="0">
              <a:latin typeface="Century Schoolbook" charset="0"/>
              <a:ea typeface="Century Schoolbook" charset="0"/>
              <a:cs typeface="Century Schoolbook" charset="0"/>
            </a:endParaRPr>
          </a:p>
          <a:p>
            <a:pPr marL="0" indent="0" algn="ctr">
              <a:buNone/>
            </a:pPr>
            <a:r>
              <a:rPr lang="en-US" sz="1400" dirty="0">
                <a:latin typeface="Century Schoolbook" charset="0"/>
                <a:ea typeface="Century Schoolbook" charset="0"/>
                <a:cs typeface="Century Schoolbook" charset="0"/>
              </a:rPr>
              <a:t>Human Capital Growth</a:t>
            </a:r>
          </a:p>
        </p:txBody>
      </p:sp>
    </p:spTree>
    <p:extLst>
      <p:ext uri="{BB962C8B-B14F-4D97-AF65-F5344CB8AC3E}">
        <p14:creationId xmlns:p14="http://schemas.microsoft.com/office/powerpoint/2010/main" val="1913375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849" y="245598"/>
            <a:ext cx="2629095" cy="174999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2185" y="4259863"/>
            <a:ext cx="2629095" cy="1749991"/>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0516" y="4259862"/>
            <a:ext cx="2629095" cy="1749991"/>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32188" y="245597"/>
            <a:ext cx="2629095" cy="1749991"/>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8848" y="2224688"/>
            <a:ext cx="2629095" cy="1749991"/>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32185" y="2224689"/>
            <a:ext cx="2629095" cy="1749991"/>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93432" y="2104450"/>
            <a:ext cx="2043259" cy="2046550"/>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8848" y="4259863"/>
            <a:ext cx="2629095" cy="1749991"/>
          </a:xfrm>
          <a:prstGeom prst="rect">
            <a:avLst/>
          </a:prstGeom>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00515" y="245597"/>
            <a:ext cx="2629095" cy="1749991"/>
          </a:xfrm>
          <a:prstGeom prst="rect">
            <a:avLst/>
          </a:prstGeom>
        </p:spPr>
      </p:pic>
      <p:sp>
        <p:nvSpPr>
          <p:cNvPr id="2" name="TextBox 1"/>
          <p:cNvSpPr txBox="1"/>
          <p:nvPr/>
        </p:nvSpPr>
        <p:spPr>
          <a:xfrm rot="19864481">
            <a:off x="-272705" y="1441209"/>
            <a:ext cx="9343699" cy="3170099"/>
          </a:xfrm>
          <a:prstGeom prst="rect">
            <a:avLst/>
          </a:prstGeom>
          <a:noFill/>
          <a:ln>
            <a:noFill/>
          </a:ln>
        </p:spPr>
        <p:txBody>
          <a:bodyPr wrap="square" rtlCol="0">
            <a:spAutoFit/>
          </a:bodyPr>
          <a:lstStyle/>
          <a:p>
            <a:pPr algn="ctr"/>
            <a:r>
              <a:rPr lang="en-US" sz="20000" u="sng" dirty="0" smtClean="0">
                <a:solidFill>
                  <a:srgbClr val="FF0000"/>
                </a:solidFill>
                <a:latin typeface="Cooper Black" charset="0"/>
                <a:ea typeface="Cooper Black" charset="0"/>
                <a:cs typeface="Cooper Black" charset="0"/>
              </a:rPr>
              <a:t>Illegal</a:t>
            </a:r>
            <a:endParaRPr lang="en-US" sz="20000" u="sng" dirty="0">
              <a:solidFill>
                <a:srgbClr val="FF0000"/>
              </a:solidFill>
              <a:latin typeface="Cooper Black" charset="0"/>
              <a:ea typeface="Cooper Black" charset="0"/>
              <a:cs typeface="Cooper Black" charset="0"/>
            </a:endParaRPr>
          </a:p>
        </p:txBody>
      </p:sp>
      <p:sp>
        <p:nvSpPr>
          <p:cNvPr id="3" name="Slide Number Placeholder 2"/>
          <p:cNvSpPr>
            <a:spLocks noGrp="1"/>
          </p:cNvSpPr>
          <p:nvPr>
            <p:ph type="sldNum" sz="quarter" idx="12"/>
          </p:nvPr>
        </p:nvSpPr>
        <p:spPr/>
        <p:txBody>
          <a:bodyPr/>
          <a:lstStyle/>
          <a:p>
            <a:fld id="{F96C3B0C-ACC0-45D8-B8EC-460DC3555F3F}"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214409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552" y="1115878"/>
            <a:ext cx="8433460" cy="3952068"/>
          </a:xfrm>
          <a:prstGeom prst="rect">
            <a:avLst/>
          </a:prstGeom>
        </p:spPr>
      </p:pic>
      <p:sp>
        <p:nvSpPr>
          <p:cNvPr id="7" name="TextBox 6"/>
          <p:cNvSpPr txBox="1"/>
          <p:nvPr/>
        </p:nvSpPr>
        <p:spPr>
          <a:xfrm>
            <a:off x="302550" y="5155730"/>
            <a:ext cx="8433461" cy="1569660"/>
          </a:xfrm>
          <a:prstGeom prst="rect">
            <a:avLst/>
          </a:prstGeom>
          <a:noFill/>
        </p:spPr>
        <p:txBody>
          <a:bodyPr wrap="square" rtlCol="0">
            <a:spAutoFit/>
          </a:bodyPr>
          <a:lstStyle/>
          <a:p>
            <a:r>
              <a:rPr lang="en-US" sz="2400" b="1" dirty="0" smtClean="0">
                <a:latin typeface="Century Schoolbook" charset="0"/>
                <a:ea typeface="Century Schoolbook" charset="0"/>
                <a:cs typeface="Century Schoolbook" charset="0"/>
              </a:rPr>
              <a:t>1.) Recruiters viewed Facebook profiles of job candidates. </a:t>
            </a:r>
          </a:p>
          <a:p>
            <a:endParaRPr lang="en-US" sz="2400" b="1" dirty="0">
              <a:latin typeface="Century Schoolbook" charset="0"/>
              <a:ea typeface="Century Schoolbook" charset="0"/>
              <a:cs typeface="Century Schoolbook" charset="0"/>
            </a:endParaRPr>
          </a:p>
          <a:p>
            <a:endParaRPr lang="en-US" sz="2400" b="1" dirty="0">
              <a:latin typeface="Century Schoolbook" charset="0"/>
              <a:ea typeface="Century Schoolbook" charset="0"/>
              <a:cs typeface="Century Schoolbook" charset="0"/>
            </a:endParaRPr>
          </a:p>
        </p:txBody>
      </p:sp>
      <p:sp>
        <p:nvSpPr>
          <p:cNvPr id="9" name="TextBox 8"/>
          <p:cNvSpPr txBox="1"/>
          <p:nvPr/>
        </p:nvSpPr>
        <p:spPr>
          <a:xfrm>
            <a:off x="302551" y="224640"/>
            <a:ext cx="8457044" cy="1077218"/>
          </a:xfrm>
          <a:prstGeom prst="rect">
            <a:avLst/>
          </a:prstGeom>
          <a:noFill/>
        </p:spPr>
        <p:txBody>
          <a:bodyPr wrap="square" rtlCol="0">
            <a:spAutoFit/>
          </a:bodyPr>
          <a:lstStyle/>
          <a:p>
            <a:r>
              <a:rPr lang="en-US" sz="3600" b="1" dirty="0" smtClean="0">
                <a:latin typeface="Century Schoolbook" charset="0"/>
                <a:ea typeface="Century Schoolbook" charset="0"/>
                <a:cs typeface="Century Schoolbook" charset="0"/>
              </a:rPr>
              <a:t>Study: Social Media For Hiring?</a:t>
            </a:r>
          </a:p>
          <a:p>
            <a:pPr algn="ctr"/>
            <a:endParaRPr lang="en-US" sz="2800" b="1" dirty="0">
              <a:latin typeface="Century Schoolbook" charset="0"/>
              <a:ea typeface="Century Schoolbook" charset="0"/>
              <a:cs typeface="Century Schoolbook" charset="0"/>
            </a:endParaRPr>
          </a:p>
        </p:txBody>
      </p:sp>
      <p:sp>
        <p:nvSpPr>
          <p:cNvPr id="11" name="Oval 10"/>
          <p:cNvSpPr/>
          <p:nvPr/>
        </p:nvSpPr>
        <p:spPr>
          <a:xfrm>
            <a:off x="1237957" y="3573194"/>
            <a:ext cx="253218" cy="267286"/>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119921" y="6186781"/>
            <a:ext cx="5917004" cy="538609"/>
          </a:xfrm>
          <a:prstGeom prst="rect">
            <a:avLst/>
          </a:prstGeom>
          <a:noFill/>
        </p:spPr>
        <p:txBody>
          <a:bodyPr wrap="none" rtlCol="0">
            <a:spAutoFit/>
          </a:bodyPr>
          <a:lstStyle/>
          <a:p>
            <a:r>
              <a:rPr lang="en-US" sz="1100" dirty="0">
                <a:latin typeface="+mj-lt"/>
              </a:rPr>
              <a:t>Source: Brown &amp; Vaughn, 2011; Davison, Maraist, Hamilton, &amp; Bing, 2012; Grasz, 2012</a:t>
            </a:r>
          </a:p>
          <a:p>
            <a:endParaRPr lang="en-US" dirty="0"/>
          </a:p>
        </p:txBody>
      </p:sp>
      <p:sp>
        <p:nvSpPr>
          <p:cNvPr id="3" name="Slide Number Placeholder 2"/>
          <p:cNvSpPr>
            <a:spLocks noGrp="1"/>
          </p:cNvSpPr>
          <p:nvPr>
            <p:ph type="sldNum" sz="quarter" idx="12"/>
          </p:nvPr>
        </p:nvSpPr>
        <p:spPr/>
        <p:txBody>
          <a:bodyPr/>
          <a:lstStyle/>
          <a:p>
            <a:fld id="{F96C3B0C-ACC0-45D8-B8EC-460DC3555F3F}"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10036897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8453"/>
            <a:ext cx="7886700" cy="790415"/>
          </a:xfrm>
        </p:spPr>
        <p:txBody>
          <a:bodyPr>
            <a:normAutofit fontScale="90000"/>
          </a:bodyPr>
          <a:lstStyle/>
          <a:p>
            <a:pPr algn="ctr"/>
            <a:r>
              <a:rPr lang="en-US" b="1" dirty="0">
                <a:latin typeface="Century Schoolbook" charset="0"/>
                <a:ea typeface="Century Schoolbook" charset="0"/>
                <a:cs typeface="Century Schoolbook" charset="0"/>
              </a:rPr>
              <a:t/>
            </a:r>
            <a:br>
              <a:rPr lang="en-US" b="1" dirty="0">
                <a:latin typeface="Century Schoolbook" charset="0"/>
                <a:ea typeface="Century Schoolbook" charset="0"/>
                <a:cs typeface="Century Schoolbook" charset="0"/>
              </a:rPr>
            </a:br>
            <a:endParaRPr lang="en-US" dirty="0"/>
          </a:p>
        </p:txBody>
      </p:sp>
      <p:sp>
        <p:nvSpPr>
          <p:cNvPr id="12" name="Rectangle 11"/>
          <p:cNvSpPr/>
          <p:nvPr/>
        </p:nvSpPr>
        <p:spPr>
          <a:xfrm>
            <a:off x="316768" y="985146"/>
            <a:ext cx="8215271" cy="461665"/>
          </a:xfrm>
          <a:prstGeom prst="rect">
            <a:avLst/>
          </a:prstGeom>
        </p:spPr>
        <p:txBody>
          <a:bodyPr wrap="square">
            <a:spAutoFit/>
          </a:bodyPr>
          <a:lstStyle/>
          <a:p>
            <a:r>
              <a:rPr lang="en-US" sz="2400" b="1" dirty="0" smtClean="0">
                <a:latin typeface="Century Schoolbook" charset="0"/>
                <a:ea typeface="Century Schoolbook" charset="0"/>
                <a:cs typeface="Century Schoolbook" charset="0"/>
              </a:rPr>
              <a:t>2.) Recruiters rated candidates on 10 skills. </a:t>
            </a:r>
            <a:endParaRPr lang="en-US" sz="2400" b="1" dirty="0">
              <a:latin typeface="Century Schoolbook" charset="0"/>
              <a:ea typeface="Century Schoolbook" charset="0"/>
              <a:cs typeface="Century Schoolbook" charset="0"/>
            </a:endParaRPr>
          </a:p>
        </p:txBody>
      </p:sp>
      <p:sp>
        <p:nvSpPr>
          <p:cNvPr id="13" name="Rectangle 12"/>
          <p:cNvSpPr/>
          <p:nvPr/>
        </p:nvSpPr>
        <p:spPr>
          <a:xfrm>
            <a:off x="316768" y="1614259"/>
            <a:ext cx="8215271" cy="1200329"/>
          </a:xfrm>
          <a:prstGeom prst="rect">
            <a:avLst/>
          </a:prstGeom>
        </p:spPr>
        <p:txBody>
          <a:bodyPr wrap="square">
            <a:spAutoFit/>
          </a:bodyPr>
          <a:lstStyle/>
          <a:p>
            <a:r>
              <a:rPr lang="en-US" sz="2400" b="1" dirty="0">
                <a:latin typeface="Century Schoolbook" charset="0"/>
                <a:ea typeface="Century Schoolbook" charset="0"/>
                <a:cs typeface="Century Schoolbook" charset="0"/>
              </a:rPr>
              <a:t>3</a:t>
            </a:r>
            <a:r>
              <a:rPr lang="en-US" sz="2400" b="1" dirty="0" smtClean="0">
                <a:latin typeface="Century Schoolbook" charset="0"/>
                <a:ea typeface="Century Schoolbook" charset="0"/>
                <a:cs typeface="Century Schoolbook" charset="0"/>
              </a:rPr>
              <a:t>.) Supervisors’ ratings of the employee were completed and compared to the recruiters’ ratings.</a:t>
            </a:r>
            <a:endParaRPr lang="en-US" sz="2400" b="1" dirty="0">
              <a:latin typeface="Century Schoolbook" charset="0"/>
              <a:ea typeface="Century Schoolbook" charset="0"/>
              <a:cs typeface="Century Schoolbook"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886" y="2982034"/>
            <a:ext cx="4161517" cy="3374315"/>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ADD727BA-E685-4C73-9805-DA6FB45AF40C}" type="slidenum">
              <a:rPr lang="en-US" smtClean="0"/>
              <a:pPr/>
              <a:t>22</a:t>
            </a:fld>
            <a:endParaRPr lang="en-US" dirty="0"/>
          </a:p>
        </p:txBody>
      </p:sp>
      <p:sp>
        <p:nvSpPr>
          <p:cNvPr id="4" name="Rectangle 3"/>
          <p:cNvSpPr/>
          <p:nvPr/>
        </p:nvSpPr>
        <p:spPr>
          <a:xfrm>
            <a:off x="316768" y="171367"/>
            <a:ext cx="7160935" cy="646331"/>
          </a:xfrm>
          <a:prstGeom prst="rect">
            <a:avLst/>
          </a:prstGeom>
        </p:spPr>
        <p:txBody>
          <a:bodyPr wrap="none">
            <a:spAutoFit/>
          </a:bodyPr>
          <a:lstStyle/>
          <a:p>
            <a:r>
              <a:rPr lang="en-US" sz="3600" b="1" dirty="0">
                <a:latin typeface="Century Schoolbook" charset="0"/>
                <a:ea typeface="Century Schoolbook" charset="0"/>
                <a:cs typeface="Century Schoolbook" charset="0"/>
              </a:rPr>
              <a:t>Study: Social Media For </a:t>
            </a:r>
            <a:r>
              <a:rPr lang="en-US" sz="3600" b="1" dirty="0" smtClean="0">
                <a:latin typeface="Century Schoolbook" charset="0"/>
                <a:ea typeface="Century Schoolbook" charset="0"/>
                <a:cs typeface="Century Schoolbook" charset="0"/>
              </a:rPr>
              <a:t>Hiring?</a:t>
            </a:r>
            <a:endParaRPr lang="en-US" sz="3600" b="1" dirty="0">
              <a:latin typeface="Century Schoolbook" charset="0"/>
              <a:ea typeface="Century Schoolbook" charset="0"/>
              <a:cs typeface="Century Schoolbook" charset="0"/>
            </a:endParaRPr>
          </a:p>
        </p:txBody>
      </p:sp>
      <p:sp>
        <p:nvSpPr>
          <p:cNvPr id="9" name="Process 8"/>
          <p:cNvSpPr/>
          <p:nvPr/>
        </p:nvSpPr>
        <p:spPr>
          <a:xfrm>
            <a:off x="4568893" y="2982035"/>
            <a:ext cx="4144828" cy="337431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entury Schoolbook" charset="0"/>
                <a:ea typeface="Century Schoolbook" charset="0"/>
                <a:cs typeface="Century Schoolbook" charset="0"/>
              </a:rPr>
              <a:t>10 </a:t>
            </a:r>
            <a:r>
              <a:rPr lang="en-US" b="1" dirty="0" smtClean="0">
                <a:latin typeface="Century Schoolbook" charset="0"/>
                <a:ea typeface="Century Schoolbook" charset="0"/>
                <a:cs typeface="Century Schoolbook" charset="0"/>
              </a:rPr>
              <a:t>Skills</a:t>
            </a:r>
            <a:endParaRPr lang="en-US" b="1" dirty="0">
              <a:latin typeface="Century Schoolbook" charset="0"/>
              <a:ea typeface="Century Schoolbook" charset="0"/>
              <a:cs typeface="Century Schoolbook" charset="0"/>
            </a:endParaRPr>
          </a:p>
          <a:p>
            <a:endParaRPr lang="en-US" b="1" dirty="0">
              <a:latin typeface="Century Schoolbook" charset="0"/>
              <a:ea typeface="Century Schoolbook" charset="0"/>
              <a:cs typeface="Century Schoolbook" charset="0"/>
            </a:endParaRPr>
          </a:p>
          <a:p>
            <a:pPr marL="342900" indent="-342900">
              <a:buAutoNum type="arabicPeriod"/>
            </a:pPr>
            <a:r>
              <a:rPr lang="en-US" b="1" dirty="0">
                <a:latin typeface="Century Schoolbook" charset="0"/>
                <a:ea typeface="Century Schoolbook" charset="0"/>
                <a:cs typeface="Century Schoolbook" charset="0"/>
              </a:rPr>
              <a:t>Adaptability         </a:t>
            </a:r>
          </a:p>
          <a:p>
            <a:pPr marL="342900" indent="-342900">
              <a:buAutoNum type="arabicPeriod"/>
            </a:pPr>
            <a:r>
              <a:rPr lang="en-US" b="1" dirty="0" smtClean="0">
                <a:latin typeface="Century Schoolbook" charset="0"/>
                <a:ea typeface="Century Schoolbook" charset="0"/>
                <a:cs typeface="Century Schoolbook" charset="0"/>
              </a:rPr>
              <a:t>Creativity</a:t>
            </a:r>
            <a:endParaRPr lang="en-US" b="1" dirty="0">
              <a:latin typeface="Century Schoolbook" charset="0"/>
              <a:ea typeface="Century Schoolbook" charset="0"/>
              <a:cs typeface="Century Schoolbook" charset="0"/>
            </a:endParaRPr>
          </a:p>
          <a:p>
            <a:pPr marL="342900" indent="-342900">
              <a:buAutoNum type="arabicPeriod"/>
            </a:pPr>
            <a:r>
              <a:rPr lang="en-US" b="1" dirty="0">
                <a:latin typeface="Century Schoolbook" charset="0"/>
                <a:ea typeface="Century Schoolbook" charset="0"/>
                <a:cs typeface="Century Schoolbook" charset="0"/>
              </a:rPr>
              <a:t>Dependability</a:t>
            </a:r>
          </a:p>
          <a:p>
            <a:pPr marL="342900" indent="-342900">
              <a:buAutoNum type="arabicPeriod"/>
            </a:pPr>
            <a:r>
              <a:rPr lang="en-US" b="1" dirty="0">
                <a:latin typeface="Century Schoolbook" charset="0"/>
                <a:ea typeface="Century Schoolbook" charset="0"/>
                <a:cs typeface="Century Schoolbook" charset="0"/>
              </a:rPr>
              <a:t>Integrity</a:t>
            </a:r>
          </a:p>
          <a:p>
            <a:pPr marL="342900" indent="-342900">
              <a:buAutoNum type="arabicPeriod"/>
            </a:pPr>
            <a:r>
              <a:rPr lang="en-US" b="1" dirty="0">
                <a:latin typeface="Century Schoolbook" charset="0"/>
                <a:ea typeface="Century Schoolbook" charset="0"/>
                <a:cs typeface="Century Schoolbook" charset="0"/>
              </a:rPr>
              <a:t>Intelligence</a:t>
            </a:r>
          </a:p>
          <a:p>
            <a:pPr marL="342900" indent="-342900">
              <a:buAutoNum type="arabicPeriod"/>
            </a:pPr>
            <a:r>
              <a:rPr lang="en-US" b="1" dirty="0">
                <a:latin typeface="Century Schoolbook" charset="0"/>
                <a:ea typeface="Century Schoolbook" charset="0"/>
                <a:cs typeface="Century Schoolbook" charset="0"/>
              </a:rPr>
              <a:t>Interpersonal Skills</a:t>
            </a:r>
          </a:p>
          <a:p>
            <a:pPr marL="342900" indent="-342900">
              <a:buAutoNum type="arabicPeriod"/>
            </a:pPr>
            <a:r>
              <a:rPr lang="en-US" b="1" dirty="0" smtClean="0">
                <a:latin typeface="Century Schoolbook" charset="0"/>
                <a:ea typeface="Century Schoolbook" charset="0"/>
                <a:cs typeface="Century Schoolbook" charset="0"/>
              </a:rPr>
              <a:t>Leadership</a:t>
            </a:r>
            <a:endParaRPr lang="en-US" b="1" dirty="0">
              <a:latin typeface="Century Schoolbook" charset="0"/>
              <a:ea typeface="Century Schoolbook" charset="0"/>
              <a:cs typeface="Century Schoolbook" charset="0"/>
            </a:endParaRPr>
          </a:p>
          <a:p>
            <a:pPr marL="342900" indent="-342900">
              <a:buAutoNum type="arabicPeriod"/>
            </a:pPr>
            <a:r>
              <a:rPr lang="en-US" b="1" dirty="0">
                <a:latin typeface="Century Schoolbook" charset="0"/>
                <a:ea typeface="Century Schoolbook" charset="0"/>
                <a:cs typeface="Century Schoolbook" charset="0"/>
              </a:rPr>
              <a:t>Maturity/Professionalism</a:t>
            </a:r>
          </a:p>
          <a:p>
            <a:pPr marL="342900" indent="-342900">
              <a:buAutoNum type="arabicPeriod"/>
            </a:pPr>
            <a:r>
              <a:rPr lang="en-US" b="1" dirty="0">
                <a:latin typeface="Century Schoolbook" charset="0"/>
                <a:ea typeface="Century Schoolbook" charset="0"/>
                <a:cs typeface="Century Schoolbook" charset="0"/>
              </a:rPr>
              <a:t>Work Ethic</a:t>
            </a:r>
          </a:p>
          <a:p>
            <a:pPr marL="342900" indent="-342900">
              <a:buAutoNum type="arabicPeriod"/>
            </a:pPr>
            <a:r>
              <a:rPr lang="en-US" b="1" dirty="0">
                <a:latin typeface="Century Schoolbook" charset="0"/>
                <a:ea typeface="Century Schoolbook" charset="0"/>
                <a:cs typeface="Century Schoolbook" charset="0"/>
              </a:rPr>
              <a:t>Written Communication Skills</a:t>
            </a:r>
          </a:p>
        </p:txBody>
      </p:sp>
    </p:spTree>
    <p:extLst>
      <p:ext uri="{BB962C8B-B14F-4D97-AF65-F5344CB8AC3E}">
        <p14:creationId xmlns:p14="http://schemas.microsoft.com/office/powerpoint/2010/main" val="13929405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9827" y="1464051"/>
            <a:ext cx="7976382" cy="954107"/>
          </a:xfrm>
          <a:prstGeom prst="rect">
            <a:avLst/>
          </a:prstGeom>
          <a:noFill/>
        </p:spPr>
        <p:txBody>
          <a:bodyPr wrap="square" rtlCol="0">
            <a:spAutoFit/>
          </a:bodyPr>
          <a:lstStyle/>
          <a:p>
            <a:r>
              <a:rPr lang="en-US" sz="2800" dirty="0" smtClean="0">
                <a:latin typeface="Century Schoolbook" charset="0"/>
                <a:ea typeface="Century Schoolbook" charset="0"/>
                <a:cs typeface="Century Schoolbook" charset="0"/>
              </a:rPr>
              <a:t>1. Ratings of applicants did not predict applicant job performance.</a:t>
            </a:r>
            <a:endParaRPr lang="en-US" sz="2800" dirty="0">
              <a:latin typeface="Century Schoolbook" charset="0"/>
              <a:ea typeface="Century Schoolbook" charset="0"/>
              <a:cs typeface="Century Schoolbook" charset="0"/>
            </a:endParaRPr>
          </a:p>
        </p:txBody>
      </p:sp>
      <p:sp>
        <p:nvSpPr>
          <p:cNvPr id="8" name="Rectangle 7"/>
          <p:cNvSpPr/>
          <p:nvPr/>
        </p:nvSpPr>
        <p:spPr>
          <a:xfrm>
            <a:off x="189912" y="6305898"/>
            <a:ext cx="6098345" cy="369332"/>
          </a:xfrm>
          <a:prstGeom prst="rect">
            <a:avLst/>
          </a:prstGeom>
        </p:spPr>
        <p:txBody>
          <a:bodyPr wrap="square">
            <a:spAutoFit/>
          </a:bodyPr>
          <a:lstStyle/>
          <a:p>
            <a:r>
              <a:rPr lang="en-US" dirty="0">
                <a:latin typeface="Century Schoolbook" charset="0"/>
                <a:ea typeface="Century Schoolbook" charset="0"/>
                <a:cs typeface="Century Schoolbook" charset="0"/>
              </a:rPr>
              <a:t>Source: Van Iddekinge, Lanivich, Roth, &amp; Junco, 2016</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2586" y="2764775"/>
            <a:ext cx="3650864" cy="3194506"/>
          </a:xfrm>
          <a:prstGeom prst="rect">
            <a:avLst/>
          </a:prstGeom>
        </p:spPr>
      </p:pic>
      <p:sp>
        <p:nvSpPr>
          <p:cNvPr id="2" name="Slide Number Placeholder 1"/>
          <p:cNvSpPr>
            <a:spLocks noGrp="1"/>
          </p:cNvSpPr>
          <p:nvPr>
            <p:ph type="sldNum" sz="quarter" idx="12"/>
          </p:nvPr>
        </p:nvSpPr>
        <p:spPr/>
        <p:txBody>
          <a:bodyPr/>
          <a:lstStyle/>
          <a:p>
            <a:fld id="{F96C3B0C-ACC0-45D8-B8EC-460DC3555F3F}" type="slidenum">
              <a:rPr lang="en-US" smtClean="0">
                <a:solidFill>
                  <a:prstClr val="black">
                    <a:tint val="75000"/>
                  </a:prstClr>
                </a:solidFill>
              </a:rPr>
              <a:pPr/>
              <a:t>23</a:t>
            </a:fld>
            <a:endParaRPr lang="en-US" dirty="0">
              <a:solidFill>
                <a:prstClr val="black">
                  <a:tint val="75000"/>
                </a:prstClr>
              </a:solidFill>
            </a:endParaRPr>
          </a:p>
        </p:txBody>
      </p:sp>
      <p:sp>
        <p:nvSpPr>
          <p:cNvPr id="7" name="Title 1"/>
          <p:cNvSpPr txBox="1">
            <a:spLocks/>
          </p:cNvSpPr>
          <p:nvPr/>
        </p:nvSpPr>
        <p:spPr>
          <a:xfrm>
            <a:off x="379827" y="384091"/>
            <a:ext cx="4570527" cy="678633"/>
          </a:xfrm>
          <a:prstGeom prst="rect">
            <a:avLst/>
          </a:prstGeom>
        </p:spPr>
        <p:txBody>
          <a:bodyPr>
            <a:noAutofit/>
          </a:bodyPr>
          <a:lst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a:lstStyle>
          <a:p>
            <a:pPr algn="l"/>
            <a:r>
              <a:rPr lang="en-US" sz="3600" b="1" i="0" dirty="0" smtClean="0"/>
              <a:t>Study Findings</a:t>
            </a:r>
            <a:endParaRPr lang="en-US" sz="3600" b="1" i="0" dirty="0"/>
          </a:p>
        </p:txBody>
      </p:sp>
    </p:spTree>
    <p:extLst>
      <p:ext uri="{BB962C8B-B14F-4D97-AF65-F5344CB8AC3E}">
        <p14:creationId xmlns:p14="http://schemas.microsoft.com/office/powerpoint/2010/main" val="3531690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3807" y="1478346"/>
            <a:ext cx="7976383" cy="954107"/>
          </a:xfrm>
          <a:prstGeom prst="rect">
            <a:avLst/>
          </a:prstGeom>
          <a:noFill/>
        </p:spPr>
        <p:txBody>
          <a:bodyPr wrap="square" rtlCol="0">
            <a:spAutoFit/>
          </a:bodyPr>
          <a:lstStyle/>
          <a:p>
            <a:r>
              <a:rPr lang="en-US" sz="2800" dirty="0">
                <a:latin typeface="Century Schoolbook" charset="0"/>
                <a:ea typeface="Century Schoolbook" charset="0"/>
                <a:cs typeface="Century Schoolbook" charset="0"/>
              </a:rPr>
              <a:t>2</a:t>
            </a:r>
            <a:r>
              <a:rPr lang="en-US" sz="2800" dirty="0" smtClean="0">
                <a:latin typeface="Century Schoolbook" charset="0"/>
                <a:ea typeface="Century Schoolbook" charset="0"/>
                <a:cs typeface="Century Schoolbook" charset="0"/>
              </a:rPr>
              <a:t>. Recruiters’ overwhelmingly preferred White females above all other sub-groups.</a:t>
            </a:r>
            <a:endParaRPr lang="en-US" sz="2800" dirty="0">
              <a:latin typeface="Century Schoolbook" charset="0"/>
              <a:ea typeface="Century Schoolbook" charset="0"/>
              <a:cs typeface="Century Schoolbook" charset="0"/>
            </a:endParaRPr>
          </a:p>
        </p:txBody>
      </p:sp>
      <p:sp>
        <p:nvSpPr>
          <p:cNvPr id="8" name="Rectangle 7"/>
          <p:cNvSpPr/>
          <p:nvPr/>
        </p:nvSpPr>
        <p:spPr>
          <a:xfrm>
            <a:off x="189912" y="6305898"/>
            <a:ext cx="6098345" cy="369332"/>
          </a:xfrm>
          <a:prstGeom prst="rect">
            <a:avLst/>
          </a:prstGeom>
        </p:spPr>
        <p:txBody>
          <a:bodyPr wrap="square">
            <a:spAutoFit/>
          </a:bodyPr>
          <a:lstStyle/>
          <a:p>
            <a:r>
              <a:rPr lang="en-US" dirty="0">
                <a:latin typeface="Century Schoolbook" charset="0"/>
                <a:ea typeface="Century Schoolbook" charset="0"/>
                <a:cs typeface="Century Schoolbook" charset="0"/>
              </a:rPr>
              <a:t>Source: Van Iddekinge, Lanivich, Roth, &amp; Junco, 2016</a:t>
            </a:r>
          </a:p>
        </p:txBody>
      </p:sp>
      <p:sp>
        <p:nvSpPr>
          <p:cNvPr id="2" name="Slide Number Placeholder 1"/>
          <p:cNvSpPr>
            <a:spLocks noGrp="1"/>
          </p:cNvSpPr>
          <p:nvPr>
            <p:ph type="sldNum" sz="quarter" idx="12"/>
          </p:nvPr>
        </p:nvSpPr>
        <p:spPr/>
        <p:txBody>
          <a:bodyPr/>
          <a:lstStyle/>
          <a:p>
            <a:fld id="{F96C3B0C-ACC0-45D8-B8EC-460DC3555F3F}" type="slidenum">
              <a:rPr lang="en-US" smtClean="0">
                <a:solidFill>
                  <a:prstClr val="black">
                    <a:tint val="75000"/>
                  </a:prstClr>
                </a:solidFill>
              </a:rPr>
              <a:pPr/>
              <a:t>24</a:t>
            </a:fld>
            <a:endParaRPr lang="en-US" dirty="0">
              <a:solidFill>
                <a:prstClr val="black">
                  <a:tint val="75000"/>
                </a:prst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2380" y="2716839"/>
            <a:ext cx="3650864" cy="3194506"/>
          </a:xfrm>
          <a:prstGeom prst="rect">
            <a:avLst/>
          </a:prstGeom>
        </p:spPr>
      </p:pic>
      <p:sp>
        <p:nvSpPr>
          <p:cNvPr id="4" name="Rectangle 3"/>
          <p:cNvSpPr/>
          <p:nvPr/>
        </p:nvSpPr>
        <p:spPr>
          <a:xfrm>
            <a:off x="583807" y="547629"/>
            <a:ext cx="3857146" cy="646331"/>
          </a:xfrm>
          <a:prstGeom prst="rect">
            <a:avLst/>
          </a:prstGeom>
        </p:spPr>
        <p:txBody>
          <a:bodyPr wrap="none">
            <a:spAutoFit/>
          </a:bodyPr>
          <a:lstStyle/>
          <a:p>
            <a:r>
              <a:rPr lang="en-US" sz="3600" b="1" dirty="0">
                <a:latin typeface="Century Schoolbook" charset="0"/>
                <a:ea typeface="Century Schoolbook" charset="0"/>
                <a:cs typeface="Century Schoolbook" charset="0"/>
              </a:rPr>
              <a:t>Study Findings</a:t>
            </a:r>
          </a:p>
        </p:txBody>
      </p:sp>
    </p:spTree>
    <p:extLst>
      <p:ext uri="{BB962C8B-B14F-4D97-AF65-F5344CB8AC3E}">
        <p14:creationId xmlns:p14="http://schemas.microsoft.com/office/powerpoint/2010/main" val="8340979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4951" y="1568685"/>
            <a:ext cx="5890399" cy="2105026"/>
          </a:xfrm>
        </p:spPr>
        <p:txBody>
          <a:bodyPr>
            <a:noAutofit/>
          </a:bodyPr>
          <a:lstStyle/>
          <a:p>
            <a:pPr marL="342900" indent="-342900">
              <a:buFont typeface="+mj-lt"/>
              <a:buAutoNum type="arabicPeriod"/>
            </a:pPr>
            <a:r>
              <a:rPr lang="en-US" sz="1800" dirty="0">
                <a:latin typeface="Century Schoolbook" charset="0"/>
                <a:ea typeface="Century Schoolbook" charset="0"/>
                <a:cs typeface="Century Schoolbook" charset="0"/>
              </a:rPr>
              <a:t>Adopt practices that do not screen out qualified </a:t>
            </a:r>
            <a:r>
              <a:rPr lang="en-US" sz="1800" dirty="0" smtClean="0">
                <a:latin typeface="Century Schoolbook" charset="0"/>
                <a:ea typeface="Century Schoolbook" charset="0"/>
                <a:cs typeface="Century Schoolbook" charset="0"/>
              </a:rPr>
              <a:t>candidates</a:t>
            </a:r>
          </a:p>
          <a:p>
            <a:pPr marL="342900" indent="-342900">
              <a:buFont typeface="+mj-lt"/>
              <a:buAutoNum type="arabicPeriod"/>
            </a:pPr>
            <a:endParaRPr lang="en-US" sz="1800" dirty="0">
              <a:latin typeface="Century Schoolbook" charset="0"/>
              <a:ea typeface="Century Schoolbook" charset="0"/>
              <a:cs typeface="Century Schoolbook" charset="0"/>
            </a:endParaRPr>
          </a:p>
          <a:p>
            <a:pPr marL="342900" indent="-342900">
              <a:buFont typeface="+mj-lt"/>
              <a:buAutoNum type="arabicPeriod"/>
            </a:pPr>
            <a:r>
              <a:rPr lang="en-US" sz="1800" dirty="0" smtClean="0">
                <a:latin typeface="Century Schoolbook" charset="0"/>
                <a:ea typeface="Century Schoolbook" charset="0"/>
                <a:cs typeface="Century Schoolbook" charset="0"/>
              </a:rPr>
              <a:t>The </a:t>
            </a:r>
            <a:r>
              <a:rPr lang="en-US" sz="1800" dirty="0">
                <a:latin typeface="Century Schoolbook" charset="0"/>
                <a:ea typeface="Century Schoolbook" charset="0"/>
                <a:cs typeface="Century Schoolbook" charset="0"/>
              </a:rPr>
              <a:t>information a candidate reveals in </a:t>
            </a:r>
            <a:r>
              <a:rPr lang="en-US" sz="1800" dirty="0" smtClean="0">
                <a:latin typeface="Century Schoolbook" charset="0"/>
                <a:ea typeface="Century Schoolbook" charset="0"/>
                <a:cs typeface="Century Schoolbook" charset="0"/>
              </a:rPr>
              <a:t>their </a:t>
            </a:r>
            <a:r>
              <a:rPr lang="en-US" sz="1800" dirty="0">
                <a:latin typeface="Century Schoolbook" charset="0"/>
                <a:ea typeface="Century Schoolbook" charset="0"/>
                <a:cs typeface="Century Schoolbook" charset="0"/>
              </a:rPr>
              <a:t>social media </a:t>
            </a:r>
            <a:r>
              <a:rPr lang="en-US" sz="1800" dirty="0" smtClean="0">
                <a:latin typeface="Century Schoolbook" charset="0"/>
                <a:ea typeface="Century Schoolbook" charset="0"/>
                <a:cs typeface="Century Schoolbook" charset="0"/>
              </a:rPr>
              <a:t>profiles may </a:t>
            </a:r>
            <a:r>
              <a:rPr lang="en-US" sz="1800" dirty="0">
                <a:latin typeface="Century Schoolbook" charset="0"/>
                <a:ea typeface="Century Schoolbook" charset="0"/>
                <a:cs typeface="Century Schoolbook" charset="0"/>
              </a:rPr>
              <a:t>not be indicative of their fit with the role. </a:t>
            </a:r>
            <a:endParaRPr lang="en-US" sz="1800" dirty="0" smtClean="0">
              <a:latin typeface="Century Schoolbook" charset="0"/>
              <a:ea typeface="Century Schoolbook" charset="0"/>
              <a:cs typeface="Century Schoolbook" charset="0"/>
            </a:endParaRPr>
          </a:p>
          <a:p>
            <a:pPr marL="342900" indent="-342900">
              <a:buFont typeface="+mj-lt"/>
              <a:buAutoNum type="arabicPeriod"/>
            </a:pPr>
            <a:endParaRPr lang="en-US" sz="1800" dirty="0" smtClean="0">
              <a:latin typeface="Century Schoolbook" charset="0"/>
              <a:ea typeface="Century Schoolbook" charset="0"/>
              <a:cs typeface="Century Schoolbook" charset="0"/>
            </a:endParaRPr>
          </a:p>
          <a:p>
            <a:pPr marL="342900" indent="-342900">
              <a:buFont typeface="+mj-lt"/>
              <a:buAutoNum type="arabicPeriod"/>
            </a:pPr>
            <a:r>
              <a:rPr lang="en-US" sz="1800" dirty="0" smtClean="0">
                <a:latin typeface="Century Schoolbook" charset="0"/>
                <a:ea typeface="Century Schoolbook" charset="0"/>
                <a:cs typeface="Century Schoolbook" charset="0"/>
              </a:rPr>
              <a:t>Social </a:t>
            </a:r>
            <a:r>
              <a:rPr lang="en-US" sz="1800" dirty="0">
                <a:latin typeface="Century Schoolbook" charset="0"/>
                <a:ea typeface="Century Schoolbook" charset="0"/>
                <a:cs typeface="Century Schoolbook" charset="0"/>
              </a:rPr>
              <a:t>media better suited to generate a large candidate pool but not fit for screening </a:t>
            </a:r>
            <a:r>
              <a:rPr lang="en-US" sz="1800" dirty="0" smtClean="0">
                <a:latin typeface="Century Schoolbook" charset="0"/>
                <a:ea typeface="Century Schoolbook" charset="0"/>
                <a:cs typeface="Century Schoolbook" charset="0"/>
              </a:rPr>
              <a:t>candidates.</a:t>
            </a:r>
          </a:p>
          <a:p>
            <a:pPr marL="342900" indent="-342900">
              <a:buFont typeface="+mj-lt"/>
              <a:buAutoNum type="arabicPeriod"/>
            </a:pPr>
            <a:endParaRPr lang="en-US" sz="1800" dirty="0" smtClean="0">
              <a:latin typeface="Century Schoolbook" charset="0"/>
              <a:ea typeface="Century Schoolbook" charset="0"/>
              <a:cs typeface="Century Schoolbook" charset="0"/>
            </a:endParaRPr>
          </a:p>
          <a:p>
            <a:pPr marL="342900" indent="-342900">
              <a:buFont typeface="+mj-lt"/>
              <a:buAutoNum type="arabicPeriod"/>
            </a:pPr>
            <a:r>
              <a:rPr lang="en-US" sz="1800" dirty="0" smtClean="0">
                <a:latin typeface="Century Schoolbook" charset="0"/>
                <a:ea typeface="Century Schoolbook" charset="0"/>
                <a:cs typeface="Century Schoolbook" charset="0"/>
              </a:rPr>
              <a:t>Using </a:t>
            </a:r>
            <a:r>
              <a:rPr lang="en-US" sz="1800" dirty="0">
                <a:latin typeface="Century Schoolbook" charset="0"/>
                <a:ea typeface="Century Schoolbook" charset="0"/>
                <a:cs typeface="Century Schoolbook" charset="0"/>
              </a:rPr>
              <a:t>social media for screening may result in reverse discrimination opening up the possibility for legal scrutiny. </a:t>
            </a:r>
          </a:p>
        </p:txBody>
      </p:sp>
      <p:sp>
        <p:nvSpPr>
          <p:cNvPr id="2" name="Slide Number Placeholder 1"/>
          <p:cNvSpPr>
            <a:spLocks noGrp="1"/>
          </p:cNvSpPr>
          <p:nvPr>
            <p:ph type="sldNum" sz="quarter" idx="12"/>
          </p:nvPr>
        </p:nvSpPr>
        <p:spPr/>
        <p:txBody>
          <a:bodyPr/>
          <a:lstStyle/>
          <a:p>
            <a:fld id="{ADD727BA-E685-4C73-9805-DA6FB45AF40C}" type="slidenum">
              <a:rPr lang="en-US" smtClean="0"/>
              <a:pPr/>
              <a:t>25</a:t>
            </a:fld>
            <a:endParaRPr lang="en-US" dirty="0"/>
          </a:p>
        </p:txBody>
      </p:sp>
      <p:sp>
        <p:nvSpPr>
          <p:cNvPr id="5" name="TextBox 4"/>
          <p:cNvSpPr txBox="1"/>
          <p:nvPr/>
        </p:nvSpPr>
        <p:spPr>
          <a:xfrm>
            <a:off x="628650" y="556870"/>
            <a:ext cx="6028841" cy="646331"/>
          </a:xfrm>
          <a:prstGeom prst="rect">
            <a:avLst/>
          </a:prstGeom>
          <a:noFill/>
        </p:spPr>
        <p:txBody>
          <a:bodyPr wrap="square" rtlCol="0">
            <a:spAutoFit/>
          </a:bodyPr>
          <a:lstStyle/>
          <a:p>
            <a:r>
              <a:rPr lang="en-US" sz="3600" b="1" dirty="0" smtClean="0">
                <a:latin typeface="Century Schoolbook" charset="0"/>
                <a:ea typeface="Century Schoolbook" charset="0"/>
                <a:cs typeface="Century Schoolbook" charset="0"/>
              </a:rPr>
              <a:t>Practical Implications</a:t>
            </a:r>
            <a:endParaRPr lang="en-US" sz="3600" b="1" dirty="0">
              <a:latin typeface="Century Schoolbook" charset="0"/>
              <a:ea typeface="Century Schoolbook" charset="0"/>
              <a:cs typeface="Century Schoolbook" charset="0"/>
            </a:endParaRPr>
          </a:p>
        </p:txBody>
      </p:sp>
      <p:grpSp>
        <p:nvGrpSpPr>
          <p:cNvPr id="6" name="Group 5"/>
          <p:cNvGrpSpPr/>
          <p:nvPr/>
        </p:nvGrpSpPr>
        <p:grpSpPr>
          <a:xfrm>
            <a:off x="322612" y="984097"/>
            <a:ext cx="2414550" cy="2375204"/>
            <a:chOff x="5847112" y="3687425"/>
            <a:chExt cx="2414550" cy="2375204"/>
          </a:xfrm>
        </p:grpSpPr>
        <p:sp>
          <p:nvSpPr>
            <p:cNvPr id="7" name="Oval 6"/>
            <p:cNvSpPr/>
            <p:nvPr/>
          </p:nvSpPr>
          <p:spPr>
            <a:xfrm>
              <a:off x="6448966" y="4272013"/>
              <a:ext cx="1215473" cy="130407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alibri Light" pitchFamily="34" charset="0"/>
                </a:rPr>
                <a:t>MANAGE THE EMPLOYEE LIFE CYCLE</a:t>
              </a:r>
            </a:p>
          </p:txBody>
        </p:sp>
        <p:grpSp>
          <p:nvGrpSpPr>
            <p:cNvPr id="8" name="Group 7"/>
            <p:cNvGrpSpPr/>
            <p:nvPr/>
          </p:nvGrpSpPr>
          <p:grpSpPr>
            <a:xfrm>
              <a:off x="5847112" y="3687425"/>
              <a:ext cx="2414550" cy="2375204"/>
              <a:chOff x="4076700" y="1741891"/>
              <a:chExt cx="2616538" cy="2574391"/>
            </a:xfrm>
          </p:grpSpPr>
          <p:sp>
            <p:nvSpPr>
              <p:cNvPr id="9" name="Circular Arrow 8"/>
              <p:cNvSpPr/>
              <p:nvPr/>
            </p:nvSpPr>
            <p:spPr>
              <a:xfrm rot="5116595">
                <a:off x="4191000" y="1905000"/>
                <a:ext cx="2133600" cy="2362200"/>
              </a:xfrm>
              <a:prstGeom prst="circularArrow">
                <a:avLst>
                  <a:gd name="adj1" fmla="val 12500"/>
                  <a:gd name="adj2" fmla="val 1142319"/>
                  <a:gd name="adj3" fmla="val 20457681"/>
                  <a:gd name="adj4" fmla="val 16098177"/>
                  <a:gd name="adj5" fmla="val 12500"/>
                </a:avLst>
              </a:prstGeom>
              <a:gradFill flip="none" rotWithShape="1">
                <a:gsLst>
                  <a:gs pos="0">
                    <a:schemeClr val="accent1">
                      <a:lumMod val="89000"/>
                    </a:schemeClr>
                  </a:gs>
                  <a:gs pos="23000">
                    <a:schemeClr val="accent1">
                      <a:lumMod val="89000"/>
                    </a:schemeClr>
                  </a:gs>
                  <a:gs pos="69000">
                    <a:srgbClr val="0E2C8E"/>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Circular Arrow 9"/>
              <p:cNvSpPr/>
              <p:nvPr/>
            </p:nvSpPr>
            <p:spPr>
              <a:xfrm>
                <a:off x="4342369" y="1954082"/>
                <a:ext cx="2133600" cy="2362200"/>
              </a:xfrm>
              <a:prstGeom prst="circularArrow">
                <a:avLst>
                  <a:gd name="adj1" fmla="val 12500"/>
                  <a:gd name="adj2" fmla="val 1142319"/>
                  <a:gd name="adj3" fmla="val 20457681"/>
                  <a:gd name="adj4" fmla="val 15834746"/>
                  <a:gd name="adj5" fmla="val 12500"/>
                </a:avLst>
              </a:prstGeom>
              <a:gradFill flip="none" rotWithShape="1">
                <a:gsLst>
                  <a:gs pos="0">
                    <a:schemeClr val="accent1">
                      <a:lumMod val="40000"/>
                      <a:lumOff val="60000"/>
                    </a:schemeClr>
                  </a:gs>
                  <a:gs pos="46000">
                    <a:schemeClr val="accent1">
                      <a:lumMod val="95000"/>
                      <a:lumOff val="5000"/>
                    </a:schemeClr>
                  </a:gs>
                  <a:gs pos="100000">
                    <a:srgbClr val="0E2C8E"/>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Circular Arrow 10"/>
              <p:cNvSpPr/>
              <p:nvPr/>
            </p:nvSpPr>
            <p:spPr>
              <a:xfrm rot="15908739">
                <a:off x="4445338" y="1810623"/>
                <a:ext cx="2133600" cy="2362200"/>
              </a:xfrm>
              <a:prstGeom prst="circularArrow">
                <a:avLst>
                  <a:gd name="adj1" fmla="val 12500"/>
                  <a:gd name="adj2" fmla="val 1142319"/>
                  <a:gd name="adj3" fmla="val 20457681"/>
                  <a:gd name="adj4" fmla="val 15834746"/>
                  <a:gd name="adj5" fmla="val 12500"/>
                </a:avLst>
              </a:prstGeom>
              <a:gradFill flip="none" rotWithShape="1">
                <a:gsLst>
                  <a:gs pos="0">
                    <a:schemeClr val="accent1">
                      <a:lumMod val="40000"/>
                      <a:lumOff val="60000"/>
                    </a:schemeClr>
                  </a:gs>
                  <a:gs pos="46000">
                    <a:schemeClr val="accent1">
                      <a:lumMod val="95000"/>
                      <a:lumOff val="5000"/>
                    </a:schemeClr>
                  </a:gs>
                  <a:gs pos="100000">
                    <a:srgbClr val="0E2C8E"/>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Circular Arrow 11"/>
              <p:cNvSpPr/>
              <p:nvPr/>
            </p:nvSpPr>
            <p:spPr>
              <a:xfrm rot="10441107">
                <a:off x="4308272" y="1741891"/>
                <a:ext cx="2133600" cy="2362200"/>
              </a:xfrm>
              <a:prstGeom prst="circularArrow">
                <a:avLst>
                  <a:gd name="adj1" fmla="val 12500"/>
                  <a:gd name="adj2" fmla="val 1142319"/>
                  <a:gd name="adj3" fmla="val 20457681"/>
                  <a:gd name="adj4" fmla="val 15755695"/>
                  <a:gd name="adj5" fmla="val 12500"/>
                </a:avLst>
              </a:prstGeom>
              <a:gradFill flip="none" rotWithShape="1">
                <a:gsLst>
                  <a:gs pos="0">
                    <a:schemeClr val="accent1">
                      <a:lumMod val="40000"/>
                      <a:lumOff val="60000"/>
                    </a:schemeClr>
                  </a:gs>
                  <a:gs pos="46000">
                    <a:schemeClr val="accent1">
                      <a:lumMod val="95000"/>
                      <a:lumOff val="5000"/>
                    </a:schemeClr>
                  </a:gs>
                  <a:gs pos="100000">
                    <a:srgbClr val="0E2C8E"/>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Circular Arrow 12"/>
              <p:cNvSpPr/>
              <p:nvPr/>
            </p:nvSpPr>
            <p:spPr>
              <a:xfrm rot="5134588">
                <a:off x="4191000" y="1910718"/>
                <a:ext cx="2133600" cy="2362200"/>
              </a:xfrm>
              <a:prstGeom prst="circularArrow">
                <a:avLst>
                  <a:gd name="adj1" fmla="val 12500"/>
                  <a:gd name="adj2" fmla="val 1142319"/>
                  <a:gd name="adj3" fmla="val 20457681"/>
                  <a:gd name="adj4" fmla="val 16865785"/>
                  <a:gd name="adj5" fmla="val 12500"/>
                </a:avLst>
              </a:prstGeom>
              <a:gradFill flip="none" rotWithShape="1">
                <a:gsLst>
                  <a:gs pos="0">
                    <a:schemeClr val="accent1">
                      <a:lumMod val="40000"/>
                      <a:lumOff val="60000"/>
                    </a:schemeClr>
                  </a:gs>
                  <a:gs pos="46000">
                    <a:schemeClr val="accent1">
                      <a:lumMod val="95000"/>
                      <a:lumOff val="5000"/>
                    </a:schemeClr>
                  </a:gs>
                  <a:gs pos="100000">
                    <a:srgbClr val="0E2C8E"/>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p:cNvSpPr txBox="1"/>
              <p:nvPr/>
            </p:nvSpPr>
            <p:spPr>
              <a:xfrm rot="2821842">
                <a:off x="5652692" y="2427535"/>
                <a:ext cx="726872" cy="283495"/>
              </a:xfrm>
              <a:prstGeom prst="rect">
                <a:avLst/>
              </a:prstGeom>
              <a:noFill/>
            </p:spPr>
            <p:txBody>
              <a:bodyPr wrap="square" rtlCol="0">
                <a:spAutoFit/>
              </a:bodyPr>
              <a:lstStyle/>
              <a:p>
                <a:r>
                  <a:rPr lang="en-US" sz="1100" b="1" dirty="0">
                    <a:solidFill>
                      <a:srgbClr val="C00000"/>
                    </a:solidFill>
                  </a:rPr>
                  <a:t>Hire</a:t>
                </a:r>
              </a:p>
            </p:txBody>
          </p:sp>
          <p:sp>
            <p:nvSpPr>
              <p:cNvPr id="15" name="TextBox 14"/>
              <p:cNvSpPr txBox="1"/>
              <p:nvPr/>
            </p:nvSpPr>
            <p:spPr>
              <a:xfrm rot="7908030">
                <a:off x="5233129" y="3561744"/>
                <a:ext cx="1158669" cy="283495"/>
              </a:xfrm>
              <a:prstGeom prst="rect">
                <a:avLst/>
              </a:prstGeom>
              <a:noFill/>
            </p:spPr>
            <p:txBody>
              <a:bodyPr wrap="square" rtlCol="0">
                <a:spAutoFit/>
              </a:bodyPr>
              <a:lstStyle/>
              <a:p>
                <a:r>
                  <a:rPr lang="en-US" sz="1100" dirty="0">
                    <a:solidFill>
                      <a:schemeClr val="bg1"/>
                    </a:solidFill>
                  </a:rPr>
                  <a:t>Develop</a:t>
                </a:r>
              </a:p>
            </p:txBody>
          </p:sp>
          <p:sp>
            <p:nvSpPr>
              <p:cNvPr id="16" name="TextBox 15"/>
              <p:cNvSpPr txBox="1"/>
              <p:nvPr/>
            </p:nvSpPr>
            <p:spPr>
              <a:xfrm rot="13048804">
                <a:off x="4480340" y="3505812"/>
                <a:ext cx="808135" cy="283549"/>
              </a:xfrm>
              <a:prstGeom prst="rect">
                <a:avLst/>
              </a:prstGeom>
              <a:noFill/>
            </p:spPr>
            <p:txBody>
              <a:bodyPr wrap="square" rtlCol="0">
                <a:spAutoFit/>
              </a:bodyPr>
              <a:lstStyle/>
              <a:p>
                <a:r>
                  <a:rPr lang="en-US" sz="1100" dirty="0">
                    <a:solidFill>
                      <a:schemeClr val="bg1"/>
                    </a:solidFill>
                  </a:rPr>
                  <a:t>Manage</a:t>
                </a:r>
              </a:p>
            </p:txBody>
          </p:sp>
          <p:sp>
            <p:nvSpPr>
              <p:cNvPr id="17" name="TextBox 16"/>
              <p:cNvSpPr txBox="1"/>
              <p:nvPr/>
            </p:nvSpPr>
            <p:spPr>
              <a:xfrm rot="18561012">
                <a:off x="4409322" y="2357400"/>
                <a:ext cx="808135" cy="283495"/>
              </a:xfrm>
              <a:prstGeom prst="rect">
                <a:avLst/>
              </a:prstGeom>
              <a:noFill/>
            </p:spPr>
            <p:txBody>
              <a:bodyPr wrap="square" rtlCol="0">
                <a:spAutoFit/>
              </a:bodyPr>
              <a:lstStyle/>
              <a:p>
                <a:r>
                  <a:rPr lang="en-US" sz="1100" dirty="0">
                    <a:solidFill>
                      <a:schemeClr val="bg1"/>
                    </a:solidFill>
                  </a:rPr>
                  <a:t>Support</a:t>
                </a:r>
              </a:p>
            </p:txBody>
          </p:sp>
        </p:grpSp>
      </p:grpSp>
    </p:spTree>
    <p:extLst>
      <p:ext uri="{BB962C8B-B14F-4D97-AF65-F5344CB8AC3E}">
        <p14:creationId xmlns:p14="http://schemas.microsoft.com/office/powerpoint/2010/main" val="1802925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0934036" cy="6858000"/>
          </a:xfrm>
        </p:spPr>
      </p:pic>
      <p:sp>
        <p:nvSpPr>
          <p:cNvPr id="5" name="Slide Number Placeholder 4"/>
          <p:cNvSpPr>
            <a:spLocks noGrp="1"/>
          </p:cNvSpPr>
          <p:nvPr>
            <p:ph type="sldNum" sz="quarter" idx="12"/>
          </p:nvPr>
        </p:nvSpPr>
        <p:spPr/>
        <p:txBody>
          <a:bodyPr/>
          <a:lstStyle/>
          <a:p>
            <a:fld id="{F96C3B0C-ACC0-45D8-B8EC-460DC3555F3F}" type="slidenum">
              <a:rPr lang="en-US" smtClean="0">
                <a:solidFill>
                  <a:prstClr val="black">
                    <a:tint val="75000"/>
                  </a:prstClr>
                </a:solidFill>
              </a:rPr>
              <a:pPr/>
              <a:t>26</a:t>
            </a:fld>
            <a:endParaRPr lang="en-US" dirty="0">
              <a:solidFill>
                <a:prstClr val="black">
                  <a:tint val="75000"/>
                </a:prstClr>
              </a:solidFill>
            </a:endParaRPr>
          </a:p>
        </p:txBody>
      </p:sp>
      <p:sp>
        <p:nvSpPr>
          <p:cNvPr id="7" name="Rectangle 6"/>
          <p:cNvSpPr/>
          <p:nvPr/>
        </p:nvSpPr>
        <p:spPr>
          <a:xfrm>
            <a:off x="381965" y="342191"/>
            <a:ext cx="9201874" cy="1331394"/>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07764" y="411611"/>
            <a:ext cx="6850505" cy="646331"/>
          </a:xfrm>
          <a:prstGeom prst="rect">
            <a:avLst/>
          </a:prstGeom>
          <a:noFill/>
        </p:spPr>
        <p:txBody>
          <a:bodyPr wrap="square" rtlCol="0">
            <a:spAutoFit/>
          </a:bodyPr>
          <a:lstStyle/>
          <a:p>
            <a:r>
              <a:rPr lang="en-US" sz="3600" b="1" dirty="0" smtClean="0">
                <a:solidFill>
                  <a:schemeClr val="bg1"/>
                </a:solidFill>
                <a:latin typeface="Century Schoolbook" charset="0"/>
                <a:ea typeface="Century Schoolbook" charset="0"/>
                <a:cs typeface="Century Schoolbook" charset="0"/>
              </a:rPr>
              <a:t>Tethered to Technology</a:t>
            </a:r>
            <a:endParaRPr lang="en-US" sz="3600" b="1" dirty="0">
              <a:solidFill>
                <a:schemeClr val="bg1"/>
              </a:solidFill>
              <a:latin typeface="Century Schoolbook" charset="0"/>
              <a:ea typeface="Century Schoolbook" charset="0"/>
              <a:cs typeface="Century Schoolbook" charset="0"/>
            </a:endParaRPr>
          </a:p>
        </p:txBody>
      </p:sp>
      <p:sp>
        <p:nvSpPr>
          <p:cNvPr id="3" name="Rectangle 2"/>
          <p:cNvSpPr/>
          <p:nvPr/>
        </p:nvSpPr>
        <p:spPr>
          <a:xfrm>
            <a:off x="723417" y="1007888"/>
            <a:ext cx="7853423" cy="369332"/>
          </a:xfrm>
          <a:prstGeom prst="rect">
            <a:avLst/>
          </a:prstGeom>
        </p:spPr>
        <p:txBody>
          <a:bodyPr wrap="square">
            <a:spAutoFit/>
          </a:bodyPr>
          <a:lstStyle/>
          <a:p>
            <a:pPr>
              <a:spcAft>
                <a:spcPts val="600"/>
              </a:spcAft>
            </a:pPr>
            <a:r>
              <a:rPr lang="en-US" dirty="0">
                <a:solidFill>
                  <a:schemeClr val="bg1"/>
                </a:solidFill>
                <a:latin typeface="Century Schoolbook" charset="0"/>
                <a:ea typeface="Century Schoolbook" charset="0"/>
                <a:cs typeface="Century Schoolbook" charset="0"/>
              </a:rPr>
              <a:t>Should you or should you not be tethered to technology after work hours?</a:t>
            </a:r>
          </a:p>
        </p:txBody>
      </p:sp>
      <p:sp>
        <p:nvSpPr>
          <p:cNvPr id="8" name="Rectangle 7"/>
          <p:cNvSpPr/>
          <p:nvPr/>
        </p:nvSpPr>
        <p:spPr>
          <a:xfrm>
            <a:off x="-28937" y="5168731"/>
            <a:ext cx="9201874" cy="1331394"/>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r>
              <a:rPr lang="en-US" dirty="0">
                <a:latin typeface="+mj-lt"/>
              </a:rPr>
              <a:t>Ferguson, M., Carlson, D., Boswell, W., Whitten, D., Butts, M. M., &amp; Kacmar, K. (2016). Tethered to work: A family systems approach linking mobile device use to turnover intentions. </a:t>
            </a:r>
            <a:r>
              <a:rPr lang="en-US" i="1" dirty="0">
                <a:latin typeface="+mj-lt"/>
              </a:rPr>
              <a:t>Journal of Applied Psychology</a:t>
            </a:r>
            <a:r>
              <a:rPr lang="en-US" dirty="0">
                <a:latin typeface="+mj-lt"/>
              </a:rPr>
              <a:t>, </a:t>
            </a:r>
            <a:r>
              <a:rPr lang="en-US" i="1" dirty="0">
                <a:latin typeface="+mj-lt"/>
              </a:rPr>
              <a:t>101</a:t>
            </a:r>
            <a:r>
              <a:rPr lang="en-US" dirty="0">
                <a:latin typeface="+mj-lt"/>
              </a:rPr>
              <a:t>(4), 520-534. doi:10.1037/apl0000075</a:t>
            </a:r>
          </a:p>
        </p:txBody>
      </p:sp>
    </p:spTree>
    <p:extLst>
      <p:ext uri="{BB962C8B-B14F-4D97-AF65-F5344CB8AC3E}">
        <p14:creationId xmlns:p14="http://schemas.microsoft.com/office/powerpoint/2010/main" val="1801804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k-family-conflict.jpg"/>
          <p:cNvPicPr>
            <a:picLocks noChangeAspect="1"/>
          </p:cNvPicPr>
          <p:nvPr/>
        </p:nvPicPr>
        <p:blipFill>
          <a:blip r:embed="rId3" cstate="print"/>
          <a:stretch>
            <a:fillRect/>
          </a:stretch>
        </p:blipFill>
        <p:spPr>
          <a:xfrm>
            <a:off x="4763083" y="910355"/>
            <a:ext cx="3854894" cy="2627324"/>
          </a:xfrm>
          <a:prstGeom prst="rect">
            <a:avLst/>
          </a:prstGeom>
        </p:spPr>
      </p:pic>
      <p:sp>
        <p:nvSpPr>
          <p:cNvPr id="8" name="TextBox 7"/>
          <p:cNvSpPr txBox="1"/>
          <p:nvPr/>
        </p:nvSpPr>
        <p:spPr>
          <a:xfrm>
            <a:off x="4577670" y="3687416"/>
            <a:ext cx="4158342" cy="2246769"/>
          </a:xfrm>
          <a:prstGeom prst="rect">
            <a:avLst/>
          </a:prstGeom>
          <a:noFill/>
        </p:spPr>
        <p:txBody>
          <a:bodyPr wrap="square" rtlCol="0">
            <a:spAutoFit/>
          </a:bodyPr>
          <a:lstStyle/>
          <a:p>
            <a:r>
              <a:rPr lang="en-US" sz="2000" dirty="0" smtClean="0">
                <a:latin typeface="Century Schoolbook" charset="0"/>
                <a:ea typeface="Century Schoolbook" charset="0"/>
                <a:cs typeface="Century Schoolbook" charset="0"/>
              </a:rPr>
              <a:t>Involuntarily working from home can lead to: </a:t>
            </a:r>
          </a:p>
          <a:p>
            <a:pPr marL="342900" indent="-342900">
              <a:buFont typeface="Wingdings" charset="2"/>
              <a:buChar char="ü"/>
            </a:pPr>
            <a:r>
              <a:rPr lang="en-US" sz="2000" dirty="0" smtClean="0">
                <a:latin typeface="Century Schoolbook" charset="0"/>
                <a:ea typeface="Century Schoolbook" charset="0"/>
                <a:cs typeface="Century Schoolbook" charset="0"/>
              </a:rPr>
              <a:t>burnout</a:t>
            </a:r>
          </a:p>
          <a:p>
            <a:pPr marL="342900" indent="-342900">
              <a:buFont typeface="Wingdings" charset="2"/>
              <a:buChar char="ü"/>
            </a:pPr>
            <a:r>
              <a:rPr lang="en-US" sz="2000" dirty="0" smtClean="0">
                <a:latin typeface="Century Schoolbook" charset="0"/>
                <a:ea typeface="Century Schoolbook" charset="0"/>
                <a:cs typeface="Century Schoolbook" charset="0"/>
              </a:rPr>
              <a:t>lower organizational commitment </a:t>
            </a:r>
          </a:p>
          <a:p>
            <a:pPr marL="342900" indent="-342900">
              <a:buFont typeface="Wingdings" charset="2"/>
              <a:buChar char="ü"/>
            </a:pPr>
            <a:r>
              <a:rPr lang="en-US" sz="2000" dirty="0" smtClean="0">
                <a:latin typeface="Century Schoolbook" charset="0"/>
                <a:ea typeface="Century Schoolbook" charset="0"/>
                <a:cs typeface="Century Schoolbook" charset="0"/>
              </a:rPr>
              <a:t>increased work-family conflict</a:t>
            </a:r>
          </a:p>
          <a:p>
            <a:pPr marL="342900" indent="-342900">
              <a:buFont typeface="Wingdings" charset="2"/>
              <a:buChar char="ü"/>
            </a:pPr>
            <a:r>
              <a:rPr lang="en-US" sz="2000" dirty="0" smtClean="0">
                <a:latin typeface="Century Schoolbook" charset="0"/>
                <a:ea typeface="Century Schoolbook" charset="0"/>
                <a:cs typeface="Century Schoolbook" charset="0"/>
              </a:rPr>
              <a:t>turnover intentions</a:t>
            </a:r>
            <a:endParaRPr lang="en-US" sz="2000" dirty="0">
              <a:latin typeface="Century Schoolbook" charset="0"/>
              <a:ea typeface="Century Schoolbook" charset="0"/>
              <a:cs typeface="Century Schoolbook" charset="0"/>
            </a:endParaRPr>
          </a:p>
        </p:txBody>
      </p:sp>
      <p:sp>
        <p:nvSpPr>
          <p:cNvPr id="2" name="TextBox 1"/>
          <p:cNvSpPr txBox="1"/>
          <p:nvPr/>
        </p:nvSpPr>
        <p:spPr>
          <a:xfrm>
            <a:off x="0" y="910355"/>
            <a:ext cx="4645048" cy="1938992"/>
          </a:xfrm>
          <a:prstGeom prst="rect">
            <a:avLst/>
          </a:prstGeom>
          <a:noFill/>
        </p:spPr>
        <p:txBody>
          <a:bodyPr wrap="square" rtlCol="0">
            <a:spAutoFit/>
          </a:bodyPr>
          <a:lstStyle/>
          <a:p>
            <a:pPr algn="ctr"/>
            <a:endParaRPr lang="en-US" sz="2400" dirty="0" smtClean="0">
              <a:latin typeface="Century Schoolbook" charset="0"/>
              <a:ea typeface="Century Schoolbook" charset="0"/>
              <a:cs typeface="Century Schoolbook" charset="0"/>
            </a:endParaRPr>
          </a:p>
          <a:p>
            <a:pPr algn="ctr"/>
            <a:r>
              <a:rPr lang="en-US" sz="2400" b="1" dirty="0" smtClean="0">
                <a:solidFill>
                  <a:srgbClr val="0070C0"/>
                </a:solidFill>
                <a:latin typeface="Century Schoolbook" charset="0"/>
                <a:ea typeface="Century Schoolbook" charset="0"/>
                <a:cs typeface="Century Schoolbook" charset="0"/>
              </a:rPr>
              <a:t>45% </a:t>
            </a:r>
            <a:r>
              <a:rPr lang="en-US" sz="2400" dirty="0" smtClean="0">
                <a:latin typeface="Century Schoolbook" charset="0"/>
                <a:ea typeface="Century Schoolbook" charset="0"/>
                <a:cs typeface="Century Schoolbook" charset="0"/>
              </a:rPr>
              <a:t>of employees in tech-enabled firms report working during family time</a:t>
            </a:r>
            <a:endParaRPr lang="en-US" sz="2400" dirty="0">
              <a:latin typeface="Century Schoolbook" charset="0"/>
              <a:ea typeface="Century Schoolbook" charset="0"/>
              <a:cs typeface="Century Schoolbook" charset="0"/>
            </a:endParaRPr>
          </a:p>
          <a:p>
            <a:pPr algn="ctr"/>
            <a:endParaRPr lang="en-US" sz="2400" dirty="0" smtClean="0">
              <a:latin typeface="Century Schoolbook" charset="0"/>
              <a:ea typeface="Century Schoolbook" charset="0"/>
              <a:cs typeface="Century Schoolbook" charset="0"/>
            </a:endParaRPr>
          </a:p>
        </p:txBody>
      </p:sp>
      <p:pic>
        <p:nvPicPr>
          <p:cNvPr id="10" name="Picture 4" descr="Image result for phone at table"/>
          <p:cNvPicPr>
            <a:picLocks noChangeAspect="1" noChangeArrowheads="1"/>
          </p:cNvPicPr>
          <p:nvPr/>
        </p:nvPicPr>
        <p:blipFill>
          <a:blip r:embed="rId4" cstate="print"/>
          <a:srcRect/>
          <a:stretch>
            <a:fillRect/>
          </a:stretch>
        </p:blipFill>
        <p:spPr bwMode="auto">
          <a:xfrm>
            <a:off x="236504" y="2713220"/>
            <a:ext cx="4172039" cy="3220965"/>
          </a:xfrm>
          <a:prstGeom prst="rect">
            <a:avLst/>
          </a:prstGeom>
          <a:noFill/>
        </p:spPr>
      </p:pic>
      <p:sp>
        <p:nvSpPr>
          <p:cNvPr id="5" name="TextBox 4"/>
          <p:cNvSpPr txBox="1"/>
          <p:nvPr/>
        </p:nvSpPr>
        <p:spPr>
          <a:xfrm>
            <a:off x="18640" y="6211669"/>
            <a:ext cx="3717788" cy="538609"/>
          </a:xfrm>
          <a:prstGeom prst="rect">
            <a:avLst/>
          </a:prstGeom>
          <a:noFill/>
        </p:spPr>
        <p:txBody>
          <a:bodyPr wrap="square" rtlCol="0">
            <a:spAutoFit/>
          </a:bodyPr>
          <a:lstStyle/>
          <a:p>
            <a:r>
              <a:rPr lang="en-US" sz="1100" dirty="0" smtClean="0">
                <a:latin typeface="+mj-lt"/>
              </a:rPr>
              <a:t>Source: </a:t>
            </a:r>
            <a:r>
              <a:rPr lang="en-US" sz="1100" dirty="0" smtClean="0">
                <a:latin typeface="+mj-lt"/>
                <a:ea typeface="Century Schoolbook" charset="0"/>
                <a:cs typeface="Century Schoolbook" charset="0"/>
              </a:rPr>
              <a:t>Pew </a:t>
            </a:r>
            <a:r>
              <a:rPr lang="en-US" sz="1100" dirty="0">
                <a:latin typeface="+mj-lt"/>
                <a:ea typeface="Century Schoolbook" charset="0"/>
                <a:cs typeface="Century Schoolbook" charset="0"/>
              </a:rPr>
              <a:t>Research </a:t>
            </a:r>
            <a:r>
              <a:rPr lang="en-US" sz="1100" dirty="0" smtClean="0">
                <a:latin typeface="+mj-lt"/>
                <a:ea typeface="Century Schoolbook" charset="0"/>
                <a:cs typeface="Century Schoolbook" charset="0"/>
              </a:rPr>
              <a:t>Foundation</a:t>
            </a:r>
            <a:endParaRPr lang="en-US" sz="1100" dirty="0">
              <a:latin typeface="+mj-lt"/>
              <a:ea typeface="Century Schoolbook" charset="0"/>
              <a:cs typeface="Century Schoolbook" charset="0"/>
            </a:endParaRPr>
          </a:p>
          <a:p>
            <a:endParaRPr lang="en-US" dirty="0"/>
          </a:p>
        </p:txBody>
      </p:sp>
      <p:sp>
        <p:nvSpPr>
          <p:cNvPr id="7" name="Rectangle 6"/>
          <p:cNvSpPr/>
          <p:nvPr/>
        </p:nvSpPr>
        <p:spPr>
          <a:xfrm>
            <a:off x="540858" y="264024"/>
            <a:ext cx="5484194" cy="646331"/>
          </a:xfrm>
          <a:prstGeom prst="rect">
            <a:avLst/>
          </a:prstGeom>
        </p:spPr>
        <p:txBody>
          <a:bodyPr wrap="none">
            <a:spAutoFit/>
          </a:bodyPr>
          <a:lstStyle/>
          <a:p>
            <a:r>
              <a:rPr lang="en-US" sz="3600" b="1" dirty="0">
                <a:latin typeface="Century Schoolbook" charset="0"/>
                <a:ea typeface="Century Schoolbook" charset="0"/>
                <a:cs typeface="Century Schoolbook" charset="0"/>
              </a:rPr>
              <a:t>Work-Family Balance </a:t>
            </a:r>
          </a:p>
        </p:txBody>
      </p:sp>
      <p:sp>
        <p:nvSpPr>
          <p:cNvPr id="3" name="Slide Number Placeholder 2"/>
          <p:cNvSpPr>
            <a:spLocks noGrp="1"/>
          </p:cNvSpPr>
          <p:nvPr>
            <p:ph type="sldNum" sz="quarter" idx="12"/>
          </p:nvPr>
        </p:nvSpPr>
        <p:spPr/>
        <p:txBody>
          <a:bodyPr/>
          <a:lstStyle/>
          <a:p>
            <a:fld id="{F96C3B0C-ACC0-45D8-B8EC-460DC3555F3F}"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10067896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0304" y="198866"/>
            <a:ext cx="7886700" cy="1325563"/>
          </a:xfrm>
        </p:spPr>
        <p:txBody>
          <a:bodyPr>
            <a:normAutofit/>
          </a:bodyPr>
          <a:lstStyle/>
          <a:p>
            <a:r>
              <a:rPr lang="en-US" sz="3600" b="1" dirty="0" smtClean="0">
                <a:latin typeface="Century Schoolbook" charset="0"/>
                <a:ea typeface="Century Schoolbook" charset="0"/>
                <a:cs typeface="Century Schoolbook" charset="0"/>
              </a:rPr>
              <a:t>Work-Family Balance Policies</a:t>
            </a:r>
            <a:endParaRPr lang="en-US" sz="3600" b="1" dirty="0">
              <a:latin typeface="Century Schoolbook" charset="0"/>
              <a:ea typeface="Century Schoolbook" charset="0"/>
              <a:cs typeface="Century Schoolbook" charset="0"/>
            </a:endParaRPr>
          </a:p>
        </p:txBody>
      </p:sp>
      <p:pic>
        <p:nvPicPr>
          <p:cNvPr id="189442" name="Picture 2" descr="Image result for disconnect"/>
          <p:cNvPicPr>
            <a:picLocks noChangeAspect="1" noChangeArrowheads="1"/>
          </p:cNvPicPr>
          <p:nvPr/>
        </p:nvPicPr>
        <p:blipFill>
          <a:blip r:embed="rId3" cstate="print"/>
          <a:srcRect/>
          <a:stretch>
            <a:fillRect/>
          </a:stretch>
        </p:blipFill>
        <p:spPr bwMode="auto">
          <a:xfrm>
            <a:off x="433953" y="1524429"/>
            <a:ext cx="8019404" cy="3268563"/>
          </a:xfrm>
          <a:prstGeom prst="rect">
            <a:avLst/>
          </a:prstGeom>
          <a:noFill/>
        </p:spPr>
      </p:pic>
      <p:sp>
        <p:nvSpPr>
          <p:cNvPr id="8" name="Content Placeholder 5"/>
          <p:cNvSpPr>
            <a:spLocks noGrp="1"/>
          </p:cNvSpPr>
          <p:nvPr>
            <p:ph sz="half" idx="2"/>
          </p:nvPr>
        </p:nvSpPr>
        <p:spPr>
          <a:xfrm>
            <a:off x="421515" y="5013175"/>
            <a:ext cx="8044279" cy="953674"/>
          </a:xfrm>
        </p:spPr>
        <p:txBody>
          <a:bodyPr>
            <a:normAutofit/>
          </a:bodyPr>
          <a:lstStyle/>
          <a:p>
            <a:pPr marL="0" indent="0">
              <a:buNone/>
            </a:pPr>
            <a:r>
              <a:rPr lang="en-US" dirty="0" smtClean="0">
                <a:latin typeface="Century Schoolbook" charset="0"/>
                <a:ea typeface="Century Schoolbook" charset="0"/>
                <a:cs typeface="Century Schoolbook" charset="0"/>
              </a:rPr>
              <a:t>Does your organization have policies on mobile work during off times</a:t>
            </a:r>
            <a:r>
              <a:rPr lang="en-US" dirty="0">
                <a:latin typeface="Century Schoolbook" charset="0"/>
                <a:ea typeface="Century Schoolbook" charset="0"/>
                <a:cs typeface="Century Schoolbook" charset="0"/>
              </a:rPr>
              <a:t>?</a:t>
            </a:r>
            <a:endParaRPr lang="en-US" dirty="0" smtClean="0">
              <a:latin typeface="Century Schoolbook" charset="0"/>
              <a:ea typeface="Century Schoolbook" charset="0"/>
              <a:cs typeface="Century Schoolbook" charset="0"/>
            </a:endParaRPr>
          </a:p>
          <a:p>
            <a:endParaRPr lang="en-US" dirty="0"/>
          </a:p>
        </p:txBody>
      </p:sp>
      <p:sp>
        <p:nvSpPr>
          <p:cNvPr id="2" name="Slide Number Placeholder 1"/>
          <p:cNvSpPr>
            <a:spLocks noGrp="1"/>
          </p:cNvSpPr>
          <p:nvPr>
            <p:ph type="sldNum" sz="quarter" idx="12"/>
          </p:nvPr>
        </p:nvSpPr>
        <p:spPr/>
        <p:txBody>
          <a:bodyPr/>
          <a:lstStyle/>
          <a:p>
            <a:fld id="{ADD727BA-E685-4C73-9805-DA6FB45AF40C}"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388" y="228998"/>
            <a:ext cx="8838608" cy="1200329"/>
          </a:xfrm>
          <a:prstGeom prst="rect">
            <a:avLst/>
          </a:prstGeom>
          <a:noFill/>
        </p:spPr>
        <p:txBody>
          <a:bodyPr wrap="square" rtlCol="0">
            <a:spAutoFit/>
          </a:bodyPr>
          <a:lstStyle/>
          <a:p>
            <a:r>
              <a:rPr lang="en-US" sz="3600" b="1" dirty="0" smtClean="0">
                <a:latin typeface="Century Schoolbook" charset="0"/>
                <a:ea typeface="Century Schoolbook" charset="0"/>
                <a:cs typeface="Century Schoolbook" charset="0"/>
              </a:rPr>
              <a:t>Study: Mobile Device Use and Turnover Intentions</a:t>
            </a:r>
            <a:endParaRPr lang="en-US" sz="3600" b="1" dirty="0">
              <a:latin typeface="Century Schoolbook" charset="0"/>
              <a:ea typeface="Century Schoolbook" charset="0"/>
              <a:cs typeface="Century Schoolbook" charset="0"/>
            </a:endParaRPr>
          </a:p>
        </p:txBody>
      </p:sp>
      <p:pic>
        <p:nvPicPr>
          <p:cNvPr id="2050" name="Picture 2" descr="http://cdn-media-1.lifehack.org/wp-content/files/2013/10/5-Secrets-To-Working-With-Your-Spouse.jpg"/>
          <p:cNvPicPr>
            <a:picLocks noChangeAspect="1" noChangeArrowheads="1"/>
          </p:cNvPicPr>
          <p:nvPr/>
        </p:nvPicPr>
        <p:blipFill>
          <a:blip r:embed="rId3" cstate="print"/>
          <a:srcRect t="42438"/>
          <a:stretch>
            <a:fillRect/>
          </a:stretch>
        </p:blipFill>
        <p:spPr bwMode="auto">
          <a:xfrm>
            <a:off x="247388" y="3291253"/>
            <a:ext cx="8778648" cy="2772979"/>
          </a:xfrm>
          <a:prstGeom prst="rect">
            <a:avLst/>
          </a:prstGeom>
          <a:noFill/>
        </p:spPr>
      </p:pic>
      <p:sp>
        <p:nvSpPr>
          <p:cNvPr id="8" name="TextBox 7"/>
          <p:cNvSpPr txBox="1"/>
          <p:nvPr/>
        </p:nvSpPr>
        <p:spPr>
          <a:xfrm>
            <a:off x="247388" y="1626616"/>
            <a:ext cx="8369670" cy="1200329"/>
          </a:xfrm>
          <a:prstGeom prst="rect">
            <a:avLst/>
          </a:prstGeom>
          <a:noFill/>
        </p:spPr>
        <p:txBody>
          <a:bodyPr wrap="square" rtlCol="0">
            <a:spAutoFit/>
          </a:bodyPr>
          <a:lstStyle/>
          <a:p>
            <a:pPr>
              <a:buFont typeface="Arial" pitchFamily="34" charset="0"/>
              <a:buChar char="•"/>
            </a:pPr>
            <a:r>
              <a:rPr lang="en-US" sz="2400" dirty="0" smtClean="0">
                <a:latin typeface="Century Schoolbook" charset="0"/>
                <a:ea typeface="Century Schoolbook" charset="0"/>
                <a:cs typeface="Century Schoolbook" charset="0"/>
              </a:rPr>
              <a:t> </a:t>
            </a:r>
            <a:r>
              <a:rPr lang="en-US" sz="2400" b="1" dirty="0" smtClean="0">
                <a:solidFill>
                  <a:srgbClr val="0070C0"/>
                </a:solidFill>
                <a:latin typeface="Century Schoolbook" charset="0"/>
                <a:ea typeface="Century Schoolbook" charset="0"/>
                <a:cs typeface="Century Schoolbook" charset="0"/>
              </a:rPr>
              <a:t>344</a:t>
            </a:r>
            <a:r>
              <a:rPr lang="en-US" sz="2400" dirty="0" smtClean="0">
                <a:latin typeface="Century Schoolbook" charset="0"/>
                <a:ea typeface="Century Schoolbook" charset="0"/>
                <a:cs typeface="Century Schoolbook" charset="0"/>
              </a:rPr>
              <a:t> </a:t>
            </a:r>
            <a:r>
              <a:rPr lang="en-US" sz="2400" dirty="0">
                <a:latin typeface="Century Schoolbook" charset="0"/>
                <a:ea typeface="Century Schoolbook" charset="0"/>
                <a:cs typeface="Century Schoolbook" charset="0"/>
              </a:rPr>
              <a:t>e</a:t>
            </a:r>
            <a:r>
              <a:rPr lang="en-US" sz="2400" dirty="0" smtClean="0">
                <a:latin typeface="Century Schoolbook" charset="0"/>
                <a:ea typeface="Century Schoolbook" charset="0"/>
                <a:cs typeface="Century Schoolbook" charset="0"/>
              </a:rPr>
              <a:t>mployees and their spouses</a:t>
            </a:r>
          </a:p>
          <a:p>
            <a:pPr>
              <a:buFont typeface="Arial" pitchFamily="34" charset="0"/>
              <a:buChar char="•"/>
            </a:pPr>
            <a:r>
              <a:rPr lang="en-US" sz="2400" dirty="0">
                <a:latin typeface="Century Schoolbook" charset="0"/>
                <a:ea typeface="Century Schoolbook" charset="0"/>
                <a:cs typeface="Century Schoolbook" charset="0"/>
              </a:rPr>
              <a:t> </a:t>
            </a:r>
            <a:r>
              <a:rPr lang="en-US" sz="2400" dirty="0" smtClean="0">
                <a:latin typeface="Century Schoolbook" charset="0"/>
                <a:ea typeface="Century Schoolbook" charset="0"/>
                <a:cs typeface="Century Schoolbook" charset="0"/>
              </a:rPr>
              <a:t>Work-to-family conflict: time-based, strain-based,  and behavior-based</a:t>
            </a:r>
          </a:p>
        </p:txBody>
      </p:sp>
      <p:sp>
        <p:nvSpPr>
          <p:cNvPr id="3" name="TextBox 2"/>
          <p:cNvSpPr txBox="1"/>
          <p:nvPr/>
        </p:nvSpPr>
        <p:spPr>
          <a:xfrm>
            <a:off x="170481" y="6342062"/>
            <a:ext cx="3275256" cy="369332"/>
          </a:xfrm>
          <a:prstGeom prst="rect">
            <a:avLst/>
          </a:prstGeom>
          <a:noFill/>
        </p:spPr>
        <p:txBody>
          <a:bodyPr wrap="none" rtlCol="0">
            <a:spAutoFit/>
          </a:bodyPr>
          <a:lstStyle/>
          <a:p>
            <a:r>
              <a:rPr lang="en-US" dirty="0" smtClean="0">
                <a:latin typeface="+mj-lt"/>
              </a:rPr>
              <a:t>Source: Ferguson et al., 2016</a:t>
            </a:r>
            <a:endParaRPr lang="en-US" dirty="0">
              <a:latin typeface="+mj-lt"/>
            </a:endParaRPr>
          </a:p>
        </p:txBody>
      </p:sp>
      <p:sp>
        <p:nvSpPr>
          <p:cNvPr id="2" name="Slide Number Placeholder 1"/>
          <p:cNvSpPr>
            <a:spLocks noGrp="1"/>
          </p:cNvSpPr>
          <p:nvPr>
            <p:ph type="sldNum" sz="quarter" idx="12"/>
          </p:nvPr>
        </p:nvSpPr>
        <p:spPr/>
        <p:txBody>
          <a:bodyPr/>
          <a:lstStyle/>
          <a:p>
            <a:fld id="{F96C3B0C-ACC0-45D8-B8EC-460DC3555F3F}"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828430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4475" y="4124572"/>
            <a:ext cx="6172200" cy="1277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BBA9EE64-7008-47DB-989E-0E9FC28DAFD9}" type="slidenum">
              <a:rPr lang="en-US" smtClean="0">
                <a:solidFill>
                  <a:schemeClr val="bg1">
                    <a:lumMod val="50000"/>
                  </a:schemeClr>
                </a:solidFill>
              </a:rPr>
              <a:pPr/>
              <a:t>3</a:t>
            </a:fld>
            <a:endParaRPr lang="en-US" dirty="0">
              <a:solidFill>
                <a:schemeClr val="bg1">
                  <a:lumMod val="50000"/>
                </a:schemeClr>
              </a:solidFill>
            </a:endParaRPr>
          </a:p>
        </p:txBody>
      </p:sp>
      <p:sp>
        <p:nvSpPr>
          <p:cNvPr id="5" name="Oval 4"/>
          <p:cNvSpPr/>
          <p:nvPr/>
        </p:nvSpPr>
        <p:spPr>
          <a:xfrm>
            <a:off x="2339801" y="2254875"/>
            <a:ext cx="1714500" cy="1640871"/>
          </a:xfrm>
          <a:prstGeom prst="ellipse">
            <a:avLst/>
          </a:prstGeom>
          <a:solidFill>
            <a:schemeClr val="tx1">
              <a:lumMod val="65000"/>
              <a:lumOff val="35000"/>
            </a:schemeClr>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Talent Management Excellence</a:t>
            </a:r>
          </a:p>
        </p:txBody>
      </p:sp>
      <p:sp>
        <p:nvSpPr>
          <p:cNvPr id="7" name="Oval 6"/>
          <p:cNvSpPr/>
          <p:nvPr/>
        </p:nvSpPr>
        <p:spPr>
          <a:xfrm>
            <a:off x="5340830" y="2261525"/>
            <a:ext cx="1714500" cy="1640871"/>
          </a:xfrm>
          <a:prstGeom prst="ellipse">
            <a:avLst/>
          </a:prstGeom>
          <a:solidFill>
            <a:schemeClr val="tx1">
              <a:lumMod val="65000"/>
              <a:lumOff val="35000"/>
            </a:schemeClr>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Leadership Excellence</a:t>
            </a:r>
          </a:p>
        </p:txBody>
      </p:sp>
      <p:pic>
        <p:nvPicPr>
          <p:cNvPr id="12" name="Picture 13" descr="Merck logo"/>
          <p:cNvPicPr>
            <a:picLocks noChangeAspect="1" noChangeArrowheads="1"/>
          </p:cNvPicPr>
          <p:nvPr/>
        </p:nvPicPr>
        <p:blipFill>
          <a:blip r:embed="rId3" cstate="print"/>
          <a:srcRect t="14459" b="8925"/>
          <a:stretch>
            <a:fillRect/>
          </a:stretch>
        </p:blipFill>
        <p:spPr bwMode="auto">
          <a:xfrm>
            <a:off x="2886076" y="4763454"/>
            <a:ext cx="912955" cy="275488"/>
          </a:xfrm>
          <a:prstGeom prst="rect">
            <a:avLst/>
          </a:prstGeom>
          <a:noFill/>
          <a:ln w="9525">
            <a:noFill/>
            <a:miter lim="800000"/>
            <a:headEnd/>
            <a:tailEnd/>
          </a:ln>
        </p:spPr>
      </p:pic>
      <p:pic>
        <p:nvPicPr>
          <p:cNvPr id="13" name="Picture 5"/>
          <p:cNvPicPr>
            <a:picLocks noChangeAspect="1"/>
          </p:cNvPicPr>
          <p:nvPr/>
        </p:nvPicPr>
        <p:blipFill>
          <a:blip r:embed="rId4" cstate="print"/>
          <a:srcRect/>
          <a:stretch>
            <a:fillRect/>
          </a:stretch>
        </p:blipFill>
        <p:spPr bwMode="auto">
          <a:xfrm>
            <a:off x="1808024" y="4867234"/>
            <a:ext cx="743177" cy="307522"/>
          </a:xfrm>
          <a:prstGeom prst="rect">
            <a:avLst/>
          </a:prstGeom>
          <a:noFill/>
          <a:ln w="9525">
            <a:noFill/>
            <a:miter lim="800000"/>
            <a:headEnd/>
            <a:tailEnd/>
          </a:ln>
        </p:spPr>
      </p:pic>
      <p:pic>
        <p:nvPicPr>
          <p:cNvPr id="14" name="Picture 6"/>
          <p:cNvPicPr>
            <a:picLocks noChangeAspect="1"/>
          </p:cNvPicPr>
          <p:nvPr/>
        </p:nvPicPr>
        <p:blipFill>
          <a:blip r:embed="rId5" cstate="print"/>
          <a:srcRect/>
          <a:stretch>
            <a:fillRect/>
          </a:stretch>
        </p:blipFill>
        <p:spPr bwMode="auto">
          <a:xfrm>
            <a:off x="4444605" y="4332898"/>
            <a:ext cx="811249" cy="214625"/>
          </a:xfrm>
          <a:prstGeom prst="rect">
            <a:avLst/>
          </a:prstGeom>
          <a:noFill/>
          <a:ln w="9525">
            <a:noFill/>
            <a:miter lim="800000"/>
            <a:headEnd/>
            <a:tailEnd/>
          </a:ln>
        </p:spPr>
      </p:pic>
      <p:pic>
        <p:nvPicPr>
          <p:cNvPr id="15" name="Picture 8"/>
          <p:cNvPicPr>
            <a:picLocks noChangeAspect="1"/>
          </p:cNvPicPr>
          <p:nvPr/>
        </p:nvPicPr>
        <p:blipFill>
          <a:blip r:embed="rId6" cstate="print"/>
          <a:srcRect/>
          <a:stretch>
            <a:fillRect/>
          </a:stretch>
        </p:blipFill>
        <p:spPr bwMode="auto">
          <a:xfrm>
            <a:off x="4429126" y="4808298"/>
            <a:ext cx="811248" cy="185795"/>
          </a:xfrm>
          <a:prstGeom prst="rect">
            <a:avLst/>
          </a:prstGeom>
          <a:noFill/>
          <a:ln w="9525">
            <a:noFill/>
            <a:miter lim="800000"/>
            <a:headEnd/>
            <a:tailEnd/>
          </a:ln>
        </p:spPr>
      </p:pic>
      <p:pic>
        <p:nvPicPr>
          <p:cNvPr id="16" name="Picture 9"/>
          <p:cNvPicPr>
            <a:picLocks noChangeAspect="1"/>
          </p:cNvPicPr>
          <p:nvPr/>
        </p:nvPicPr>
        <p:blipFill>
          <a:blip r:embed="rId7" cstate="print"/>
          <a:srcRect/>
          <a:stretch>
            <a:fillRect/>
          </a:stretch>
        </p:blipFill>
        <p:spPr bwMode="auto">
          <a:xfrm>
            <a:off x="3008709" y="4332898"/>
            <a:ext cx="775211" cy="257870"/>
          </a:xfrm>
          <a:prstGeom prst="rect">
            <a:avLst/>
          </a:prstGeom>
          <a:noFill/>
          <a:ln w="9525">
            <a:noFill/>
            <a:miter lim="800000"/>
            <a:headEnd/>
            <a:tailEnd/>
          </a:ln>
        </p:spPr>
      </p:pic>
      <p:pic>
        <p:nvPicPr>
          <p:cNvPr id="17" name="Picture 15" descr="http://itac.ca/wp-content/uploads/2014/05/microsoft-logo.jpg"/>
          <p:cNvPicPr>
            <a:picLocks noChangeAspect="1" noChangeArrowheads="1"/>
          </p:cNvPicPr>
          <p:nvPr/>
        </p:nvPicPr>
        <p:blipFill>
          <a:blip r:embed="rId8" cstate="print"/>
          <a:srcRect l="10802" t="30898" r="11044" b="30534"/>
          <a:stretch>
            <a:fillRect/>
          </a:stretch>
        </p:blipFill>
        <p:spPr bwMode="auto">
          <a:xfrm>
            <a:off x="1808023" y="4599316"/>
            <a:ext cx="701534" cy="179387"/>
          </a:xfrm>
          <a:prstGeom prst="rect">
            <a:avLst/>
          </a:prstGeom>
          <a:noFill/>
          <a:ln w="9525">
            <a:noFill/>
            <a:miter lim="800000"/>
            <a:headEnd/>
            <a:tailEnd/>
          </a:ln>
        </p:spPr>
      </p:pic>
      <p:pic>
        <p:nvPicPr>
          <p:cNvPr id="18" name="Picture 10"/>
          <p:cNvPicPr>
            <a:picLocks noChangeAspect="1"/>
          </p:cNvPicPr>
          <p:nvPr/>
        </p:nvPicPr>
        <p:blipFill>
          <a:blip r:embed="rId9" cstate="print"/>
          <a:srcRect/>
          <a:stretch>
            <a:fillRect/>
          </a:stretch>
        </p:blipFill>
        <p:spPr bwMode="auto">
          <a:xfrm>
            <a:off x="4444605" y="5146693"/>
            <a:ext cx="831269" cy="240251"/>
          </a:xfrm>
          <a:prstGeom prst="rect">
            <a:avLst/>
          </a:prstGeom>
          <a:noFill/>
          <a:ln w="9525">
            <a:noFill/>
            <a:miter lim="800000"/>
            <a:headEnd/>
            <a:tailEnd/>
          </a:ln>
        </p:spPr>
      </p:pic>
      <p:pic>
        <p:nvPicPr>
          <p:cNvPr id="19" name="Picture 17" descr="http://www.dow.com/carpet/images/dow_diamond_logo_red_hi-res.jpg"/>
          <p:cNvPicPr>
            <a:picLocks noChangeAspect="1" noChangeArrowheads="1"/>
          </p:cNvPicPr>
          <p:nvPr/>
        </p:nvPicPr>
        <p:blipFill>
          <a:blip r:embed="rId10" cstate="print"/>
          <a:srcRect l="4195" t="27324" r="5727" b="29521"/>
          <a:stretch>
            <a:fillRect/>
          </a:stretch>
        </p:blipFill>
        <p:spPr bwMode="auto">
          <a:xfrm>
            <a:off x="3008709" y="5089831"/>
            <a:ext cx="775211" cy="297111"/>
          </a:xfrm>
          <a:prstGeom prst="rect">
            <a:avLst/>
          </a:prstGeom>
          <a:noFill/>
          <a:ln w="9525">
            <a:noFill/>
            <a:miter lim="800000"/>
            <a:headEnd/>
            <a:tailEnd/>
          </a:ln>
        </p:spPr>
      </p:pic>
      <p:pic>
        <p:nvPicPr>
          <p:cNvPr id="20" name="Picture 22" descr="http://travelsummary.boardingarea.com/wp-content/uploads/2013/08/Hyatt-Logo.jpg"/>
          <p:cNvPicPr>
            <a:picLocks noChangeAspect="1" noChangeArrowheads="1"/>
          </p:cNvPicPr>
          <p:nvPr/>
        </p:nvPicPr>
        <p:blipFill>
          <a:blip r:embed="rId11" cstate="print"/>
          <a:srcRect b="23810"/>
          <a:stretch>
            <a:fillRect/>
          </a:stretch>
        </p:blipFill>
        <p:spPr bwMode="auto">
          <a:xfrm>
            <a:off x="5846680" y="4332901"/>
            <a:ext cx="857250" cy="307522"/>
          </a:xfrm>
          <a:prstGeom prst="rect">
            <a:avLst/>
          </a:prstGeom>
          <a:noFill/>
        </p:spPr>
      </p:pic>
      <p:pic>
        <p:nvPicPr>
          <p:cNvPr id="21" name="Picture 10" descr="International Committee of the Red Cross"/>
          <p:cNvPicPr>
            <a:picLocks noChangeAspect="1" noChangeArrowheads="1"/>
          </p:cNvPicPr>
          <p:nvPr/>
        </p:nvPicPr>
        <p:blipFill>
          <a:blip r:embed="rId12" cstate="print"/>
          <a:srcRect/>
          <a:stretch>
            <a:fillRect/>
          </a:stretch>
        </p:blipFill>
        <p:spPr bwMode="auto">
          <a:xfrm>
            <a:off x="6959652" y="4332898"/>
            <a:ext cx="457200" cy="542042"/>
          </a:xfrm>
          <a:prstGeom prst="rect">
            <a:avLst/>
          </a:prstGeom>
          <a:noFill/>
        </p:spPr>
      </p:pic>
      <p:pic>
        <p:nvPicPr>
          <p:cNvPr id="22" name="Picture 8" descr="http://www.logospike.com/wp-content/uploads/2014/11/Unicef_logo-2.jpg"/>
          <p:cNvPicPr>
            <a:picLocks noChangeAspect="1" noChangeArrowheads="1"/>
          </p:cNvPicPr>
          <p:nvPr/>
        </p:nvPicPr>
        <p:blipFill>
          <a:blip r:embed="rId13" cstate="print"/>
          <a:srcRect t="33634" b="34920"/>
          <a:stretch>
            <a:fillRect/>
          </a:stretch>
        </p:blipFill>
        <p:spPr bwMode="auto">
          <a:xfrm>
            <a:off x="5857877" y="5170191"/>
            <a:ext cx="892010" cy="216754"/>
          </a:xfrm>
          <a:prstGeom prst="rect">
            <a:avLst/>
          </a:prstGeom>
          <a:noFill/>
        </p:spPr>
      </p:pic>
      <p:pic>
        <p:nvPicPr>
          <p:cNvPr id="23" name="Picture 16" descr="http://globalbioethics.org/wp-content/uploads/B927.tmp_.gif"/>
          <p:cNvPicPr>
            <a:picLocks noChangeAspect="1" noChangeArrowheads="1"/>
          </p:cNvPicPr>
          <p:nvPr/>
        </p:nvPicPr>
        <p:blipFill>
          <a:blip r:embed="rId14" cstate="print"/>
          <a:srcRect/>
          <a:stretch>
            <a:fillRect/>
          </a:stretch>
        </p:blipFill>
        <p:spPr bwMode="auto">
          <a:xfrm>
            <a:off x="5910123" y="4815314"/>
            <a:ext cx="730364" cy="171769"/>
          </a:xfrm>
          <a:prstGeom prst="rect">
            <a:avLst/>
          </a:prstGeom>
          <a:noFill/>
        </p:spPr>
      </p:pic>
      <p:pic>
        <p:nvPicPr>
          <p:cNvPr id="4099" name="Picture 3" descr="C:\Users\Shreya\Dropbox (HCG)\HCG India Team\Image library\canva\icons - Canva_files\thumbnail(369)Red.png"/>
          <p:cNvPicPr>
            <a:picLocks noChangeAspect="1" noChangeArrowheads="1"/>
          </p:cNvPicPr>
          <p:nvPr/>
        </p:nvPicPr>
        <p:blipFill>
          <a:blip r:embed="rId15" cstate="print"/>
          <a:srcRect/>
          <a:stretch>
            <a:fillRect/>
          </a:stretch>
        </p:blipFill>
        <p:spPr bwMode="auto">
          <a:xfrm>
            <a:off x="4168360" y="3267375"/>
            <a:ext cx="362181" cy="352736"/>
          </a:xfrm>
          <a:prstGeom prst="rect">
            <a:avLst/>
          </a:prstGeom>
          <a:noFill/>
        </p:spPr>
      </p:pic>
      <p:pic>
        <p:nvPicPr>
          <p:cNvPr id="26" name="Picture 3" descr="C:\Users\Shreya\Dropbox (HCG)\HCG India Team\Image library\canva\icons - Canva_files\thumbnail(369)Red.png"/>
          <p:cNvPicPr>
            <a:picLocks noChangeAspect="1" noChangeArrowheads="1"/>
          </p:cNvPicPr>
          <p:nvPr/>
        </p:nvPicPr>
        <p:blipFill>
          <a:blip r:embed="rId15" cstate="print"/>
          <a:srcRect/>
          <a:stretch>
            <a:fillRect/>
          </a:stretch>
        </p:blipFill>
        <p:spPr bwMode="auto">
          <a:xfrm>
            <a:off x="4683871" y="3267375"/>
            <a:ext cx="352736" cy="352736"/>
          </a:xfrm>
          <a:prstGeom prst="rect">
            <a:avLst/>
          </a:prstGeom>
          <a:noFill/>
        </p:spPr>
      </p:pic>
      <p:sp>
        <p:nvSpPr>
          <p:cNvPr id="27" name="TextBox 26"/>
          <p:cNvSpPr txBox="1"/>
          <p:nvPr/>
        </p:nvSpPr>
        <p:spPr>
          <a:xfrm>
            <a:off x="4142393" y="3614438"/>
            <a:ext cx="457200" cy="276999"/>
          </a:xfrm>
          <a:prstGeom prst="rect">
            <a:avLst/>
          </a:prstGeom>
          <a:noFill/>
        </p:spPr>
        <p:txBody>
          <a:bodyPr wrap="square" rtlCol="0">
            <a:spAutoFit/>
          </a:bodyPr>
          <a:lstStyle/>
          <a:p>
            <a:pPr algn="ctr"/>
            <a:r>
              <a:rPr lang="en-US" sz="1200" dirty="0">
                <a:solidFill>
                  <a:schemeClr val="bg1">
                    <a:lumMod val="50000"/>
                  </a:schemeClr>
                </a:solidFill>
              </a:rPr>
              <a:t>US</a:t>
            </a:r>
          </a:p>
        </p:txBody>
      </p:sp>
      <p:sp>
        <p:nvSpPr>
          <p:cNvPr id="29" name="TextBox 28"/>
          <p:cNvSpPr txBox="1"/>
          <p:nvPr/>
        </p:nvSpPr>
        <p:spPr>
          <a:xfrm>
            <a:off x="4506505" y="3611867"/>
            <a:ext cx="742950" cy="276999"/>
          </a:xfrm>
          <a:prstGeom prst="rect">
            <a:avLst/>
          </a:prstGeom>
          <a:noFill/>
        </p:spPr>
        <p:txBody>
          <a:bodyPr wrap="square" rtlCol="0">
            <a:spAutoFit/>
          </a:bodyPr>
          <a:lstStyle/>
          <a:p>
            <a:pPr algn="ctr"/>
            <a:r>
              <a:rPr lang="en-US" sz="1200" dirty="0">
                <a:solidFill>
                  <a:schemeClr val="bg1">
                    <a:lumMod val="50000"/>
                  </a:schemeClr>
                </a:solidFill>
              </a:rPr>
              <a:t>India</a:t>
            </a:r>
          </a:p>
        </p:txBody>
      </p:sp>
      <p:sp>
        <p:nvSpPr>
          <p:cNvPr id="32" name="Rectangle 31"/>
          <p:cNvSpPr/>
          <p:nvPr/>
        </p:nvSpPr>
        <p:spPr>
          <a:xfrm>
            <a:off x="1485900" y="1600202"/>
            <a:ext cx="6229350" cy="507831"/>
          </a:xfrm>
          <a:prstGeom prst="rect">
            <a:avLst/>
          </a:prstGeom>
        </p:spPr>
        <p:txBody>
          <a:bodyPr wrap="square">
            <a:spAutoFit/>
          </a:bodyPr>
          <a:lstStyle/>
          <a:p>
            <a:pPr algn="ctr"/>
            <a:r>
              <a:rPr lang="en-US" sz="1350" dirty="0">
                <a:solidFill>
                  <a:schemeClr val="bg1">
                    <a:lumMod val="50000"/>
                  </a:schemeClr>
                </a:solidFill>
              </a:rPr>
              <a:t>We help organizations achieve talent management excellence and leadership excellence using science, analytics, and empathy.</a:t>
            </a:r>
          </a:p>
        </p:txBody>
      </p:sp>
      <p:pic>
        <p:nvPicPr>
          <p:cNvPr id="1026" name="Picture 2" descr="Ecolab Logo"/>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6875117" y="5036269"/>
            <a:ext cx="686330" cy="13391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Logo with tagline(Blue)_17.png"/>
          <p:cNvPicPr>
            <a:picLocks noChangeAspect="1"/>
          </p:cNvPicPr>
          <p:nvPr/>
        </p:nvPicPr>
        <p:blipFill>
          <a:blip r:embed="rId17" cstate="print"/>
          <a:stretch>
            <a:fillRect/>
          </a:stretch>
        </p:blipFill>
        <p:spPr>
          <a:xfrm>
            <a:off x="3343275" y="974352"/>
            <a:ext cx="2686050" cy="528027"/>
          </a:xfrm>
          <a:prstGeom prst="rect">
            <a:avLst/>
          </a:prstGeom>
        </p:spPr>
      </p:pic>
    </p:spTree>
    <p:extLst>
      <p:ext uri="{BB962C8B-B14F-4D97-AF65-F5344CB8AC3E}">
        <p14:creationId xmlns:p14="http://schemas.microsoft.com/office/powerpoint/2010/main" val="18982186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Image result for on phone with family"/>
          <p:cNvPicPr>
            <a:picLocks noChangeAspect="1" noChangeArrowheads="1"/>
          </p:cNvPicPr>
          <p:nvPr/>
        </p:nvPicPr>
        <p:blipFill>
          <a:blip r:embed="rId3" cstate="print"/>
          <a:srcRect/>
          <a:stretch>
            <a:fillRect/>
          </a:stretch>
        </p:blipFill>
        <p:spPr bwMode="auto">
          <a:xfrm>
            <a:off x="364531" y="460769"/>
            <a:ext cx="2881746" cy="1440873"/>
          </a:xfrm>
          <a:prstGeom prst="rect">
            <a:avLst/>
          </a:prstGeom>
          <a:noFill/>
        </p:spPr>
      </p:pic>
      <p:pic>
        <p:nvPicPr>
          <p:cNvPr id="79876" name="Picture 4" descr="Image result for resentment"/>
          <p:cNvPicPr>
            <a:picLocks noChangeAspect="1" noChangeArrowheads="1"/>
          </p:cNvPicPr>
          <p:nvPr/>
        </p:nvPicPr>
        <p:blipFill>
          <a:blip r:embed="rId4" cstate="print"/>
          <a:srcRect t="10210" b="24937"/>
          <a:stretch>
            <a:fillRect/>
          </a:stretch>
        </p:blipFill>
        <p:spPr bwMode="auto">
          <a:xfrm>
            <a:off x="285607" y="2596849"/>
            <a:ext cx="2992582" cy="1559515"/>
          </a:xfrm>
          <a:prstGeom prst="rect">
            <a:avLst/>
          </a:prstGeom>
          <a:noFill/>
        </p:spPr>
      </p:pic>
      <p:pic>
        <p:nvPicPr>
          <p:cNvPr id="79878" name="Picture 6" descr="Image result for hate  job"/>
          <p:cNvPicPr>
            <a:picLocks noChangeAspect="1" noChangeArrowheads="1"/>
          </p:cNvPicPr>
          <p:nvPr/>
        </p:nvPicPr>
        <p:blipFill>
          <a:blip r:embed="rId5" cstate="print"/>
          <a:srcRect/>
          <a:stretch>
            <a:fillRect/>
          </a:stretch>
        </p:blipFill>
        <p:spPr bwMode="auto">
          <a:xfrm>
            <a:off x="266413" y="4802724"/>
            <a:ext cx="3030970" cy="1648443"/>
          </a:xfrm>
          <a:prstGeom prst="rect">
            <a:avLst/>
          </a:prstGeom>
          <a:noFill/>
        </p:spPr>
      </p:pic>
      <p:pic>
        <p:nvPicPr>
          <p:cNvPr id="79880" name="Picture 8" descr="Image result for turnover employee"/>
          <p:cNvPicPr>
            <a:picLocks noChangeAspect="1" noChangeArrowheads="1"/>
          </p:cNvPicPr>
          <p:nvPr/>
        </p:nvPicPr>
        <p:blipFill>
          <a:blip r:embed="rId6" cstate="print"/>
          <a:srcRect/>
          <a:stretch>
            <a:fillRect/>
          </a:stretch>
        </p:blipFill>
        <p:spPr bwMode="auto">
          <a:xfrm>
            <a:off x="5917476" y="1503337"/>
            <a:ext cx="2629189" cy="3885288"/>
          </a:xfrm>
          <a:prstGeom prst="rect">
            <a:avLst/>
          </a:prstGeom>
          <a:noFill/>
        </p:spPr>
      </p:pic>
      <p:sp>
        <p:nvSpPr>
          <p:cNvPr id="15" name="Down Arrow 14"/>
          <p:cNvSpPr/>
          <p:nvPr/>
        </p:nvSpPr>
        <p:spPr>
          <a:xfrm>
            <a:off x="1440873" y="2063093"/>
            <a:ext cx="609600" cy="4849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own Arrow 15"/>
          <p:cNvSpPr/>
          <p:nvPr/>
        </p:nvSpPr>
        <p:spPr>
          <a:xfrm>
            <a:off x="1440873" y="4252463"/>
            <a:ext cx="609600" cy="4849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triped Right Arrow 16"/>
          <p:cNvSpPr/>
          <p:nvPr/>
        </p:nvSpPr>
        <p:spPr>
          <a:xfrm>
            <a:off x="3546247" y="4010008"/>
            <a:ext cx="2175164" cy="79271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6137560" y="5541389"/>
            <a:ext cx="2189019" cy="1200329"/>
          </a:xfrm>
          <a:prstGeom prst="rect">
            <a:avLst/>
          </a:prstGeom>
          <a:noFill/>
        </p:spPr>
        <p:txBody>
          <a:bodyPr wrap="square" rtlCol="0">
            <a:spAutoFit/>
          </a:bodyPr>
          <a:lstStyle/>
          <a:p>
            <a:r>
              <a:rPr lang="en-US" sz="2400" b="1" dirty="0" smtClean="0">
                <a:latin typeface="Century Schoolbook" charset="0"/>
                <a:ea typeface="Century Schoolbook" charset="0"/>
                <a:cs typeface="Century Schoolbook" charset="0"/>
              </a:rPr>
              <a:t>Which leads to turnover intentions</a:t>
            </a:r>
            <a:endParaRPr lang="en-US" sz="2400" b="1" dirty="0">
              <a:latin typeface="Century Schoolbook" charset="0"/>
              <a:ea typeface="Century Schoolbook" charset="0"/>
              <a:cs typeface="Century Schoolbook" charset="0"/>
            </a:endParaRPr>
          </a:p>
        </p:txBody>
      </p:sp>
      <p:sp>
        <p:nvSpPr>
          <p:cNvPr id="19" name="Title 3"/>
          <p:cNvSpPr>
            <a:spLocks noGrp="1"/>
          </p:cNvSpPr>
          <p:nvPr>
            <p:ph type="title"/>
          </p:nvPr>
        </p:nvSpPr>
        <p:spPr>
          <a:xfrm>
            <a:off x="3560618" y="401784"/>
            <a:ext cx="5187705" cy="951061"/>
          </a:xfrm>
        </p:spPr>
        <p:txBody>
          <a:bodyPr>
            <a:normAutofit/>
          </a:bodyPr>
          <a:lstStyle/>
          <a:p>
            <a:r>
              <a:rPr lang="en-US" sz="3600" b="1" dirty="0" smtClean="0">
                <a:solidFill>
                  <a:schemeClr val="tx1"/>
                </a:solidFill>
                <a:latin typeface="Century Schoolbook" charset="0"/>
                <a:ea typeface="Century Schoolbook" charset="0"/>
                <a:cs typeface="Century Schoolbook" charset="0"/>
              </a:rPr>
              <a:t>Study Findings</a:t>
            </a:r>
            <a:endParaRPr lang="en-US" sz="3600" b="1" dirty="0">
              <a:solidFill>
                <a:schemeClr val="tx1"/>
              </a:solidFill>
              <a:latin typeface="Century Schoolbook" charset="0"/>
              <a:ea typeface="Century Schoolbook" charset="0"/>
              <a:cs typeface="Century Schoolbook" charset="0"/>
            </a:endParaRPr>
          </a:p>
        </p:txBody>
      </p:sp>
      <p:sp>
        <p:nvSpPr>
          <p:cNvPr id="21" name="TextBox 20"/>
          <p:cNvSpPr txBox="1"/>
          <p:nvPr/>
        </p:nvSpPr>
        <p:spPr>
          <a:xfrm>
            <a:off x="3532393" y="2596849"/>
            <a:ext cx="2189018" cy="1477328"/>
          </a:xfrm>
          <a:prstGeom prst="rect">
            <a:avLst/>
          </a:prstGeom>
          <a:noFill/>
        </p:spPr>
        <p:txBody>
          <a:bodyPr wrap="square" rtlCol="0">
            <a:spAutoFit/>
          </a:bodyPr>
          <a:lstStyle/>
          <a:p>
            <a:r>
              <a:rPr lang="en-US" dirty="0" smtClean="0">
                <a:latin typeface="Century Schoolbook" charset="0"/>
                <a:ea typeface="Century Schoolbook" charset="0"/>
                <a:cs typeface="Century Schoolbook" charset="0"/>
              </a:rPr>
              <a:t>Work-family conflict becomes spousal resentment of organization</a:t>
            </a:r>
            <a:endParaRPr lang="en-US" dirty="0">
              <a:latin typeface="Century Schoolbook" charset="0"/>
              <a:ea typeface="Century Schoolbook" charset="0"/>
              <a:cs typeface="Century Schoolbook" charset="0"/>
            </a:endParaRPr>
          </a:p>
        </p:txBody>
      </p:sp>
      <p:sp>
        <p:nvSpPr>
          <p:cNvPr id="22" name="TextBox 21"/>
          <p:cNvSpPr txBox="1"/>
          <p:nvPr/>
        </p:nvSpPr>
        <p:spPr>
          <a:xfrm>
            <a:off x="3491345" y="4802725"/>
            <a:ext cx="2161309" cy="1477328"/>
          </a:xfrm>
          <a:prstGeom prst="rect">
            <a:avLst/>
          </a:prstGeom>
          <a:noFill/>
        </p:spPr>
        <p:txBody>
          <a:bodyPr wrap="square" rtlCol="0">
            <a:spAutoFit/>
          </a:bodyPr>
          <a:lstStyle/>
          <a:p>
            <a:r>
              <a:rPr lang="en-US" dirty="0" smtClean="0">
                <a:latin typeface="Century Schoolbook" charset="0"/>
                <a:ea typeface="Century Schoolbook" charset="0"/>
                <a:cs typeface="Century Schoolbook" charset="0"/>
              </a:rPr>
              <a:t>Through conflict, spousal resentment lowers organizational commitment…</a:t>
            </a:r>
            <a:endParaRPr lang="en-US" dirty="0">
              <a:latin typeface="Century Schoolbook" charset="0"/>
              <a:ea typeface="Century Schoolbook" charset="0"/>
              <a:cs typeface="Century Schoolbook" charset="0"/>
            </a:endParaRPr>
          </a:p>
        </p:txBody>
      </p:sp>
      <p:sp>
        <p:nvSpPr>
          <p:cNvPr id="2" name="Slide Number Placeholder 1"/>
          <p:cNvSpPr>
            <a:spLocks noGrp="1"/>
          </p:cNvSpPr>
          <p:nvPr>
            <p:ph type="sldNum" sz="quarter" idx="12"/>
          </p:nvPr>
        </p:nvSpPr>
        <p:spPr/>
        <p:txBody>
          <a:bodyPr/>
          <a:lstStyle/>
          <a:p>
            <a:fld id="{ADD727BA-E685-4C73-9805-DA6FB45AF40C}" type="slidenum">
              <a:rPr lang="en-US" smtClean="0"/>
              <a:pPr/>
              <a:t>30</a:t>
            </a:fld>
            <a:endParaRPr lang="en-US" dirty="0"/>
          </a:p>
        </p:txBody>
      </p:sp>
    </p:spTree>
    <p:extLst>
      <p:ext uri="{BB962C8B-B14F-4D97-AF65-F5344CB8AC3E}">
        <p14:creationId xmlns:p14="http://schemas.microsoft.com/office/powerpoint/2010/main" val="8284300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6C3B0C-ACC0-45D8-B8EC-460DC3555F3F}" type="slidenum">
              <a:rPr lang="en-US" smtClean="0">
                <a:solidFill>
                  <a:prstClr val="black">
                    <a:tint val="75000"/>
                  </a:prstClr>
                </a:solidFill>
              </a:rPr>
              <a:pPr/>
              <a:t>31</a:t>
            </a:fld>
            <a:endParaRPr lang="en-US" dirty="0">
              <a:solidFill>
                <a:prstClr val="black">
                  <a:tint val="75000"/>
                </a:prstClr>
              </a:solidFill>
            </a:endParaRPr>
          </a:p>
        </p:txBody>
      </p:sp>
      <p:sp>
        <p:nvSpPr>
          <p:cNvPr id="6" name="TextBox 5"/>
          <p:cNvSpPr txBox="1"/>
          <p:nvPr/>
        </p:nvSpPr>
        <p:spPr>
          <a:xfrm>
            <a:off x="494675" y="404735"/>
            <a:ext cx="7315200" cy="646331"/>
          </a:xfrm>
          <a:prstGeom prst="rect">
            <a:avLst/>
          </a:prstGeom>
          <a:noFill/>
        </p:spPr>
        <p:txBody>
          <a:bodyPr wrap="square" rtlCol="0">
            <a:spAutoFit/>
          </a:bodyPr>
          <a:lstStyle/>
          <a:p>
            <a:r>
              <a:rPr lang="en-US" sz="3600" b="1" dirty="0" smtClean="0">
                <a:latin typeface="Century Schoolbook" charset="0"/>
                <a:ea typeface="Century Schoolbook" charset="0"/>
                <a:cs typeface="Century Schoolbook" charset="0"/>
              </a:rPr>
              <a:t>Practical Implications</a:t>
            </a:r>
            <a:endParaRPr lang="en-US" sz="3600" b="1" dirty="0">
              <a:latin typeface="Century Schoolbook" charset="0"/>
              <a:ea typeface="Century Schoolbook" charset="0"/>
              <a:cs typeface="Century Schoolbook" charset="0"/>
            </a:endParaRPr>
          </a:p>
        </p:txBody>
      </p:sp>
      <p:grpSp>
        <p:nvGrpSpPr>
          <p:cNvPr id="5" name="Group 4"/>
          <p:cNvGrpSpPr/>
          <p:nvPr/>
        </p:nvGrpSpPr>
        <p:grpSpPr>
          <a:xfrm>
            <a:off x="341662" y="798284"/>
            <a:ext cx="2414550" cy="2375204"/>
            <a:chOff x="5847112" y="3687425"/>
            <a:chExt cx="2414550" cy="2375204"/>
          </a:xfrm>
        </p:grpSpPr>
        <p:sp>
          <p:nvSpPr>
            <p:cNvPr id="7" name="Oval 6"/>
            <p:cNvSpPr/>
            <p:nvPr/>
          </p:nvSpPr>
          <p:spPr>
            <a:xfrm>
              <a:off x="6448966" y="4272013"/>
              <a:ext cx="1215473" cy="130407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alibri Light" pitchFamily="34" charset="0"/>
                </a:rPr>
                <a:t>MANAGE THE EMPLOYEE LIFE CYCLE</a:t>
              </a:r>
            </a:p>
          </p:txBody>
        </p:sp>
        <p:grpSp>
          <p:nvGrpSpPr>
            <p:cNvPr id="8" name="Group 7"/>
            <p:cNvGrpSpPr/>
            <p:nvPr/>
          </p:nvGrpSpPr>
          <p:grpSpPr>
            <a:xfrm>
              <a:off x="5847112" y="3687425"/>
              <a:ext cx="2414550" cy="2375204"/>
              <a:chOff x="4076700" y="1741891"/>
              <a:chExt cx="2616538" cy="2574391"/>
            </a:xfrm>
          </p:grpSpPr>
          <p:sp>
            <p:nvSpPr>
              <p:cNvPr id="9" name="Circular Arrow 8"/>
              <p:cNvSpPr/>
              <p:nvPr/>
            </p:nvSpPr>
            <p:spPr>
              <a:xfrm rot="5116595">
                <a:off x="4191000" y="1905000"/>
                <a:ext cx="2133600" cy="2362200"/>
              </a:xfrm>
              <a:prstGeom prst="circularArrow">
                <a:avLst>
                  <a:gd name="adj1" fmla="val 12500"/>
                  <a:gd name="adj2" fmla="val 1142319"/>
                  <a:gd name="adj3" fmla="val 20457681"/>
                  <a:gd name="adj4" fmla="val 16098177"/>
                  <a:gd name="adj5" fmla="val 12500"/>
                </a:avLst>
              </a:prstGeom>
              <a:gradFill flip="none" rotWithShape="1">
                <a:gsLst>
                  <a:gs pos="0">
                    <a:schemeClr val="accent1">
                      <a:lumMod val="89000"/>
                    </a:schemeClr>
                  </a:gs>
                  <a:gs pos="23000">
                    <a:schemeClr val="accent1">
                      <a:lumMod val="89000"/>
                    </a:schemeClr>
                  </a:gs>
                  <a:gs pos="69000">
                    <a:srgbClr val="0E2C8E"/>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Circular Arrow 9"/>
              <p:cNvSpPr/>
              <p:nvPr/>
            </p:nvSpPr>
            <p:spPr>
              <a:xfrm>
                <a:off x="4342369" y="1954082"/>
                <a:ext cx="2133600" cy="2362200"/>
              </a:xfrm>
              <a:prstGeom prst="circularArrow">
                <a:avLst>
                  <a:gd name="adj1" fmla="val 12500"/>
                  <a:gd name="adj2" fmla="val 1142319"/>
                  <a:gd name="adj3" fmla="val 20457681"/>
                  <a:gd name="adj4" fmla="val 15834746"/>
                  <a:gd name="adj5" fmla="val 12500"/>
                </a:avLst>
              </a:prstGeom>
              <a:gradFill flip="none" rotWithShape="1">
                <a:gsLst>
                  <a:gs pos="0">
                    <a:schemeClr val="accent1">
                      <a:lumMod val="40000"/>
                      <a:lumOff val="60000"/>
                    </a:schemeClr>
                  </a:gs>
                  <a:gs pos="46000">
                    <a:schemeClr val="accent1">
                      <a:lumMod val="95000"/>
                      <a:lumOff val="5000"/>
                    </a:schemeClr>
                  </a:gs>
                  <a:gs pos="100000">
                    <a:srgbClr val="0E2C8E"/>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Circular Arrow 10"/>
              <p:cNvSpPr/>
              <p:nvPr/>
            </p:nvSpPr>
            <p:spPr>
              <a:xfrm rot="15908739">
                <a:off x="4445338" y="1810623"/>
                <a:ext cx="2133600" cy="2362200"/>
              </a:xfrm>
              <a:prstGeom prst="circularArrow">
                <a:avLst>
                  <a:gd name="adj1" fmla="val 12500"/>
                  <a:gd name="adj2" fmla="val 1142319"/>
                  <a:gd name="adj3" fmla="val 20457681"/>
                  <a:gd name="adj4" fmla="val 15834746"/>
                  <a:gd name="adj5" fmla="val 12500"/>
                </a:avLst>
              </a:prstGeom>
              <a:gradFill flip="none" rotWithShape="1">
                <a:gsLst>
                  <a:gs pos="0">
                    <a:schemeClr val="accent1">
                      <a:lumMod val="40000"/>
                      <a:lumOff val="60000"/>
                    </a:schemeClr>
                  </a:gs>
                  <a:gs pos="46000">
                    <a:schemeClr val="accent1">
                      <a:lumMod val="95000"/>
                      <a:lumOff val="5000"/>
                    </a:schemeClr>
                  </a:gs>
                  <a:gs pos="100000">
                    <a:srgbClr val="0E2C8E"/>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Circular Arrow 11"/>
              <p:cNvSpPr/>
              <p:nvPr/>
            </p:nvSpPr>
            <p:spPr>
              <a:xfrm rot="10441107">
                <a:off x="4308272" y="1741891"/>
                <a:ext cx="2133600" cy="2362200"/>
              </a:xfrm>
              <a:prstGeom prst="circularArrow">
                <a:avLst>
                  <a:gd name="adj1" fmla="val 12500"/>
                  <a:gd name="adj2" fmla="val 1142319"/>
                  <a:gd name="adj3" fmla="val 20457681"/>
                  <a:gd name="adj4" fmla="val 15755695"/>
                  <a:gd name="adj5" fmla="val 12500"/>
                </a:avLst>
              </a:prstGeom>
              <a:gradFill flip="none" rotWithShape="1">
                <a:gsLst>
                  <a:gs pos="0">
                    <a:schemeClr val="accent1">
                      <a:lumMod val="40000"/>
                      <a:lumOff val="60000"/>
                    </a:schemeClr>
                  </a:gs>
                  <a:gs pos="46000">
                    <a:schemeClr val="accent1">
                      <a:lumMod val="95000"/>
                      <a:lumOff val="5000"/>
                    </a:schemeClr>
                  </a:gs>
                  <a:gs pos="100000">
                    <a:srgbClr val="0E2C8E"/>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Circular Arrow 12"/>
              <p:cNvSpPr/>
              <p:nvPr/>
            </p:nvSpPr>
            <p:spPr>
              <a:xfrm rot="5134588">
                <a:off x="4191000" y="1910718"/>
                <a:ext cx="2133600" cy="2362200"/>
              </a:xfrm>
              <a:prstGeom prst="circularArrow">
                <a:avLst>
                  <a:gd name="adj1" fmla="val 12500"/>
                  <a:gd name="adj2" fmla="val 1142319"/>
                  <a:gd name="adj3" fmla="val 20457681"/>
                  <a:gd name="adj4" fmla="val 16865785"/>
                  <a:gd name="adj5" fmla="val 12500"/>
                </a:avLst>
              </a:prstGeom>
              <a:gradFill flip="none" rotWithShape="1">
                <a:gsLst>
                  <a:gs pos="0">
                    <a:schemeClr val="accent1">
                      <a:lumMod val="40000"/>
                      <a:lumOff val="60000"/>
                    </a:schemeClr>
                  </a:gs>
                  <a:gs pos="46000">
                    <a:schemeClr val="accent1">
                      <a:lumMod val="95000"/>
                      <a:lumOff val="5000"/>
                    </a:schemeClr>
                  </a:gs>
                  <a:gs pos="100000">
                    <a:srgbClr val="0E2C8E"/>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p:cNvSpPr txBox="1"/>
              <p:nvPr/>
            </p:nvSpPr>
            <p:spPr>
              <a:xfrm rot="2821842">
                <a:off x="5652692" y="2427535"/>
                <a:ext cx="726872" cy="283495"/>
              </a:xfrm>
              <a:prstGeom prst="rect">
                <a:avLst/>
              </a:prstGeom>
              <a:noFill/>
            </p:spPr>
            <p:txBody>
              <a:bodyPr wrap="square" rtlCol="0">
                <a:spAutoFit/>
              </a:bodyPr>
              <a:lstStyle/>
              <a:p>
                <a:r>
                  <a:rPr lang="en-US" sz="1100" dirty="0">
                    <a:solidFill>
                      <a:schemeClr val="bg1"/>
                    </a:solidFill>
                  </a:rPr>
                  <a:t>Hire</a:t>
                </a:r>
              </a:p>
            </p:txBody>
          </p:sp>
          <p:sp>
            <p:nvSpPr>
              <p:cNvPr id="15" name="TextBox 14"/>
              <p:cNvSpPr txBox="1"/>
              <p:nvPr/>
            </p:nvSpPr>
            <p:spPr>
              <a:xfrm rot="7908030">
                <a:off x="5233129" y="3561744"/>
                <a:ext cx="1158669" cy="283495"/>
              </a:xfrm>
              <a:prstGeom prst="rect">
                <a:avLst/>
              </a:prstGeom>
              <a:noFill/>
            </p:spPr>
            <p:txBody>
              <a:bodyPr wrap="square" rtlCol="0">
                <a:spAutoFit/>
              </a:bodyPr>
              <a:lstStyle/>
              <a:p>
                <a:r>
                  <a:rPr lang="en-US" sz="1100" dirty="0">
                    <a:solidFill>
                      <a:schemeClr val="bg1"/>
                    </a:solidFill>
                  </a:rPr>
                  <a:t>Develop</a:t>
                </a:r>
              </a:p>
            </p:txBody>
          </p:sp>
          <p:sp>
            <p:nvSpPr>
              <p:cNvPr id="16" name="TextBox 15"/>
              <p:cNvSpPr txBox="1"/>
              <p:nvPr/>
            </p:nvSpPr>
            <p:spPr>
              <a:xfrm rot="13048804">
                <a:off x="4480340" y="3505812"/>
                <a:ext cx="808135" cy="283549"/>
              </a:xfrm>
              <a:prstGeom prst="rect">
                <a:avLst/>
              </a:prstGeom>
              <a:noFill/>
            </p:spPr>
            <p:txBody>
              <a:bodyPr wrap="square" rtlCol="0">
                <a:spAutoFit/>
              </a:bodyPr>
              <a:lstStyle/>
              <a:p>
                <a:r>
                  <a:rPr lang="en-US" sz="1100" dirty="0">
                    <a:solidFill>
                      <a:schemeClr val="bg1"/>
                    </a:solidFill>
                  </a:rPr>
                  <a:t>Manage</a:t>
                </a:r>
              </a:p>
            </p:txBody>
          </p:sp>
          <p:sp>
            <p:nvSpPr>
              <p:cNvPr id="17" name="TextBox 16"/>
              <p:cNvSpPr txBox="1"/>
              <p:nvPr/>
            </p:nvSpPr>
            <p:spPr>
              <a:xfrm rot="18561012">
                <a:off x="4409322" y="2357400"/>
                <a:ext cx="808135" cy="283495"/>
              </a:xfrm>
              <a:prstGeom prst="rect">
                <a:avLst/>
              </a:prstGeom>
              <a:noFill/>
            </p:spPr>
            <p:txBody>
              <a:bodyPr wrap="square" rtlCol="0">
                <a:spAutoFit/>
              </a:bodyPr>
              <a:lstStyle/>
              <a:p>
                <a:r>
                  <a:rPr lang="en-US" sz="1100" b="1" dirty="0">
                    <a:solidFill>
                      <a:srgbClr val="C00000"/>
                    </a:solidFill>
                  </a:rPr>
                  <a:t>Support</a:t>
                </a:r>
              </a:p>
            </p:txBody>
          </p:sp>
        </p:grpSp>
      </p:grpSp>
      <p:sp>
        <p:nvSpPr>
          <p:cNvPr id="2" name="Rectangle 1"/>
          <p:cNvSpPr/>
          <p:nvPr/>
        </p:nvSpPr>
        <p:spPr>
          <a:xfrm>
            <a:off x="2555715" y="2556531"/>
            <a:ext cx="5396061" cy="3139321"/>
          </a:xfrm>
          <a:prstGeom prst="rect">
            <a:avLst/>
          </a:prstGeom>
        </p:spPr>
        <p:txBody>
          <a:bodyPr wrap="square">
            <a:spAutoFit/>
          </a:bodyPr>
          <a:lstStyle/>
          <a:p>
            <a:pPr marL="342900" indent="-342900">
              <a:buFont typeface="+mj-lt"/>
              <a:buAutoNum type="arabicPeriod"/>
            </a:pPr>
            <a:r>
              <a:rPr lang="en-US" dirty="0">
                <a:latin typeface="Century Schoolbook"/>
              </a:rPr>
              <a:t>Instead of mandating/banning mWork, focus on creating a supportive work environment giving employees a choice of when and how they work.</a:t>
            </a:r>
          </a:p>
          <a:p>
            <a:pPr marL="342900" indent="-342900">
              <a:buFont typeface="+mj-lt"/>
              <a:buAutoNum type="arabicPeriod"/>
            </a:pPr>
            <a:endParaRPr lang="en-US" dirty="0">
              <a:latin typeface="Century Schoolbook"/>
            </a:endParaRPr>
          </a:p>
          <a:p>
            <a:pPr marL="342900" indent="-342900">
              <a:buFont typeface="+mj-lt"/>
              <a:buAutoNum type="arabicPeriod"/>
            </a:pPr>
            <a:r>
              <a:rPr lang="en-US" dirty="0">
                <a:latin typeface="Century Schoolbook"/>
              </a:rPr>
              <a:t>Raise consciousness about managing family time. </a:t>
            </a:r>
          </a:p>
          <a:p>
            <a:pPr marL="342900" indent="-342900">
              <a:buFont typeface="+mj-lt"/>
              <a:buAutoNum type="arabicPeriod"/>
            </a:pPr>
            <a:endParaRPr lang="en-US" dirty="0">
              <a:latin typeface="Century Schoolbook"/>
            </a:endParaRPr>
          </a:p>
          <a:p>
            <a:pPr marL="342900" indent="-342900">
              <a:buFont typeface="+mj-lt"/>
              <a:buAutoNum type="arabicPeriod"/>
            </a:pPr>
            <a:r>
              <a:rPr lang="en-US" dirty="0">
                <a:latin typeface="Century Schoolbook"/>
              </a:rPr>
              <a:t>Create a supportive work culture where </a:t>
            </a:r>
            <a:r>
              <a:rPr lang="en-US" dirty="0" smtClean="0">
                <a:latin typeface="Century Schoolbook"/>
              </a:rPr>
              <a:t>there are no negative consequences to those who prioritize family time</a:t>
            </a:r>
            <a:endParaRPr lang="en-US" dirty="0">
              <a:latin typeface="Century Schoolbook"/>
            </a:endParaRPr>
          </a:p>
        </p:txBody>
      </p:sp>
    </p:spTree>
    <p:extLst>
      <p:ext uri="{BB962C8B-B14F-4D97-AF65-F5344CB8AC3E}">
        <p14:creationId xmlns:p14="http://schemas.microsoft.com/office/powerpoint/2010/main" val="960114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3161" y="0"/>
            <a:ext cx="10287001" cy="6858000"/>
          </a:xfrm>
        </p:spPr>
      </p:pic>
      <p:sp>
        <p:nvSpPr>
          <p:cNvPr id="5" name="Slide Number Placeholder 4"/>
          <p:cNvSpPr>
            <a:spLocks noGrp="1"/>
          </p:cNvSpPr>
          <p:nvPr>
            <p:ph type="sldNum" sz="quarter" idx="12"/>
          </p:nvPr>
        </p:nvSpPr>
        <p:spPr/>
        <p:txBody>
          <a:bodyPr/>
          <a:lstStyle/>
          <a:p>
            <a:fld id="{F96C3B0C-ACC0-45D8-B8EC-460DC3555F3F}" type="slidenum">
              <a:rPr lang="en-US" smtClean="0">
                <a:solidFill>
                  <a:prstClr val="black">
                    <a:tint val="75000"/>
                  </a:prstClr>
                </a:solidFill>
              </a:rPr>
              <a:pPr/>
              <a:t>32</a:t>
            </a:fld>
            <a:endParaRPr lang="en-US" dirty="0">
              <a:solidFill>
                <a:prstClr val="black">
                  <a:tint val="75000"/>
                </a:prstClr>
              </a:solidFill>
            </a:endParaRPr>
          </a:p>
        </p:txBody>
      </p:sp>
      <p:sp>
        <p:nvSpPr>
          <p:cNvPr id="6" name="Rectangle 5"/>
          <p:cNvSpPr/>
          <p:nvPr/>
        </p:nvSpPr>
        <p:spPr>
          <a:xfrm>
            <a:off x="-108748" y="136239"/>
            <a:ext cx="7791994" cy="1276866"/>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54636" y="1087070"/>
            <a:ext cx="6828297" cy="369332"/>
          </a:xfrm>
          <a:prstGeom prst="rect">
            <a:avLst/>
          </a:prstGeom>
        </p:spPr>
        <p:txBody>
          <a:bodyPr wrap="square">
            <a:spAutoFit/>
          </a:bodyPr>
          <a:lstStyle/>
          <a:p>
            <a:pPr>
              <a:spcAft>
                <a:spcPts val="600"/>
              </a:spcAft>
            </a:pPr>
            <a:r>
              <a:rPr lang="en-US" dirty="0">
                <a:latin typeface="Century Schoolbook" charset="0"/>
                <a:ea typeface="Century Schoolbook" charset="0"/>
                <a:cs typeface="Century Schoolbook" charset="0"/>
              </a:rPr>
              <a:t>Which leader behaviors are best at driving team performance?</a:t>
            </a:r>
          </a:p>
        </p:txBody>
      </p:sp>
      <p:sp>
        <p:nvSpPr>
          <p:cNvPr id="7" name="TextBox 6"/>
          <p:cNvSpPr txBox="1"/>
          <p:nvPr/>
        </p:nvSpPr>
        <p:spPr>
          <a:xfrm>
            <a:off x="554636" y="372619"/>
            <a:ext cx="7629994" cy="646331"/>
          </a:xfrm>
          <a:prstGeom prst="rect">
            <a:avLst/>
          </a:prstGeom>
          <a:noFill/>
        </p:spPr>
        <p:txBody>
          <a:bodyPr wrap="square" rtlCol="0">
            <a:spAutoFit/>
          </a:bodyPr>
          <a:lstStyle/>
          <a:p>
            <a:r>
              <a:rPr lang="en-US" sz="3600" b="1" dirty="0" smtClean="0">
                <a:latin typeface="Century Schoolbook" charset="0"/>
                <a:ea typeface="Century Schoolbook" charset="0"/>
                <a:cs typeface="Century Schoolbook" charset="0"/>
              </a:rPr>
              <a:t>Leader Behaviors</a:t>
            </a:r>
            <a:endParaRPr lang="en-US" sz="3600" b="1" dirty="0">
              <a:latin typeface="Century Schoolbook" charset="0"/>
              <a:ea typeface="Century Schoolbook" charset="0"/>
              <a:cs typeface="Century Schoolbook" charset="0"/>
            </a:endParaRPr>
          </a:p>
        </p:txBody>
      </p:sp>
      <p:sp>
        <p:nvSpPr>
          <p:cNvPr id="8" name="Rectangle 7"/>
          <p:cNvSpPr/>
          <p:nvPr/>
        </p:nvSpPr>
        <p:spPr>
          <a:xfrm>
            <a:off x="-683161" y="5219443"/>
            <a:ext cx="8736012" cy="1276866"/>
          </a:xfrm>
          <a:prstGeom prst="rect">
            <a:avLst/>
          </a:prstGeom>
          <a:solidFill>
            <a:schemeClr val="bg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en-US" dirty="0">
                <a:solidFill>
                  <a:schemeClr val="tx1"/>
                </a:solidFill>
                <a:latin typeface="+mj-lt"/>
              </a:rPr>
              <a:t>Owens, B.P., &amp; Hekman, D.R. (2016). How does leader humility influence team performance? Exploring the mechanisms of contagion and collective promotion focus. </a:t>
            </a:r>
            <a:r>
              <a:rPr lang="en-US" i="1" dirty="0">
                <a:solidFill>
                  <a:schemeClr val="tx1"/>
                </a:solidFill>
                <a:latin typeface="+mj-lt"/>
              </a:rPr>
              <a:t>Academy of Management Journal, 59</a:t>
            </a:r>
            <a:r>
              <a:rPr lang="en-US" dirty="0">
                <a:solidFill>
                  <a:schemeClr val="tx1"/>
                </a:solidFill>
                <a:latin typeface="+mj-lt"/>
              </a:rPr>
              <a:t>(3), 1088-1111. doi:10.5465/amj.2013.0660</a:t>
            </a:r>
          </a:p>
        </p:txBody>
      </p:sp>
    </p:spTree>
    <p:extLst>
      <p:ext uri="{BB962C8B-B14F-4D97-AF65-F5344CB8AC3E}">
        <p14:creationId xmlns:p14="http://schemas.microsoft.com/office/powerpoint/2010/main" val="15813738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860" y="1862244"/>
            <a:ext cx="3942490" cy="3469198"/>
          </a:xfrm>
          <a:ln>
            <a:solidFill>
              <a:schemeClr val="tx1"/>
            </a:solidFill>
          </a:ln>
        </p:spPr>
        <p:txBody>
          <a:bodyPr>
            <a:normAutofit/>
          </a:bodyPr>
          <a:lstStyle/>
          <a:p>
            <a:pPr marL="0" indent="0" algn="ctr">
              <a:buNone/>
            </a:pPr>
            <a:r>
              <a:rPr lang="en-US" b="1" u="sng" dirty="0" smtClean="0">
                <a:latin typeface="Century Schoolbook" charset="0"/>
                <a:ea typeface="Century Schoolbook" charset="0"/>
                <a:cs typeface="Century Schoolbook" charset="0"/>
              </a:rPr>
              <a:t>Chris</a:t>
            </a:r>
          </a:p>
          <a:p>
            <a:pPr>
              <a:lnSpc>
                <a:spcPct val="120000"/>
              </a:lnSpc>
            </a:pPr>
            <a:r>
              <a:rPr lang="en-US" sz="2000" dirty="0">
                <a:latin typeface="Century Schoolbook" charset="0"/>
                <a:ea typeface="Century Schoolbook" charset="0"/>
                <a:cs typeface="Century Schoolbook" charset="0"/>
              </a:rPr>
              <a:t>Recognizes team member’s contributions</a:t>
            </a:r>
          </a:p>
          <a:p>
            <a:pPr>
              <a:lnSpc>
                <a:spcPct val="120000"/>
              </a:lnSpc>
            </a:pPr>
            <a:r>
              <a:rPr lang="en-US" sz="2000" dirty="0">
                <a:latin typeface="Century Schoolbook" charset="0"/>
                <a:ea typeface="Century Schoolbook" charset="0"/>
                <a:cs typeface="Century Schoolbook" charset="0"/>
              </a:rPr>
              <a:t>Shows appreciation for effort</a:t>
            </a:r>
          </a:p>
          <a:p>
            <a:pPr>
              <a:lnSpc>
                <a:spcPct val="120000"/>
              </a:lnSpc>
            </a:pPr>
            <a:r>
              <a:rPr lang="en-US" sz="2000" dirty="0">
                <a:latin typeface="Century Schoolbook" charset="0"/>
                <a:ea typeface="Century Schoolbook" charset="0"/>
                <a:cs typeface="Century Schoolbook" charset="0"/>
              </a:rPr>
              <a:t>Open to new ideas</a:t>
            </a:r>
          </a:p>
          <a:p>
            <a:pPr>
              <a:lnSpc>
                <a:spcPct val="120000"/>
              </a:lnSpc>
            </a:pPr>
            <a:r>
              <a:rPr lang="en-US" sz="2000" dirty="0">
                <a:latin typeface="Century Schoolbook" charset="0"/>
                <a:ea typeface="Century Schoolbook" charset="0"/>
                <a:cs typeface="Century Schoolbook" charset="0"/>
              </a:rPr>
              <a:t>Places team’s goals ahead of </a:t>
            </a:r>
            <a:r>
              <a:rPr lang="en-US" sz="2000" dirty="0" smtClean="0">
                <a:latin typeface="Century Schoolbook" charset="0"/>
                <a:ea typeface="Century Schoolbook" charset="0"/>
                <a:cs typeface="Century Schoolbook" charset="0"/>
              </a:rPr>
              <a:t>own</a:t>
            </a:r>
          </a:p>
          <a:p>
            <a:pPr>
              <a:lnSpc>
                <a:spcPct val="120000"/>
              </a:lnSpc>
            </a:pPr>
            <a:r>
              <a:rPr lang="en-US" sz="2000" dirty="0" smtClean="0">
                <a:latin typeface="Century Schoolbook" charset="0"/>
                <a:ea typeface="Century Schoolbook" charset="0"/>
                <a:cs typeface="Century Schoolbook" charset="0"/>
              </a:rPr>
              <a:t>Admits/corrects </a:t>
            </a:r>
            <a:r>
              <a:rPr lang="en-US" sz="2000" dirty="0">
                <a:latin typeface="Century Schoolbook" charset="0"/>
                <a:ea typeface="Century Schoolbook" charset="0"/>
                <a:cs typeface="Century Schoolbook" charset="0"/>
              </a:rPr>
              <a:t>own </a:t>
            </a:r>
            <a:r>
              <a:rPr lang="en-US" sz="2000" dirty="0" smtClean="0">
                <a:latin typeface="Century Schoolbook" charset="0"/>
                <a:ea typeface="Century Schoolbook" charset="0"/>
                <a:cs typeface="Century Schoolbook" charset="0"/>
              </a:rPr>
              <a:t>mistakes</a:t>
            </a:r>
            <a:endParaRPr lang="en-US" sz="2000" dirty="0">
              <a:latin typeface="Century Schoolbook" charset="0"/>
              <a:ea typeface="Century Schoolbook" charset="0"/>
              <a:cs typeface="Century Schoolbook" charset="0"/>
            </a:endParaRPr>
          </a:p>
        </p:txBody>
      </p:sp>
      <p:sp>
        <p:nvSpPr>
          <p:cNvPr id="8" name="Text Placeholder 2"/>
          <p:cNvSpPr txBox="1">
            <a:spLocks/>
          </p:cNvSpPr>
          <p:nvPr/>
        </p:nvSpPr>
        <p:spPr>
          <a:xfrm>
            <a:off x="487042" y="1862244"/>
            <a:ext cx="3827262" cy="3469198"/>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600"/>
              </a:spcBef>
              <a:buFont typeface="Arial" panose="020B0604020202020204" pitchFamily="34" charset="0"/>
              <a:buChar char="•"/>
              <a:defRPr sz="2800" kern="1200">
                <a:solidFill>
                  <a:schemeClr val="tx1"/>
                </a:solidFill>
                <a:latin typeface="+mn-lt"/>
                <a:ea typeface="+mn-ea"/>
                <a:cs typeface="+mn-cs"/>
                <a:sym typeface="Calibri"/>
              </a:defRPr>
            </a:lvl1pPr>
            <a:lvl2pPr marL="685800" indent="-228600" algn="l" defTabSz="914400" rtl="0" eaLnBrk="1" latinLnBrk="0" hangingPunct="1">
              <a:lnSpc>
                <a:spcPct val="90000"/>
              </a:lnSpc>
              <a:spcBef>
                <a:spcPts val="600"/>
              </a:spcBef>
              <a:buFont typeface="Arial" panose="020B0604020202020204" pitchFamily="34" charset="0"/>
              <a:buChar char="•"/>
              <a:defRPr sz="2800" kern="1200">
                <a:solidFill>
                  <a:schemeClr val="tx1"/>
                </a:solidFill>
                <a:latin typeface="+mn-lt"/>
                <a:ea typeface="+mn-ea"/>
                <a:cs typeface="+mn-cs"/>
                <a:sym typeface="Calibri"/>
              </a:defRPr>
            </a:lvl2pPr>
            <a:lvl3pPr marL="1143000" indent="-228600" algn="l" defTabSz="914400" rtl="0" eaLnBrk="1" latinLnBrk="0" hangingPunct="1">
              <a:lnSpc>
                <a:spcPct val="90000"/>
              </a:lnSpc>
              <a:spcBef>
                <a:spcPts val="600"/>
              </a:spcBef>
              <a:buFont typeface="Arial" panose="020B0604020202020204" pitchFamily="34" charset="0"/>
              <a:buChar char="•"/>
              <a:defRPr sz="2800" kern="1200">
                <a:solidFill>
                  <a:schemeClr val="tx1"/>
                </a:solidFill>
                <a:latin typeface="+mn-lt"/>
                <a:ea typeface="+mn-ea"/>
                <a:cs typeface="+mn-cs"/>
                <a:sym typeface="Calibri"/>
              </a:defRPr>
            </a:lvl3pPr>
            <a:lvl4pPr marL="1600200" indent="-228600" algn="l" defTabSz="914400" rtl="0" eaLnBrk="1" latinLnBrk="0" hangingPunct="1">
              <a:lnSpc>
                <a:spcPct val="90000"/>
              </a:lnSpc>
              <a:spcBef>
                <a:spcPts val="600"/>
              </a:spcBef>
              <a:buFont typeface="Arial" panose="020B0604020202020204" pitchFamily="34" charset="0"/>
              <a:buChar char="•"/>
              <a:defRPr sz="2800" kern="1200">
                <a:solidFill>
                  <a:schemeClr val="tx1"/>
                </a:solidFill>
                <a:latin typeface="+mn-lt"/>
                <a:ea typeface="+mn-ea"/>
                <a:cs typeface="+mn-cs"/>
                <a:sym typeface="Calibri"/>
              </a:defRPr>
            </a:lvl4pPr>
            <a:lvl5pPr marL="2057400" indent="-228600" algn="l" defTabSz="914400" rtl="0" eaLnBrk="1" latinLnBrk="0" hangingPunct="1">
              <a:lnSpc>
                <a:spcPct val="90000"/>
              </a:lnSpc>
              <a:spcBef>
                <a:spcPts val="600"/>
              </a:spcBef>
              <a:buFont typeface="Arial" panose="020B0604020202020204" pitchFamily="34" charset="0"/>
              <a:buChar char="•"/>
              <a:defRPr sz="2800" kern="1200">
                <a:solidFill>
                  <a:schemeClr val="tx1"/>
                </a:solidFill>
                <a:latin typeface="+mn-lt"/>
                <a:ea typeface="+mn-ea"/>
                <a:cs typeface="+mn-cs"/>
                <a:sym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u="sng" dirty="0" smtClean="0">
                <a:latin typeface="Century Schoolbook" charset="0"/>
                <a:ea typeface="Century Schoolbook" charset="0"/>
                <a:cs typeface="Century Schoolbook" charset="0"/>
              </a:rPr>
              <a:t>Alex</a:t>
            </a:r>
          </a:p>
          <a:p>
            <a:pPr>
              <a:lnSpc>
                <a:spcPct val="110000"/>
              </a:lnSpc>
            </a:pPr>
            <a:r>
              <a:rPr lang="en-US" sz="2000" dirty="0" smtClean="0">
                <a:latin typeface="Century Schoolbook" charset="0"/>
                <a:ea typeface="Century Schoolbook" charset="0"/>
                <a:cs typeface="Century Schoolbook" charset="0"/>
              </a:rPr>
              <a:t>Avoids appearing weak</a:t>
            </a:r>
            <a:endParaRPr lang="en-US" sz="2000" strike="sngStrike" dirty="0">
              <a:latin typeface="Century Schoolbook" charset="0"/>
              <a:ea typeface="Century Schoolbook" charset="0"/>
              <a:cs typeface="Century Schoolbook" charset="0"/>
            </a:endParaRPr>
          </a:p>
          <a:p>
            <a:pPr>
              <a:lnSpc>
                <a:spcPct val="110000"/>
              </a:lnSpc>
            </a:pPr>
            <a:r>
              <a:rPr lang="en-US" sz="2000" dirty="0">
                <a:latin typeface="Century Schoolbook" charset="0"/>
                <a:ea typeface="Century Schoolbook" charset="0"/>
                <a:cs typeface="Century Schoolbook" charset="0"/>
              </a:rPr>
              <a:t>Exhibits confidence </a:t>
            </a:r>
          </a:p>
          <a:p>
            <a:pPr>
              <a:lnSpc>
                <a:spcPct val="110000"/>
              </a:lnSpc>
            </a:pPr>
            <a:r>
              <a:rPr lang="en-US" sz="2000" dirty="0">
                <a:latin typeface="Century Schoolbook" charset="0"/>
                <a:ea typeface="Century Schoolbook" charset="0"/>
                <a:cs typeface="Century Schoolbook" charset="0"/>
              </a:rPr>
              <a:t>Behaves self-righteously</a:t>
            </a:r>
          </a:p>
          <a:p>
            <a:pPr>
              <a:lnSpc>
                <a:spcPct val="110000"/>
              </a:lnSpc>
            </a:pPr>
            <a:r>
              <a:rPr lang="en-US" sz="2000" dirty="0" smtClean="0">
                <a:latin typeface="Century Schoolbook" charset="0"/>
                <a:ea typeface="Century Schoolbook" charset="0"/>
                <a:cs typeface="Century Schoolbook" charset="0"/>
              </a:rPr>
              <a:t>Seeks personal status above team’s status</a:t>
            </a:r>
            <a:endParaRPr lang="en-US" sz="2000" dirty="0">
              <a:latin typeface="Century Schoolbook" charset="0"/>
              <a:ea typeface="Century Schoolbook" charset="0"/>
              <a:cs typeface="Century Schoolbook" charset="0"/>
            </a:endParaRPr>
          </a:p>
          <a:p>
            <a:pPr>
              <a:lnSpc>
                <a:spcPct val="110000"/>
              </a:lnSpc>
            </a:pPr>
            <a:r>
              <a:rPr lang="en-US" sz="2000" dirty="0" smtClean="0">
                <a:latin typeface="Century Schoolbook" charset="0"/>
                <a:ea typeface="Century Schoolbook" charset="0"/>
                <a:cs typeface="Century Schoolbook" charset="0"/>
              </a:rPr>
              <a:t>Does </a:t>
            </a:r>
            <a:r>
              <a:rPr lang="en-US" sz="2000" dirty="0">
                <a:latin typeface="Century Schoolbook" charset="0"/>
                <a:ea typeface="Century Schoolbook" charset="0"/>
                <a:cs typeface="Century Schoolbook" charset="0"/>
              </a:rPr>
              <a:t>not publicly acknowledge </a:t>
            </a:r>
            <a:r>
              <a:rPr lang="en-US" sz="2000" dirty="0" smtClean="0">
                <a:latin typeface="Century Schoolbook" charset="0"/>
                <a:ea typeface="Century Schoolbook" charset="0"/>
                <a:cs typeface="Century Schoolbook" charset="0"/>
              </a:rPr>
              <a:t>mistakes</a:t>
            </a:r>
            <a:endParaRPr lang="en-US" sz="2400" dirty="0" smtClean="0">
              <a:latin typeface="Century Schoolbook" charset="0"/>
              <a:ea typeface="Century Schoolbook" charset="0"/>
              <a:cs typeface="Century Schoolbook" charset="0"/>
            </a:endParaRPr>
          </a:p>
          <a:p>
            <a:pPr algn="ctr"/>
            <a:endParaRPr lang="en-US" b="1" dirty="0">
              <a:latin typeface="Century Schoolbook" charset="0"/>
              <a:ea typeface="Century Schoolbook" charset="0"/>
              <a:cs typeface="Century Schoolbook" charset="0"/>
            </a:endParaRPr>
          </a:p>
        </p:txBody>
      </p:sp>
      <p:sp>
        <p:nvSpPr>
          <p:cNvPr id="12" name="TextBox 11"/>
          <p:cNvSpPr txBox="1"/>
          <p:nvPr/>
        </p:nvSpPr>
        <p:spPr>
          <a:xfrm>
            <a:off x="3870740" y="491431"/>
            <a:ext cx="1301902" cy="923330"/>
          </a:xfrm>
          <a:prstGeom prst="rect">
            <a:avLst/>
          </a:prstGeom>
          <a:noFill/>
        </p:spPr>
        <p:txBody>
          <a:bodyPr wrap="square" rtlCol="0">
            <a:spAutoFit/>
          </a:bodyPr>
          <a:lstStyle/>
          <a:p>
            <a:pPr algn="ctr"/>
            <a:endParaRPr lang="en-US" sz="3600" b="1" dirty="0">
              <a:latin typeface="Century Schoolbook" charset="0"/>
              <a:ea typeface="Century Schoolbook" charset="0"/>
              <a:cs typeface="Century Schoolbook" charset="0"/>
            </a:endParaRPr>
          </a:p>
          <a:p>
            <a:pPr algn="ctr"/>
            <a:endParaRPr lang="en-US" dirty="0"/>
          </a:p>
        </p:txBody>
      </p:sp>
      <p:sp>
        <p:nvSpPr>
          <p:cNvPr id="2" name="Slide Number Placeholder 1"/>
          <p:cNvSpPr>
            <a:spLocks noGrp="1"/>
          </p:cNvSpPr>
          <p:nvPr>
            <p:ph type="sldNum" sz="quarter" idx="2"/>
          </p:nvPr>
        </p:nvSpPr>
        <p:spPr/>
        <p:txBody>
          <a:bodyPr/>
          <a:lstStyle/>
          <a:p>
            <a:fld id="{86CB4B4D-7CA3-9044-876B-883B54F8677D}" type="slidenum">
              <a:rPr lang="en-US" smtClean="0"/>
              <a:pPr/>
              <a:t>33</a:t>
            </a:fld>
            <a:endParaRPr lang="en-US" dirty="0"/>
          </a:p>
        </p:txBody>
      </p:sp>
      <p:sp>
        <p:nvSpPr>
          <p:cNvPr id="4" name="Rectangle 3"/>
          <p:cNvSpPr/>
          <p:nvPr/>
        </p:nvSpPr>
        <p:spPr>
          <a:xfrm>
            <a:off x="487042" y="237170"/>
            <a:ext cx="7769752" cy="1200329"/>
          </a:xfrm>
          <a:prstGeom prst="rect">
            <a:avLst/>
          </a:prstGeom>
        </p:spPr>
        <p:txBody>
          <a:bodyPr wrap="square">
            <a:spAutoFit/>
          </a:bodyPr>
          <a:lstStyle/>
          <a:p>
            <a:pPr lvl="0"/>
            <a:r>
              <a:rPr lang="en-US" sz="3600" b="1" dirty="0" smtClean="0">
                <a:latin typeface="Century Schoolbook" charset="0"/>
                <a:ea typeface="Century Schoolbook" charset="0"/>
                <a:cs typeface="Century Schoolbook" charset="0"/>
              </a:rPr>
              <a:t>Poll: Who </a:t>
            </a:r>
            <a:r>
              <a:rPr lang="en-US" sz="3600" b="1" dirty="0">
                <a:latin typeface="Century Schoolbook" charset="0"/>
                <a:ea typeface="Century Schoolbook" charset="0"/>
                <a:cs typeface="Century Schoolbook" charset="0"/>
              </a:rPr>
              <a:t>do you think will be a better team leader? </a:t>
            </a:r>
            <a:endParaRPr lang="en-US" sz="3600" dirty="0">
              <a:latin typeface="Century Schoolbook" charset="0"/>
              <a:ea typeface="Century Schoolbook" charset="0"/>
              <a:cs typeface="Century Schoolbook" charset="0"/>
            </a:endParaRPr>
          </a:p>
        </p:txBody>
      </p:sp>
    </p:spTree>
    <p:extLst>
      <p:ext uri="{BB962C8B-B14F-4D97-AF65-F5344CB8AC3E}">
        <p14:creationId xmlns:p14="http://schemas.microsoft.com/office/powerpoint/2010/main" val="1122698818"/>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115" y="331447"/>
            <a:ext cx="2482698" cy="856226"/>
          </a:xfrm>
        </p:spPr>
        <p:txBody>
          <a:bodyPr/>
          <a:lstStyle/>
          <a:p>
            <a:pPr algn="l"/>
            <a:r>
              <a:rPr lang="en-US" sz="3600" b="1" i="0" dirty="0" smtClean="0"/>
              <a:t>Humility</a:t>
            </a:r>
            <a:endParaRPr lang="en-US" sz="3600" b="1" i="0"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33406" y="1369588"/>
            <a:ext cx="4802606" cy="4333025"/>
          </a:xfrm>
        </p:spPr>
      </p:pic>
      <p:sp>
        <p:nvSpPr>
          <p:cNvPr id="4" name="Text Placeholder 3"/>
          <p:cNvSpPr>
            <a:spLocks noGrp="1"/>
          </p:cNvSpPr>
          <p:nvPr>
            <p:ph type="body" sz="half" idx="2"/>
          </p:nvPr>
        </p:nvSpPr>
        <p:spPr>
          <a:xfrm>
            <a:off x="455146" y="1369588"/>
            <a:ext cx="3436020" cy="3308697"/>
          </a:xfrm>
        </p:spPr>
        <p:txBody>
          <a:bodyPr>
            <a:noAutofit/>
          </a:bodyPr>
          <a:lstStyle/>
          <a:p>
            <a:pPr marL="285750" marR="0" lvl="0" indent="-285750" algn="l" defTabSz="914400" eaLnBrk="1" fontAlgn="auto" latinLnBrk="0" hangingPunct="1">
              <a:lnSpc>
                <a:spcPct val="100000"/>
              </a:lnSpc>
              <a:spcBef>
                <a:spcPts val="0"/>
              </a:spcBef>
              <a:spcAft>
                <a:spcPts val="0"/>
              </a:spcAft>
              <a:buClrTx/>
              <a:buSzTx/>
              <a:buFont typeface="Wingdings" charset="2"/>
              <a:buChar char="ü"/>
              <a:tabLst/>
              <a:defRPr/>
            </a:pPr>
            <a:r>
              <a:rPr lang="en-US" sz="2400" dirty="0" smtClean="0">
                <a:latin typeface="Century Schoolbook" charset="0"/>
                <a:ea typeface="Century Schoolbook" charset="0"/>
                <a:cs typeface="Century Schoolbook" charset="0"/>
              </a:rPr>
              <a:t>Views own strengths and weaknesses accurately</a:t>
            </a:r>
          </a:p>
          <a:p>
            <a:pPr marR="0" lvl="0" algn="l" defTabSz="914400" eaLnBrk="1" fontAlgn="auto" latinLnBrk="0" hangingPunct="1">
              <a:lnSpc>
                <a:spcPct val="100000"/>
              </a:lnSpc>
              <a:spcBef>
                <a:spcPts val="0"/>
              </a:spcBef>
              <a:spcAft>
                <a:spcPts val="0"/>
              </a:spcAft>
              <a:buClrTx/>
              <a:buSzTx/>
              <a:tabLst/>
              <a:defRPr/>
            </a:pPr>
            <a:endParaRPr lang="en-US" sz="2400" dirty="0" smtClean="0">
              <a:latin typeface="Century Schoolbook" charset="0"/>
              <a:ea typeface="Century Schoolbook" charset="0"/>
              <a:cs typeface="Century Schoolbook" charset="0"/>
            </a:endParaRPr>
          </a:p>
          <a:p>
            <a:pPr marL="285750" marR="0" lvl="0" indent="-285750" algn="l" defTabSz="914400" eaLnBrk="1" fontAlgn="auto" latinLnBrk="0" hangingPunct="1">
              <a:lnSpc>
                <a:spcPct val="100000"/>
              </a:lnSpc>
              <a:spcBef>
                <a:spcPts val="0"/>
              </a:spcBef>
              <a:spcAft>
                <a:spcPts val="0"/>
              </a:spcAft>
              <a:buClrTx/>
              <a:buSzTx/>
              <a:buFont typeface="Wingdings" charset="2"/>
              <a:buChar char="ü"/>
              <a:tabLst/>
              <a:defRPr/>
            </a:pPr>
            <a:r>
              <a:rPr lang="en-US" sz="2400" dirty="0" smtClean="0">
                <a:latin typeface="Century Schoolbook" charset="0"/>
                <a:ea typeface="Century Schoolbook" charset="0"/>
                <a:cs typeface="Century Schoolbook" charset="0"/>
              </a:rPr>
              <a:t>Teachable</a:t>
            </a:r>
          </a:p>
          <a:p>
            <a:pPr marR="0" lvl="0" algn="l" defTabSz="914400" eaLnBrk="1" fontAlgn="auto" latinLnBrk="0" hangingPunct="1">
              <a:lnSpc>
                <a:spcPct val="100000"/>
              </a:lnSpc>
              <a:spcBef>
                <a:spcPts val="0"/>
              </a:spcBef>
              <a:spcAft>
                <a:spcPts val="0"/>
              </a:spcAft>
              <a:buClrTx/>
              <a:buSzTx/>
              <a:tabLst/>
              <a:defRPr/>
            </a:pPr>
            <a:endParaRPr lang="en-US" sz="2400" dirty="0" smtClean="0">
              <a:latin typeface="Century Schoolbook" charset="0"/>
              <a:ea typeface="Century Schoolbook" charset="0"/>
              <a:cs typeface="Century Schoolbook" charset="0"/>
            </a:endParaRPr>
          </a:p>
          <a:p>
            <a:pPr marL="285750" marR="0" lvl="0" indent="-285750" algn="l" defTabSz="914400" eaLnBrk="1" fontAlgn="auto" latinLnBrk="0" hangingPunct="1">
              <a:lnSpc>
                <a:spcPct val="100000"/>
              </a:lnSpc>
              <a:spcBef>
                <a:spcPts val="0"/>
              </a:spcBef>
              <a:spcAft>
                <a:spcPts val="0"/>
              </a:spcAft>
              <a:buClrTx/>
              <a:buSzTx/>
              <a:buFont typeface="Wingdings" charset="2"/>
              <a:buChar char="ü"/>
              <a:tabLst/>
              <a:defRPr/>
            </a:pPr>
            <a:r>
              <a:rPr lang="en-US" sz="2400" dirty="0" smtClean="0">
                <a:latin typeface="Century Schoolbook" charset="0"/>
                <a:ea typeface="Century Schoolbook" charset="0"/>
                <a:cs typeface="Century Schoolbook" charset="0"/>
              </a:rPr>
              <a:t>Open to learning and growth</a:t>
            </a:r>
          </a:p>
          <a:p>
            <a:pPr marL="285750" marR="0" lvl="0" indent="-285750" algn="l" defTabSz="914400" eaLnBrk="1" fontAlgn="auto" latinLnBrk="0" hangingPunct="1">
              <a:lnSpc>
                <a:spcPct val="100000"/>
              </a:lnSpc>
              <a:spcBef>
                <a:spcPts val="0"/>
              </a:spcBef>
              <a:spcAft>
                <a:spcPts val="0"/>
              </a:spcAft>
              <a:buClrTx/>
              <a:buSzTx/>
              <a:buFont typeface="Wingdings" charset="2"/>
              <a:buChar char="ü"/>
              <a:tabLst/>
              <a:defRPr/>
            </a:pPr>
            <a:endParaRPr lang="en-US" sz="2400" dirty="0">
              <a:latin typeface="Century Schoolbook" charset="0"/>
              <a:ea typeface="Century Schoolbook" charset="0"/>
              <a:cs typeface="Century Schoolbook" charset="0"/>
            </a:endParaRPr>
          </a:p>
          <a:p>
            <a:pPr marL="285750" marR="0" lvl="0" indent="-285750" algn="l" defTabSz="914400" eaLnBrk="1" fontAlgn="auto" latinLnBrk="0" hangingPunct="1">
              <a:lnSpc>
                <a:spcPct val="100000"/>
              </a:lnSpc>
              <a:spcBef>
                <a:spcPts val="0"/>
              </a:spcBef>
              <a:spcAft>
                <a:spcPts val="0"/>
              </a:spcAft>
              <a:buClrTx/>
              <a:buSzTx/>
              <a:buFont typeface="Wingdings" charset="2"/>
              <a:buChar char="ü"/>
              <a:tabLst/>
              <a:defRPr/>
            </a:pPr>
            <a:endParaRPr lang="en-US" sz="2400" dirty="0">
              <a:latin typeface="Century Schoolbook" charset="0"/>
              <a:ea typeface="Century Schoolbook" charset="0"/>
              <a:cs typeface="Century Schoolbook" charset="0"/>
            </a:endParaRPr>
          </a:p>
        </p:txBody>
      </p:sp>
      <p:sp>
        <p:nvSpPr>
          <p:cNvPr id="3" name="Slide Number Placeholder 2"/>
          <p:cNvSpPr>
            <a:spLocks noGrp="1"/>
          </p:cNvSpPr>
          <p:nvPr>
            <p:ph type="sldNum" sz="quarter" idx="12"/>
          </p:nvPr>
        </p:nvSpPr>
        <p:spPr/>
        <p:txBody>
          <a:bodyPr/>
          <a:lstStyle/>
          <a:p>
            <a:fld id="{F96C3B0C-ACC0-45D8-B8EC-460DC3555F3F}"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19579999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1515" y="150739"/>
            <a:ext cx="7793910" cy="819150"/>
          </a:xfrm>
        </p:spPr>
        <p:txBody>
          <a:bodyPr>
            <a:noAutofit/>
          </a:bodyPr>
          <a:lstStyle/>
          <a:p>
            <a:pPr algn="l"/>
            <a:r>
              <a:rPr lang="en-US" sz="3600" b="1" i="0" dirty="0">
                <a:latin typeface="Century Schoolbook" charset="0"/>
                <a:ea typeface="Century Schoolbook" charset="0"/>
                <a:cs typeface="Century Schoolbook" charset="0"/>
              </a:rPr>
              <a:t>Humble </a:t>
            </a:r>
            <a:r>
              <a:rPr lang="en-US" sz="3600" b="1" i="0" dirty="0" smtClean="0">
                <a:latin typeface="Century Schoolbook" charset="0"/>
                <a:ea typeface="Century Schoolbook" charset="0"/>
                <a:cs typeface="Century Schoolbook" charset="0"/>
              </a:rPr>
              <a:t>Leader Behaviors</a:t>
            </a:r>
            <a:endParaRPr lang="en-US" sz="3600" b="1" i="0" dirty="0">
              <a:latin typeface="Century Schoolbook" charset="0"/>
              <a:ea typeface="Century Schoolbook" charset="0"/>
              <a:cs typeface="Century Schoolbook" charset="0"/>
            </a:endParaRPr>
          </a:p>
        </p:txBody>
      </p:sp>
      <p:sp>
        <p:nvSpPr>
          <p:cNvPr id="5" name="TextBox 4"/>
          <p:cNvSpPr txBox="1"/>
          <p:nvPr/>
        </p:nvSpPr>
        <p:spPr>
          <a:xfrm>
            <a:off x="0" y="6167828"/>
            <a:ext cx="7917745" cy="461665"/>
          </a:xfrm>
          <a:prstGeom prst="rect">
            <a:avLst/>
          </a:prstGeom>
          <a:noFill/>
        </p:spPr>
        <p:txBody>
          <a:bodyPr wrap="none" rtlCol="0">
            <a:spAutoFit/>
          </a:bodyPr>
          <a:lstStyle/>
          <a:p>
            <a:r>
              <a:rPr lang="en-US" sz="1200" dirty="0" smtClean="0"/>
              <a:t>Source: </a:t>
            </a:r>
            <a:r>
              <a:rPr lang="en-US" sz="1200" dirty="0"/>
              <a:t>Basford, Offermann, &amp; Behrend, </a:t>
            </a:r>
            <a:r>
              <a:rPr lang="en-US" sz="1200" dirty="0" smtClean="0"/>
              <a:t>2014; Ou </a:t>
            </a:r>
            <a:r>
              <a:rPr lang="en-US" sz="1200" dirty="0"/>
              <a:t>et al., </a:t>
            </a:r>
            <a:r>
              <a:rPr lang="en-US" sz="1200" dirty="0" smtClean="0"/>
              <a:t>2014; Owens </a:t>
            </a:r>
            <a:r>
              <a:rPr lang="en-US" sz="1200" dirty="0"/>
              <a:t>et al., </a:t>
            </a:r>
            <a:r>
              <a:rPr lang="en-US" sz="1200" dirty="0" smtClean="0"/>
              <a:t>2013; </a:t>
            </a:r>
            <a:r>
              <a:rPr lang="en-US" sz="1200" dirty="0"/>
              <a:t>and </a:t>
            </a:r>
            <a:r>
              <a:rPr lang="en-US" sz="1200" dirty="0" smtClean="0"/>
              <a:t>Owens</a:t>
            </a:r>
            <a:r>
              <a:rPr lang="en-US" sz="1200" dirty="0"/>
              <a:t>, Wallace, &amp; Waldman, </a:t>
            </a:r>
            <a:r>
              <a:rPr lang="en-US" sz="1200" dirty="0" smtClean="0"/>
              <a:t>2015. </a:t>
            </a:r>
            <a:endParaRPr lang="en-US" sz="1200" dirty="0"/>
          </a:p>
          <a:p>
            <a:endParaRPr lang="en-US" sz="1200" dirty="0"/>
          </a:p>
        </p:txBody>
      </p:sp>
      <p:sp>
        <p:nvSpPr>
          <p:cNvPr id="2" name="TextBox 1"/>
          <p:cNvSpPr txBox="1"/>
          <p:nvPr/>
        </p:nvSpPr>
        <p:spPr>
          <a:xfrm>
            <a:off x="4982040" y="1122035"/>
            <a:ext cx="3632571" cy="4893647"/>
          </a:xfrm>
          <a:prstGeom prst="rect">
            <a:avLst/>
          </a:prstGeom>
          <a:noFill/>
        </p:spPr>
        <p:txBody>
          <a:bodyPr wrap="square" rtlCol="0">
            <a:spAutoFit/>
          </a:bodyPr>
          <a:lstStyle/>
          <a:p>
            <a:pPr marL="285750" indent="-285750">
              <a:buFont typeface="Wingdings" charset="2"/>
              <a:buChar char="ü"/>
            </a:pPr>
            <a:r>
              <a:rPr lang="en-US" sz="2400" dirty="0" smtClean="0">
                <a:latin typeface="Century Schoolbook" charset="0"/>
                <a:ea typeface="Century Schoolbook" charset="0"/>
                <a:cs typeface="Century Schoolbook" charset="0"/>
              </a:rPr>
              <a:t>Focus on others’ strengths</a:t>
            </a:r>
          </a:p>
          <a:p>
            <a:pPr marL="285750" indent="-285750">
              <a:buFont typeface="Wingdings" charset="2"/>
              <a:buChar char="ü"/>
            </a:pPr>
            <a:endParaRPr lang="en-US" sz="2400" dirty="0">
              <a:latin typeface="Century Schoolbook" charset="0"/>
              <a:ea typeface="Century Schoolbook" charset="0"/>
              <a:cs typeface="Century Schoolbook" charset="0"/>
            </a:endParaRPr>
          </a:p>
          <a:p>
            <a:pPr marL="285750" indent="-285750">
              <a:buFont typeface="Wingdings" charset="2"/>
              <a:buChar char="ü"/>
            </a:pPr>
            <a:r>
              <a:rPr lang="en-US" sz="2400" dirty="0" smtClean="0">
                <a:latin typeface="Century Schoolbook" charset="0"/>
                <a:ea typeface="Century Schoolbook" charset="0"/>
                <a:cs typeface="Century Schoolbook" charset="0"/>
              </a:rPr>
              <a:t>Encourage others to share their perspectives</a:t>
            </a:r>
          </a:p>
          <a:p>
            <a:pPr marL="285750" indent="-285750">
              <a:buFont typeface="Wingdings" charset="2"/>
              <a:buChar char="ü"/>
            </a:pPr>
            <a:endParaRPr lang="en-US" sz="2400" dirty="0">
              <a:latin typeface="Century Schoolbook" charset="0"/>
              <a:ea typeface="Century Schoolbook" charset="0"/>
              <a:cs typeface="Century Schoolbook" charset="0"/>
            </a:endParaRPr>
          </a:p>
          <a:p>
            <a:pPr marL="285750" indent="-285750">
              <a:buFont typeface="Wingdings" charset="2"/>
              <a:buChar char="ü"/>
            </a:pPr>
            <a:r>
              <a:rPr lang="en-US" sz="2400" dirty="0" smtClean="0">
                <a:latin typeface="Century Schoolbook" charset="0"/>
                <a:ea typeface="Century Schoolbook" charset="0"/>
                <a:cs typeface="Century Schoolbook" charset="0"/>
              </a:rPr>
              <a:t>Acknowledge own limitations</a:t>
            </a:r>
          </a:p>
          <a:p>
            <a:pPr marL="285750" indent="-285750">
              <a:buFont typeface="Wingdings" charset="2"/>
              <a:buChar char="ü"/>
            </a:pPr>
            <a:endParaRPr lang="en-US" sz="2400" dirty="0">
              <a:latin typeface="Century Schoolbook" charset="0"/>
              <a:ea typeface="Century Schoolbook" charset="0"/>
              <a:cs typeface="Century Schoolbook" charset="0"/>
            </a:endParaRPr>
          </a:p>
          <a:p>
            <a:pPr marL="285750" indent="-285750">
              <a:buFont typeface="Wingdings" charset="2"/>
              <a:buChar char="ü"/>
            </a:pPr>
            <a:r>
              <a:rPr lang="en-US" sz="2400" dirty="0" smtClean="0">
                <a:latin typeface="Century Schoolbook" charset="0"/>
                <a:ea typeface="Century Schoolbook" charset="0"/>
                <a:cs typeface="Century Schoolbook" charset="0"/>
              </a:rPr>
              <a:t>Support others’ growth and achievement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27" y="1171036"/>
            <a:ext cx="4411578" cy="4947791"/>
          </a:xfrm>
          <a:prstGeom prst="rect">
            <a:avLst/>
          </a:prstGeom>
        </p:spPr>
      </p:pic>
      <p:sp>
        <p:nvSpPr>
          <p:cNvPr id="7" name="Slide Number Placeholder 6"/>
          <p:cNvSpPr>
            <a:spLocks noGrp="1"/>
          </p:cNvSpPr>
          <p:nvPr>
            <p:ph type="sldNum" sz="quarter" idx="12"/>
          </p:nvPr>
        </p:nvSpPr>
        <p:spPr/>
        <p:txBody>
          <a:bodyPr/>
          <a:lstStyle/>
          <a:p>
            <a:fld id="{F96C3B0C-ACC0-45D8-B8EC-460DC3555F3F}" type="slidenum">
              <a:rPr lang="en-US" smtClean="0">
                <a:solidFill>
                  <a:prstClr val="black">
                    <a:tint val="75000"/>
                  </a:prstClr>
                </a:solidFill>
              </a:rPr>
              <a:pPr/>
              <a:t>35</a:t>
            </a:fld>
            <a:endParaRPr lang="en-US" dirty="0">
              <a:solidFill>
                <a:prstClr val="black">
                  <a:tint val="75000"/>
                </a:prstClr>
              </a:solidFill>
            </a:endParaRPr>
          </a:p>
        </p:txBody>
      </p:sp>
    </p:spTree>
    <p:extLst>
      <p:ext uri="{BB962C8B-B14F-4D97-AF65-F5344CB8AC3E}">
        <p14:creationId xmlns:p14="http://schemas.microsoft.com/office/powerpoint/2010/main" val="21083039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62806" y="3037668"/>
            <a:ext cx="2624007" cy="268120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sz="1600" dirty="0" smtClean="0">
                <a:solidFill>
                  <a:schemeClr val="bg1"/>
                </a:solidFill>
                <a:latin typeface="Century Schoolbook" charset="0"/>
                <a:ea typeface="Century Schoolbook" charset="0"/>
                <a:cs typeface="Century Schoolbook" charset="0"/>
              </a:rPr>
              <a:t>Confederates trained to be humble/non-humble leader and assigned to 1 of 31 teams.</a:t>
            </a:r>
          </a:p>
          <a:p>
            <a:pPr marL="285750" indent="-285750">
              <a:buFont typeface="Arial" charset="0"/>
              <a:buChar char="•"/>
            </a:pPr>
            <a:endParaRPr lang="en-US" sz="1600" dirty="0" smtClean="0">
              <a:solidFill>
                <a:schemeClr val="bg1"/>
              </a:solidFill>
              <a:latin typeface="Century Schoolbook" charset="0"/>
              <a:ea typeface="Century Schoolbook" charset="0"/>
              <a:cs typeface="Century Schoolbook" charset="0"/>
            </a:endParaRPr>
          </a:p>
          <a:p>
            <a:pPr marL="285750" indent="-285750">
              <a:buFont typeface="Arial" charset="0"/>
              <a:buChar char="•"/>
            </a:pPr>
            <a:r>
              <a:rPr lang="en-US" sz="1600" dirty="0" smtClean="0">
                <a:solidFill>
                  <a:schemeClr val="bg1"/>
                </a:solidFill>
                <a:latin typeface="Century Schoolbook" charset="0"/>
                <a:ea typeface="Century Schoolbook" charset="0"/>
                <a:cs typeface="Century Schoolbook" charset="0"/>
              </a:rPr>
              <a:t>Teams assessed team leader humility.</a:t>
            </a:r>
          </a:p>
          <a:p>
            <a:pPr marL="285750" indent="-285750">
              <a:buFont typeface="Arial" charset="0"/>
              <a:buChar char="•"/>
            </a:pPr>
            <a:endParaRPr lang="en-US" sz="1600" dirty="0">
              <a:solidFill>
                <a:schemeClr val="bg1"/>
              </a:solidFill>
              <a:latin typeface="Century Schoolbook" charset="0"/>
              <a:ea typeface="Century Schoolbook" charset="0"/>
              <a:cs typeface="Century Schoolbook" charset="0"/>
            </a:endParaRPr>
          </a:p>
          <a:p>
            <a:pPr marL="285750" indent="-285750">
              <a:buFont typeface="Arial" charset="0"/>
              <a:buChar char="•"/>
            </a:pPr>
            <a:endParaRPr lang="en-US" sz="1600" dirty="0" smtClean="0">
              <a:solidFill>
                <a:schemeClr val="bg1"/>
              </a:solidFill>
              <a:latin typeface="Century Schoolbook" charset="0"/>
              <a:ea typeface="Century Schoolbook" charset="0"/>
              <a:cs typeface="Century Schoolbook" charset="0"/>
            </a:endParaRPr>
          </a:p>
        </p:txBody>
      </p:sp>
      <p:sp>
        <p:nvSpPr>
          <p:cNvPr id="37" name="Rectangle 36"/>
          <p:cNvSpPr/>
          <p:nvPr/>
        </p:nvSpPr>
        <p:spPr>
          <a:xfrm>
            <a:off x="6150739" y="3037667"/>
            <a:ext cx="2697320" cy="268120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sz="1600" dirty="0" smtClean="0">
                <a:solidFill>
                  <a:schemeClr val="bg1"/>
                </a:solidFill>
                <a:latin typeface="Century Schoolbook" charset="0"/>
                <a:ea typeface="Century Schoolbook" charset="0"/>
                <a:cs typeface="Century Schoolbook" charset="0"/>
              </a:rPr>
              <a:t>326 health professionals organized into 77 work teams.</a:t>
            </a:r>
          </a:p>
          <a:p>
            <a:pPr marL="285750" indent="-285750">
              <a:buFont typeface="Arial" charset="0"/>
              <a:buChar char="•"/>
            </a:pPr>
            <a:r>
              <a:rPr lang="en-US" sz="1600" dirty="0" smtClean="0">
                <a:solidFill>
                  <a:schemeClr val="bg1"/>
                </a:solidFill>
                <a:latin typeface="Century Schoolbook" charset="0"/>
                <a:ea typeface="Century Schoolbook" charset="0"/>
                <a:cs typeface="Century Schoolbook" charset="0"/>
              </a:rPr>
              <a:t>Teams assessed leader humility, collective humility, promotion of team goals, and leader-related team performance twice within a month.</a:t>
            </a:r>
            <a:endParaRPr lang="en-US" sz="1600" dirty="0">
              <a:solidFill>
                <a:schemeClr val="bg1"/>
              </a:solidFill>
              <a:latin typeface="Century Schoolbook" charset="0"/>
              <a:ea typeface="Century Schoolbook" charset="0"/>
              <a:cs typeface="Century Schoolbook" charset="0"/>
            </a:endParaRPr>
          </a:p>
        </p:txBody>
      </p:sp>
      <p:sp>
        <p:nvSpPr>
          <p:cNvPr id="38" name="Rectangle 37"/>
          <p:cNvSpPr/>
          <p:nvPr/>
        </p:nvSpPr>
        <p:spPr>
          <a:xfrm>
            <a:off x="3170116" y="3037667"/>
            <a:ext cx="2697320" cy="268120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sz="1600" dirty="0" smtClean="0">
                <a:latin typeface="Century Schoolbook" charset="0"/>
                <a:ea typeface="Century Schoolbook" charset="0"/>
                <a:cs typeface="Century Schoolbook" charset="0"/>
              </a:rPr>
              <a:t>53 leaderless teams completed multistage computer simulation across 6 weeks.</a:t>
            </a:r>
          </a:p>
          <a:p>
            <a:pPr marL="285750" indent="-285750">
              <a:buFont typeface="Arial" charset="0"/>
              <a:buChar char="•"/>
            </a:pPr>
            <a:endParaRPr lang="en-US" sz="1600" dirty="0">
              <a:latin typeface="Century Schoolbook" charset="0"/>
              <a:ea typeface="Century Schoolbook" charset="0"/>
              <a:cs typeface="Century Schoolbook" charset="0"/>
            </a:endParaRPr>
          </a:p>
          <a:p>
            <a:pPr marL="285750" indent="-285750">
              <a:buFont typeface="Arial" charset="0"/>
              <a:buChar char="•"/>
            </a:pPr>
            <a:r>
              <a:rPr lang="en-US" sz="1600" dirty="0" smtClean="0">
                <a:latin typeface="Century Schoolbook" charset="0"/>
                <a:ea typeface="Century Schoolbook" charset="0"/>
                <a:cs typeface="Century Schoolbook" charset="0"/>
              </a:rPr>
              <a:t>Teams assessed collective humility, promotion of team goals, and team cohesion</a:t>
            </a:r>
            <a:endParaRPr lang="en-US" sz="1600" dirty="0">
              <a:latin typeface="Century Schoolbook" charset="0"/>
              <a:ea typeface="Century Schoolbook" charset="0"/>
              <a:cs typeface="Century Schoolbook" charset="0"/>
            </a:endParaRPr>
          </a:p>
        </p:txBody>
      </p:sp>
      <p:sp>
        <p:nvSpPr>
          <p:cNvPr id="13" name="Oval 12"/>
          <p:cNvSpPr/>
          <p:nvPr/>
        </p:nvSpPr>
        <p:spPr>
          <a:xfrm>
            <a:off x="6150739" y="401496"/>
            <a:ext cx="2531721" cy="243852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Century Schoolbook" charset="0"/>
                <a:ea typeface="Century Schoolbook" charset="0"/>
                <a:cs typeface="Century Schoolbook" charset="0"/>
              </a:rPr>
              <a:t>Study </a:t>
            </a:r>
            <a:r>
              <a:rPr lang="en-US" sz="2800" b="1" dirty="0">
                <a:solidFill>
                  <a:schemeClr val="bg1"/>
                </a:solidFill>
                <a:latin typeface="Century Schoolbook" charset="0"/>
                <a:ea typeface="Century Schoolbook" charset="0"/>
                <a:cs typeface="Century Schoolbook" charset="0"/>
              </a:rPr>
              <a:t>#3:</a:t>
            </a:r>
          </a:p>
          <a:p>
            <a:pPr algn="ctr"/>
            <a:endParaRPr lang="en-US" sz="2000" dirty="0">
              <a:solidFill>
                <a:schemeClr val="bg1"/>
              </a:solidFill>
              <a:latin typeface="Century Schoolbook" charset="0"/>
              <a:ea typeface="Century Schoolbook" charset="0"/>
              <a:cs typeface="Century Schoolbook" charset="0"/>
            </a:endParaRPr>
          </a:p>
          <a:p>
            <a:pPr algn="ctr"/>
            <a:r>
              <a:rPr lang="en-US" sz="2000" dirty="0" smtClean="0">
                <a:solidFill>
                  <a:schemeClr val="bg1"/>
                </a:solidFill>
                <a:latin typeface="Century Schoolbook" charset="0"/>
                <a:ea typeface="Century Schoolbook" charset="0"/>
                <a:cs typeface="Century Schoolbook" charset="0"/>
              </a:rPr>
              <a:t>Healthcare Setting</a:t>
            </a:r>
            <a:endParaRPr lang="en-US" sz="2000" dirty="0">
              <a:solidFill>
                <a:schemeClr val="bg1"/>
              </a:solidFill>
              <a:latin typeface="Century Schoolbook" charset="0"/>
              <a:ea typeface="Century Schoolbook" charset="0"/>
              <a:cs typeface="Century Schoolbook" charset="0"/>
            </a:endParaRPr>
          </a:p>
        </p:txBody>
      </p:sp>
      <p:sp>
        <p:nvSpPr>
          <p:cNvPr id="16" name="Oval 15"/>
          <p:cNvSpPr/>
          <p:nvPr/>
        </p:nvSpPr>
        <p:spPr>
          <a:xfrm>
            <a:off x="3170116" y="401496"/>
            <a:ext cx="2531721" cy="24385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Century Schoolbook" charset="0"/>
                <a:ea typeface="Century Schoolbook" charset="0"/>
                <a:cs typeface="Century Schoolbook" charset="0"/>
              </a:rPr>
              <a:t>Study #2:</a:t>
            </a:r>
          </a:p>
          <a:p>
            <a:pPr algn="ctr"/>
            <a:endParaRPr lang="en-US" sz="2000" b="1" dirty="0">
              <a:solidFill>
                <a:schemeClr val="bg1"/>
              </a:solidFill>
              <a:latin typeface="Century Schoolbook" charset="0"/>
              <a:ea typeface="Century Schoolbook" charset="0"/>
              <a:cs typeface="Century Schoolbook" charset="0"/>
            </a:endParaRPr>
          </a:p>
          <a:p>
            <a:pPr algn="ctr"/>
            <a:r>
              <a:rPr lang="en-US" sz="2000" dirty="0" smtClean="0">
                <a:solidFill>
                  <a:schemeClr val="bg1"/>
                </a:solidFill>
                <a:latin typeface="Century Schoolbook" charset="0"/>
                <a:ea typeface="Century Schoolbook" charset="0"/>
                <a:cs typeface="Century Schoolbook" charset="0"/>
              </a:rPr>
              <a:t>Lab</a:t>
            </a:r>
          </a:p>
          <a:p>
            <a:pPr algn="ctr"/>
            <a:r>
              <a:rPr lang="en-US" sz="2000" dirty="0" smtClean="0">
                <a:solidFill>
                  <a:schemeClr val="bg1"/>
                </a:solidFill>
                <a:latin typeface="Century Schoolbook" charset="0"/>
                <a:ea typeface="Century Schoolbook" charset="0"/>
                <a:cs typeface="Century Schoolbook" charset="0"/>
              </a:rPr>
              <a:t>Longitudinal</a:t>
            </a:r>
            <a:endParaRPr lang="en-US" sz="2000" dirty="0">
              <a:solidFill>
                <a:schemeClr val="bg1"/>
              </a:solidFill>
              <a:latin typeface="Century Schoolbook" charset="0"/>
              <a:ea typeface="Century Schoolbook" charset="0"/>
              <a:cs typeface="Century Schoolbook" charset="0"/>
            </a:endParaRPr>
          </a:p>
        </p:txBody>
      </p:sp>
      <p:sp>
        <p:nvSpPr>
          <p:cNvPr id="17" name="Oval 16"/>
          <p:cNvSpPr/>
          <p:nvPr/>
        </p:nvSpPr>
        <p:spPr>
          <a:xfrm>
            <a:off x="262806" y="401496"/>
            <a:ext cx="2531721" cy="243852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Century Schoolbook" charset="0"/>
                <a:ea typeface="Century Schoolbook" charset="0"/>
                <a:cs typeface="Century Schoolbook" charset="0"/>
              </a:rPr>
              <a:t>Study #1:</a:t>
            </a:r>
          </a:p>
          <a:p>
            <a:pPr algn="ctr"/>
            <a:endParaRPr lang="en-US" sz="2000" dirty="0">
              <a:solidFill>
                <a:schemeClr val="bg1"/>
              </a:solidFill>
              <a:latin typeface="Century Schoolbook" charset="0"/>
              <a:ea typeface="Century Schoolbook" charset="0"/>
              <a:cs typeface="Century Schoolbook" charset="0"/>
            </a:endParaRPr>
          </a:p>
          <a:p>
            <a:pPr algn="ctr"/>
            <a:r>
              <a:rPr lang="en-US" sz="2000" dirty="0" smtClean="0">
                <a:solidFill>
                  <a:schemeClr val="bg1"/>
                </a:solidFill>
                <a:latin typeface="Century Schoolbook" charset="0"/>
                <a:ea typeface="Century Schoolbook" charset="0"/>
                <a:cs typeface="Century Schoolbook" charset="0"/>
              </a:rPr>
              <a:t>Lab</a:t>
            </a:r>
            <a:endParaRPr lang="en-US" sz="2000" dirty="0">
              <a:solidFill>
                <a:schemeClr val="bg1"/>
              </a:solidFill>
              <a:latin typeface="Century Schoolbook" charset="0"/>
              <a:ea typeface="Century Schoolbook" charset="0"/>
              <a:cs typeface="Century Schoolbook" charset="0"/>
            </a:endParaRPr>
          </a:p>
          <a:p>
            <a:pPr algn="ctr"/>
            <a:endParaRPr lang="en-US" sz="2000" dirty="0">
              <a:solidFill>
                <a:schemeClr val="bg1"/>
              </a:solidFill>
              <a:latin typeface="Century Schoolbook" charset="0"/>
              <a:ea typeface="Century Schoolbook" charset="0"/>
              <a:cs typeface="Century Schoolbook" charset="0"/>
            </a:endParaRPr>
          </a:p>
        </p:txBody>
      </p:sp>
      <p:sp>
        <p:nvSpPr>
          <p:cNvPr id="2" name="Slide Number Placeholder 1"/>
          <p:cNvSpPr>
            <a:spLocks noGrp="1"/>
          </p:cNvSpPr>
          <p:nvPr>
            <p:ph type="sldNum" sz="quarter" idx="12"/>
          </p:nvPr>
        </p:nvSpPr>
        <p:spPr/>
        <p:txBody>
          <a:bodyPr/>
          <a:lstStyle/>
          <a:p>
            <a:fld id="{F96C3B0C-ACC0-45D8-B8EC-460DC3555F3F}" type="slidenum">
              <a:rPr lang="en-US" smtClean="0">
                <a:solidFill>
                  <a:prstClr val="black">
                    <a:tint val="75000"/>
                  </a:prstClr>
                </a:solidFill>
              </a:rPr>
              <a:pPr/>
              <a:t>36</a:t>
            </a:fld>
            <a:endParaRPr lang="en-US" dirty="0">
              <a:solidFill>
                <a:prstClr val="black">
                  <a:tint val="75000"/>
                </a:prstClr>
              </a:solidFill>
            </a:endParaRPr>
          </a:p>
        </p:txBody>
      </p:sp>
    </p:spTree>
    <p:extLst>
      <p:ext uri="{BB962C8B-B14F-4D97-AF65-F5344CB8AC3E}">
        <p14:creationId xmlns:p14="http://schemas.microsoft.com/office/powerpoint/2010/main" val="78389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13" grpId="0" animBg="1"/>
      <p:bldP spid="16" grpId="0" animBg="1"/>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464" y="321942"/>
            <a:ext cx="6301072" cy="819150"/>
          </a:xfrm>
        </p:spPr>
        <p:txBody>
          <a:bodyPr>
            <a:normAutofit/>
          </a:bodyPr>
          <a:lstStyle/>
          <a:p>
            <a:pPr algn="l"/>
            <a:r>
              <a:rPr lang="en-US" sz="3600" b="1" i="0" dirty="0" smtClean="0">
                <a:latin typeface="Century Schoolbook" charset="0"/>
                <a:ea typeface="Century Schoolbook" charset="0"/>
                <a:cs typeface="Century Schoolbook" charset="0"/>
              </a:rPr>
              <a:t>Study Findings</a:t>
            </a:r>
            <a:endParaRPr lang="en-US" sz="3600" b="1" i="0" dirty="0">
              <a:latin typeface="Century Schoolbook" charset="0"/>
              <a:ea typeface="Century Schoolbook" charset="0"/>
              <a:cs typeface="Century Schoolbook" charset="0"/>
            </a:endParaRPr>
          </a:p>
        </p:txBody>
      </p:sp>
      <p:sp>
        <p:nvSpPr>
          <p:cNvPr id="4" name="Slide Number Placeholder 3"/>
          <p:cNvSpPr>
            <a:spLocks noGrp="1"/>
          </p:cNvSpPr>
          <p:nvPr>
            <p:ph type="sldNum" sz="quarter" idx="12"/>
          </p:nvPr>
        </p:nvSpPr>
        <p:spPr/>
        <p:txBody>
          <a:bodyPr/>
          <a:lstStyle/>
          <a:p>
            <a:fld id="{F96C3B0C-ACC0-45D8-B8EC-460DC3555F3F}" type="slidenum">
              <a:rPr lang="en-US" smtClean="0">
                <a:solidFill>
                  <a:prstClr val="black">
                    <a:tint val="75000"/>
                  </a:prstClr>
                </a:solidFill>
              </a:rPr>
              <a:pPr/>
              <a:t>37</a:t>
            </a:fld>
            <a:endParaRPr lang="en-US" dirty="0">
              <a:solidFill>
                <a:prstClr val="black">
                  <a:tint val="75000"/>
                </a:prstClr>
              </a:solidFill>
            </a:endParaRPr>
          </a:p>
        </p:txBody>
      </p:sp>
      <p:sp>
        <p:nvSpPr>
          <p:cNvPr id="5" name="TextBox 4"/>
          <p:cNvSpPr txBox="1"/>
          <p:nvPr/>
        </p:nvSpPr>
        <p:spPr>
          <a:xfrm>
            <a:off x="7591647" y="6889898"/>
            <a:ext cx="184731" cy="369332"/>
          </a:xfrm>
          <a:prstGeom prst="rect">
            <a:avLst/>
          </a:prstGeom>
          <a:noFill/>
        </p:spPr>
        <p:txBody>
          <a:bodyPr wrap="none" rtlCol="0">
            <a:spAutoFit/>
          </a:bodyPr>
          <a:lstStyle/>
          <a:p>
            <a:endParaRPr lang="en-US" dirty="0"/>
          </a:p>
        </p:txBody>
      </p:sp>
      <p:sp>
        <p:nvSpPr>
          <p:cNvPr id="9" name="TextBox 8"/>
          <p:cNvSpPr txBox="1"/>
          <p:nvPr/>
        </p:nvSpPr>
        <p:spPr>
          <a:xfrm>
            <a:off x="4953464" y="1141092"/>
            <a:ext cx="4190534" cy="4493538"/>
          </a:xfrm>
          <a:prstGeom prst="rect">
            <a:avLst/>
          </a:prstGeom>
          <a:noFill/>
        </p:spPr>
        <p:txBody>
          <a:bodyPr wrap="square" rtlCol="0">
            <a:spAutoFit/>
          </a:bodyPr>
          <a:lstStyle/>
          <a:p>
            <a:r>
              <a:rPr lang="en-US" sz="2200" dirty="0" smtClean="0">
                <a:latin typeface="Century Schoolbook" charset="0"/>
                <a:ea typeface="Century Schoolbook" charset="0"/>
                <a:cs typeface="Century Schoolbook" charset="0"/>
              </a:rPr>
              <a:t>1. </a:t>
            </a:r>
            <a:r>
              <a:rPr lang="en-US" sz="2200" dirty="0">
                <a:latin typeface="Century Schoolbook" charset="0"/>
                <a:ea typeface="Century Schoolbook" charset="0"/>
                <a:cs typeface="Century Schoolbook" charset="0"/>
              </a:rPr>
              <a:t>Humble leaders contribute to better team </a:t>
            </a:r>
            <a:r>
              <a:rPr lang="en-US" sz="2200" dirty="0" smtClean="0">
                <a:latin typeface="Century Schoolbook" charset="0"/>
                <a:ea typeface="Century Schoolbook" charset="0"/>
                <a:cs typeface="Century Schoolbook" charset="0"/>
              </a:rPr>
              <a:t>performance.</a:t>
            </a:r>
            <a:endParaRPr lang="en-US" sz="2200" dirty="0">
              <a:latin typeface="Century Schoolbook" charset="0"/>
              <a:ea typeface="Century Schoolbook" charset="0"/>
              <a:cs typeface="Century Schoolbook" charset="0"/>
            </a:endParaRPr>
          </a:p>
          <a:p>
            <a:endParaRPr lang="en-US" sz="2200" dirty="0" smtClean="0">
              <a:latin typeface="Century Schoolbook" charset="0"/>
              <a:ea typeface="Century Schoolbook" charset="0"/>
              <a:cs typeface="Century Schoolbook" charset="0"/>
            </a:endParaRPr>
          </a:p>
          <a:p>
            <a:r>
              <a:rPr lang="en-US" sz="2200" dirty="0" smtClean="0">
                <a:latin typeface="Century Schoolbook" charset="0"/>
                <a:ea typeface="Century Schoolbook" charset="0"/>
                <a:cs typeface="Century Schoolbook" charset="0"/>
              </a:rPr>
              <a:t>2. Humble leader behaviors are more effective during everyday challenges with moderate stress.</a:t>
            </a:r>
          </a:p>
          <a:p>
            <a:endParaRPr lang="en-US" sz="2200" dirty="0" smtClean="0">
              <a:latin typeface="Century Schoolbook" charset="0"/>
              <a:ea typeface="Century Schoolbook" charset="0"/>
              <a:cs typeface="Century Schoolbook" charset="0"/>
            </a:endParaRPr>
          </a:p>
          <a:p>
            <a:r>
              <a:rPr lang="en-US" sz="2200" dirty="0" smtClean="0">
                <a:latin typeface="Century Schoolbook" charset="0"/>
                <a:ea typeface="Century Schoolbook" charset="0"/>
                <a:cs typeface="Century Schoolbook" charset="0"/>
              </a:rPr>
              <a:t>3.Transformational </a:t>
            </a:r>
            <a:r>
              <a:rPr lang="en-US" sz="2200" dirty="0">
                <a:latin typeface="Century Schoolbook" charset="0"/>
                <a:ea typeface="Century Schoolbook" charset="0"/>
                <a:cs typeface="Century Schoolbook" charset="0"/>
              </a:rPr>
              <a:t>leadership succeeds when a new compelling vision is </a:t>
            </a:r>
            <a:r>
              <a:rPr lang="en-US" sz="2200" dirty="0" smtClean="0">
                <a:latin typeface="Century Schoolbook" charset="0"/>
                <a:ea typeface="Century Schoolbook" charset="0"/>
                <a:cs typeface="Century Schoolbook" charset="0"/>
              </a:rPr>
              <a:t>needed </a:t>
            </a:r>
            <a:r>
              <a:rPr lang="en-US" sz="2200" dirty="0">
                <a:latin typeface="Century Schoolbook" charset="0"/>
                <a:ea typeface="Century Schoolbook" charset="0"/>
                <a:cs typeface="Century Schoolbook" charset="0"/>
              </a:rPr>
              <a:t>or </a:t>
            </a:r>
            <a:r>
              <a:rPr lang="en-US" sz="2200" dirty="0" smtClean="0">
                <a:latin typeface="Century Schoolbook" charset="0"/>
                <a:ea typeface="Century Schoolbook" charset="0"/>
                <a:cs typeface="Century Schoolbook" charset="0"/>
              </a:rPr>
              <a:t>when periods of extreme stress or uncertainty </a:t>
            </a:r>
            <a:r>
              <a:rPr lang="en-US" sz="2200" dirty="0">
                <a:latin typeface="Century Schoolbook" charset="0"/>
                <a:ea typeface="Century Schoolbook" charset="0"/>
                <a:cs typeface="Century Schoolbook" charset="0"/>
              </a:rPr>
              <a:t>arise.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852" y="1141092"/>
            <a:ext cx="4572000" cy="4750042"/>
          </a:xfrm>
          <a:prstGeom prst="rect">
            <a:avLst/>
          </a:prstGeom>
        </p:spPr>
      </p:pic>
    </p:spTree>
    <p:extLst>
      <p:ext uri="{BB962C8B-B14F-4D97-AF65-F5344CB8AC3E}">
        <p14:creationId xmlns:p14="http://schemas.microsoft.com/office/powerpoint/2010/main" val="13711585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latin typeface="Century Schoolbook"/>
              </a:rPr>
              <a:t>How Humble Leaders contribute to better team performance?</a:t>
            </a:r>
            <a:endParaRPr lang="en-US" sz="3600" b="1" dirty="0">
              <a:solidFill>
                <a:schemeClr val="tx1"/>
              </a:solidFill>
              <a:latin typeface="Century Schoolbook"/>
            </a:endParaRPr>
          </a:p>
        </p:txBody>
      </p:sp>
      <p:sp>
        <p:nvSpPr>
          <p:cNvPr id="3" name="Slide Number Placeholder 2"/>
          <p:cNvSpPr>
            <a:spLocks noGrp="1"/>
          </p:cNvSpPr>
          <p:nvPr>
            <p:ph type="sldNum" sz="quarter" idx="12"/>
          </p:nvPr>
        </p:nvSpPr>
        <p:spPr/>
        <p:txBody>
          <a:bodyPr/>
          <a:lstStyle/>
          <a:p>
            <a:fld id="{ADD727BA-E685-4C73-9805-DA6FB45AF40C}" type="slidenum">
              <a:rPr lang="en-US" smtClean="0"/>
              <a:pPr/>
              <a:t>38</a:t>
            </a:fld>
            <a:endParaRPr lang="en-US" dirty="0"/>
          </a:p>
        </p:txBody>
      </p:sp>
      <p:sp>
        <p:nvSpPr>
          <p:cNvPr id="4" name="Rectangle 3"/>
          <p:cNvSpPr/>
          <p:nvPr/>
        </p:nvSpPr>
        <p:spPr>
          <a:xfrm>
            <a:off x="1219200" y="2381250"/>
            <a:ext cx="2438400" cy="1162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ESTABLISH THE RIGHT FOCUS</a:t>
            </a:r>
            <a:endParaRPr lang="en-US" dirty="0"/>
          </a:p>
        </p:txBody>
      </p:sp>
      <p:sp>
        <p:nvSpPr>
          <p:cNvPr id="5" name="Rectangle 4"/>
          <p:cNvSpPr/>
          <p:nvPr/>
        </p:nvSpPr>
        <p:spPr>
          <a:xfrm>
            <a:off x="4819650" y="2381250"/>
            <a:ext cx="2543175" cy="1162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PROMOTE THE RIGHT CULTURE</a:t>
            </a:r>
            <a:endParaRPr lang="en-US" dirty="0"/>
          </a:p>
        </p:txBody>
      </p:sp>
      <p:sp>
        <p:nvSpPr>
          <p:cNvPr id="6" name="Rectangle 5"/>
          <p:cNvSpPr/>
          <p:nvPr/>
        </p:nvSpPr>
        <p:spPr>
          <a:xfrm>
            <a:off x="1101317" y="3829050"/>
            <a:ext cx="2765834" cy="1477328"/>
          </a:xfrm>
          <a:prstGeom prst="rect">
            <a:avLst/>
          </a:prstGeom>
        </p:spPr>
        <p:txBody>
          <a:bodyPr wrap="square">
            <a:spAutoFit/>
          </a:bodyPr>
          <a:lstStyle/>
          <a:p>
            <a:pPr marL="285750" indent="-285750">
              <a:buFont typeface="Wingdings" charset="2"/>
              <a:buChar char="Ø"/>
            </a:pPr>
            <a:r>
              <a:rPr lang="en-US" dirty="0">
                <a:latin typeface="Century Schoolbook" charset="0"/>
                <a:ea typeface="Century Schoolbook" charset="0"/>
                <a:cs typeface="Century Schoolbook" charset="0"/>
              </a:rPr>
              <a:t>Cooperation </a:t>
            </a:r>
            <a:r>
              <a:rPr lang="en-US" dirty="0" smtClean="0">
                <a:latin typeface="Century Schoolbook" charset="0"/>
                <a:ea typeface="Century Schoolbook" charset="0"/>
                <a:cs typeface="Century Schoolbook" charset="0"/>
              </a:rPr>
              <a:t>instead of competition</a:t>
            </a:r>
          </a:p>
          <a:p>
            <a:pPr marL="285750" indent="-285750">
              <a:buFont typeface="Wingdings" charset="2"/>
              <a:buChar char="Ø"/>
            </a:pPr>
            <a:endParaRPr lang="en-US" dirty="0">
              <a:latin typeface="Century Schoolbook" charset="0"/>
              <a:ea typeface="Century Schoolbook" charset="0"/>
              <a:cs typeface="Century Schoolbook" charset="0"/>
            </a:endParaRPr>
          </a:p>
          <a:p>
            <a:pPr marL="285750" indent="-285750">
              <a:buFont typeface="Wingdings" charset="2"/>
              <a:buChar char="Ø"/>
            </a:pPr>
            <a:r>
              <a:rPr lang="en-US" dirty="0">
                <a:latin typeface="Century Schoolbook" charset="0"/>
                <a:ea typeface="Century Schoolbook" charset="0"/>
                <a:cs typeface="Century Schoolbook" charset="0"/>
              </a:rPr>
              <a:t>Team </a:t>
            </a:r>
            <a:r>
              <a:rPr lang="en-US" dirty="0" smtClean="0">
                <a:latin typeface="Century Schoolbook" charset="0"/>
                <a:ea typeface="Century Schoolbook" charset="0"/>
                <a:cs typeface="Century Schoolbook" charset="0"/>
              </a:rPr>
              <a:t>goals ahead of individual goals</a:t>
            </a:r>
            <a:endParaRPr lang="en-US" dirty="0">
              <a:latin typeface="Century Schoolbook" charset="0"/>
              <a:ea typeface="Century Schoolbook" charset="0"/>
              <a:cs typeface="Century Schoolbook" charset="0"/>
            </a:endParaRPr>
          </a:p>
        </p:txBody>
      </p:sp>
      <p:sp>
        <p:nvSpPr>
          <p:cNvPr id="7" name="Rectangle 6"/>
          <p:cNvSpPr/>
          <p:nvPr/>
        </p:nvSpPr>
        <p:spPr>
          <a:xfrm>
            <a:off x="4819651" y="3903575"/>
            <a:ext cx="3695700" cy="2308324"/>
          </a:xfrm>
          <a:prstGeom prst="rect">
            <a:avLst/>
          </a:prstGeom>
        </p:spPr>
        <p:txBody>
          <a:bodyPr wrap="square">
            <a:spAutoFit/>
          </a:bodyPr>
          <a:lstStyle/>
          <a:p>
            <a:r>
              <a:rPr lang="en-US" dirty="0" smtClean="0">
                <a:latin typeface="Century Schoolbook" charset="0"/>
                <a:ea typeface="Century Schoolbook" charset="0"/>
                <a:cs typeface="Century Schoolbook" charset="0"/>
              </a:rPr>
              <a:t>Role model, set expectation, and reward desired behaviors</a:t>
            </a:r>
          </a:p>
          <a:p>
            <a:endParaRPr lang="en-US" dirty="0" smtClean="0">
              <a:latin typeface="Century Schoolbook" charset="0"/>
              <a:ea typeface="Century Schoolbook" charset="0"/>
              <a:cs typeface="Century Schoolbook" charset="0"/>
            </a:endParaRPr>
          </a:p>
          <a:p>
            <a:pPr marL="285750" indent="-285750">
              <a:buFont typeface="Wingdings" charset="2"/>
              <a:buChar char="Ø"/>
            </a:pPr>
            <a:r>
              <a:rPr lang="en-US" dirty="0" smtClean="0">
                <a:latin typeface="Century Schoolbook" charset="0"/>
                <a:ea typeface="Century Schoolbook" charset="0"/>
                <a:cs typeface="Century Schoolbook" charset="0"/>
              </a:rPr>
              <a:t>Openness </a:t>
            </a:r>
            <a:r>
              <a:rPr lang="en-US" dirty="0">
                <a:latin typeface="Century Schoolbook" charset="0"/>
                <a:ea typeface="Century Schoolbook" charset="0"/>
                <a:cs typeface="Century Schoolbook" charset="0"/>
              </a:rPr>
              <a:t>to </a:t>
            </a:r>
            <a:r>
              <a:rPr lang="en-US" dirty="0" smtClean="0">
                <a:latin typeface="Century Schoolbook" charset="0"/>
                <a:ea typeface="Century Schoolbook" charset="0"/>
                <a:cs typeface="Century Schoolbook" charset="0"/>
              </a:rPr>
              <a:t>learning</a:t>
            </a:r>
          </a:p>
          <a:p>
            <a:pPr marL="285750" indent="-285750">
              <a:buFont typeface="Wingdings" charset="2"/>
              <a:buChar char="Ø"/>
            </a:pPr>
            <a:endParaRPr lang="en-US" dirty="0">
              <a:latin typeface="Century Schoolbook" charset="0"/>
              <a:ea typeface="Century Schoolbook" charset="0"/>
              <a:cs typeface="Century Schoolbook" charset="0"/>
            </a:endParaRPr>
          </a:p>
          <a:p>
            <a:pPr marL="285750" indent="-285750">
              <a:buFont typeface="Wingdings" charset="2"/>
              <a:buChar char="Ø"/>
            </a:pPr>
            <a:r>
              <a:rPr lang="en-US" dirty="0" smtClean="0">
                <a:latin typeface="Century Schoolbook" charset="0"/>
                <a:ea typeface="Century Schoolbook" charset="0"/>
                <a:cs typeface="Century Schoolbook" charset="0"/>
              </a:rPr>
              <a:t>Admitting mistakes</a:t>
            </a:r>
          </a:p>
          <a:p>
            <a:pPr marL="285750" indent="-285750">
              <a:buFont typeface="Wingdings" charset="2"/>
              <a:buChar char="Ø"/>
            </a:pPr>
            <a:endParaRPr lang="en-US" dirty="0">
              <a:latin typeface="Century Schoolbook" charset="0"/>
              <a:ea typeface="Century Schoolbook" charset="0"/>
              <a:cs typeface="Century Schoolbook" charset="0"/>
            </a:endParaRPr>
          </a:p>
          <a:p>
            <a:pPr marL="285750" indent="-285750">
              <a:buFont typeface="Wingdings" charset="2"/>
              <a:buChar char="Ø"/>
            </a:pPr>
            <a:r>
              <a:rPr lang="en-US" dirty="0" smtClean="0">
                <a:latin typeface="Century Schoolbook" charset="0"/>
                <a:ea typeface="Century Schoolbook" charset="0"/>
                <a:cs typeface="Century Schoolbook" charset="0"/>
              </a:rPr>
              <a:t>Allowing </a:t>
            </a:r>
            <a:r>
              <a:rPr lang="en-US" dirty="0">
                <a:latin typeface="Century Schoolbook" charset="0"/>
                <a:ea typeface="Century Schoolbook" charset="0"/>
                <a:cs typeface="Century Schoolbook" charset="0"/>
              </a:rPr>
              <a:t>others to be experts</a:t>
            </a:r>
          </a:p>
        </p:txBody>
      </p:sp>
    </p:spTree>
    <p:extLst>
      <p:ext uri="{BB962C8B-B14F-4D97-AF65-F5344CB8AC3E}">
        <p14:creationId xmlns:p14="http://schemas.microsoft.com/office/powerpoint/2010/main" val="18954425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6C3B0C-ACC0-45D8-B8EC-460DC3555F3F}" type="slidenum">
              <a:rPr lang="en-US" smtClean="0">
                <a:solidFill>
                  <a:prstClr val="black">
                    <a:tint val="75000"/>
                  </a:prstClr>
                </a:solidFill>
              </a:rPr>
              <a:pPr/>
              <a:t>39</a:t>
            </a:fld>
            <a:endParaRPr lang="en-US" dirty="0">
              <a:solidFill>
                <a:prstClr val="black">
                  <a:tint val="75000"/>
                </a:prstClr>
              </a:solidFill>
            </a:endParaRPr>
          </a:p>
        </p:txBody>
      </p:sp>
      <p:sp>
        <p:nvSpPr>
          <p:cNvPr id="5" name="TextBox 4"/>
          <p:cNvSpPr txBox="1"/>
          <p:nvPr/>
        </p:nvSpPr>
        <p:spPr>
          <a:xfrm>
            <a:off x="704538" y="464695"/>
            <a:ext cx="6610662" cy="646331"/>
          </a:xfrm>
          <a:prstGeom prst="rect">
            <a:avLst/>
          </a:prstGeom>
          <a:noFill/>
        </p:spPr>
        <p:txBody>
          <a:bodyPr wrap="square" rtlCol="0">
            <a:spAutoFit/>
          </a:bodyPr>
          <a:lstStyle/>
          <a:p>
            <a:r>
              <a:rPr lang="en-US" sz="3600" b="1" dirty="0" smtClean="0">
                <a:latin typeface="Century Schoolbook" charset="0"/>
                <a:ea typeface="Century Schoolbook" charset="0"/>
                <a:cs typeface="Century Schoolbook" charset="0"/>
              </a:rPr>
              <a:t>Practical Implications</a:t>
            </a:r>
            <a:endParaRPr lang="en-US" sz="3600" b="1" dirty="0">
              <a:latin typeface="Century Schoolbook" charset="0"/>
              <a:ea typeface="Century Schoolbook" charset="0"/>
              <a:cs typeface="Century Schoolbook" charset="0"/>
            </a:endParaRPr>
          </a:p>
        </p:txBody>
      </p:sp>
      <p:grpSp>
        <p:nvGrpSpPr>
          <p:cNvPr id="6" name="Group 5"/>
          <p:cNvGrpSpPr/>
          <p:nvPr/>
        </p:nvGrpSpPr>
        <p:grpSpPr>
          <a:xfrm>
            <a:off x="341662" y="798284"/>
            <a:ext cx="2414550" cy="2375204"/>
            <a:chOff x="5847112" y="3687425"/>
            <a:chExt cx="2414550" cy="2375204"/>
          </a:xfrm>
        </p:grpSpPr>
        <p:sp>
          <p:nvSpPr>
            <p:cNvPr id="7" name="Oval 6"/>
            <p:cNvSpPr/>
            <p:nvPr/>
          </p:nvSpPr>
          <p:spPr>
            <a:xfrm>
              <a:off x="6448966" y="4272013"/>
              <a:ext cx="1215473" cy="130407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alibri Light" pitchFamily="34" charset="0"/>
                </a:rPr>
                <a:t>MANAGE THE EMPLOYEE LIFE CYCLE</a:t>
              </a:r>
            </a:p>
          </p:txBody>
        </p:sp>
        <p:grpSp>
          <p:nvGrpSpPr>
            <p:cNvPr id="8" name="Group 7"/>
            <p:cNvGrpSpPr/>
            <p:nvPr/>
          </p:nvGrpSpPr>
          <p:grpSpPr>
            <a:xfrm>
              <a:off x="5847112" y="3687425"/>
              <a:ext cx="2414550" cy="2375204"/>
              <a:chOff x="4076700" y="1741891"/>
              <a:chExt cx="2616538" cy="2574391"/>
            </a:xfrm>
          </p:grpSpPr>
          <p:sp>
            <p:nvSpPr>
              <p:cNvPr id="9" name="Circular Arrow 8"/>
              <p:cNvSpPr/>
              <p:nvPr/>
            </p:nvSpPr>
            <p:spPr>
              <a:xfrm rot="5116595">
                <a:off x="4191000" y="1905000"/>
                <a:ext cx="2133600" cy="2362200"/>
              </a:xfrm>
              <a:prstGeom prst="circularArrow">
                <a:avLst>
                  <a:gd name="adj1" fmla="val 12500"/>
                  <a:gd name="adj2" fmla="val 1142319"/>
                  <a:gd name="adj3" fmla="val 20457681"/>
                  <a:gd name="adj4" fmla="val 16098177"/>
                  <a:gd name="adj5" fmla="val 12500"/>
                </a:avLst>
              </a:prstGeom>
              <a:gradFill flip="none" rotWithShape="1">
                <a:gsLst>
                  <a:gs pos="0">
                    <a:schemeClr val="accent1">
                      <a:lumMod val="89000"/>
                    </a:schemeClr>
                  </a:gs>
                  <a:gs pos="23000">
                    <a:schemeClr val="accent1">
                      <a:lumMod val="89000"/>
                    </a:schemeClr>
                  </a:gs>
                  <a:gs pos="69000">
                    <a:srgbClr val="0E2C8E"/>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Circular Arrow 9"/>
              <p:cNvSpPr/>
              <p:nvPr/>
            </p:nvSpPr>
            <p:spPr>
              <a:xfrm>
                <a:off x="4342369" y="1954082"/>
                <a:ext cx="2133600" cy="2362200"/>
              </a:xfrm>
              <a:prstGeom prst="circularArrow">
                <a:avLst>
                  <a:gd name="adj1" fmla="val 12500"/>
                  <a:gd name="adj2" fmla="val 1142319"/>
                  <a:gd name="adj3" fmla="val 20457681"/>
                  <a:gd name="adj4" fmla="val 15834746"/>
                  <a:gd name="adj5" fmla="val 12500"/>
                </a:avLst>
              </a:prstGeom>
              <a:gradFill flip="none" rotWithShape="1">
                <a:gsLst>
                  <a:gs pos="0">
                    <a:schemeClr val="accent1">
                      <a:lumMod val="40000"/>
                      <a:lumOff val="60000"/>
                    </a:schemeClr>
                  </a:gs>
                  <a:gs pos="46000">
                    <a:schemeClr val="accent1">
                      <a:lumMod val="95000"/>
                      <a:lumOff val="5000"/>
                    </a:schemeClr>
                  </a:gs>
                  <a:gs pos="100000">
                    <a:srgbClr val="0E2C8E"/>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Circular Arrow 10"/>
              <p:cNvSpPr/>
              <p:nvPr/>
            </p:nvSpPr>
            <p:spPr>
              <a:xfrm rot="15908739">
                <a:off x="4445338" y="1810623"/>
                <a:ext cx="2133600" cy="2362200"/>
              </a:xfrm>
              <a:prstGeom prst="circularArrow">
                <a:avLst>
                  <a:gd name="adj1" fmla="val 12500"/>
                  <a:gd name="adj2" fmla="val 1142319"/>
                  <a:gd name="adj3" fmla="val 20457681"/>
                  <a:gd name="adj4" fmla="val 15834746"/>
                  <a:gd name="adj5" fmla="val 12500"/>
                </a:avLst>
              </a:prstGeom>
              <a:gradFill flip="none" rotWithShape="1">
                <a:gsLst>
                  <a:gs pos="0">
                    <a:schemeClr val="accent1">
                      <a:lumMod val="40000"/>
                      <a:lumOff val="60000"/>
                    </a:schemeClr>
                  </a:gs>
                  <a:gs pos="46000">
                    <a:schemeClr val="accent1">
                      <a:lumMod val="95000"/>
                      <a:lumOff val="5000"/>
                    </a:schemeClr>
                  </a:gs>
                  <a:gs pos="100000">
                    <a:srgbClr val="0E2C8E"/>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Circular Arrow 11"/>
              <p:cNvSpPr/>
              <p:nvPr/>
            </p:nvSpPr>
            <p:spPr>
              <a:xfrm rot="10441107">
                <a:off x="4308272" y="1741891"/>
                <a:ext cx="2133600" cy="2362200"/>
              </a:xfrm>
              <a:prstGeom prst="circularArrow">
                <a:avLst>
                  <a:gd name="adj1" fmla="val 12500"/>
                  <a:gd name="adj2" fmla="val 1142319"/>
                  <a:gd name="adj3" fmla="val 20457681"/>
                  <a:gd name="adj4" fmla="val 15755695"/>
                  <a:gd name="adj5" fmla="val 12500"/>
                </a:avLst>
              </a:prstGeom>
              <a:gradFill flip="none" rotWithShape="1">
                <a:gsLst>
                  <a:gs pos="0">
                    <a:schemeClr val="accent1">
                      <a:lumMod val="40000"/>
                      <a:lumOff val="60000"/>
                    </a:schemeClr>
                  </a:gs>
                  <a:gs pos="46000">
                    <a:schemeClr val="accent1">
                      <a:lumMod val="95000"/>
                      <a:lumOff val="5000"/>
                    </a:schemeClr>
                  </a:gs>
                  <a:gs pos="100000">
                    <a:srgbClr val="0E2C8E"/>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Circular Arrow 12"/>
              <p:cNvSpPr/>
              <p:nvPr/>
            </p:nvSpPr>
            <p:spPr>
              <a:xfrm rot="5134588">
                <a:off x="4191000" y="1910718"/>
                <a:ext cx="2133600" cy="2362200"/>
              </a:xfrm>
              <a:prstGeom prst="circularArrow">
                <a:avLst>
                  <a:gd name="adj1" fmla="val 12500"/>
                  <a:gd name="adj2" fmla="val 1142319"/>
                  <a:gd name="adj3" fmla="val 20457681"/>
                  <a:gd name="adj4" fmla="val 16865785"/>
                  <a:gd name="adj5" fmla="val 12500"/>
                </a:avLst>
              </a:prstGeom>
              <a:gradFill flip="none" rotWithShape="1">
                <a:gsLst>
                  <a:gs pos="0">
                    <a:schemeClr val="accent1">
                      <a:lumMod val="40000"/>
                      <a:lumOff val="60000"/>
                    </a:schemeClr>
                  </a:gs>
                  <a:gs pos="46000">
                    <a:schemeClr val="accent1">
                      <a:lumMod val="95000"/>
                      <a:lumOff val="5000"/>
                    </a:schemeClr>
                  </a:gs>
                  <a:gs pos="100000">
                    <a:srgbClr val="0E2C8E"/>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p:cNvSpPr txBox="1"/>
              <p:nvPr/>
            </p:nvSpPr>
            <p:spPr>
              <a:xfrm rot="2821842">
                <a:off x="5652692" y="2427535"/>
                <a:ext cx="726872" cy="283495"/>
              </a:xfrm>
              <a:prstGeom prst="rect">
                <a:avLst/>
              </a:prstGeom>
              <a:noFill/>
            </p:spPr>
            <p:txBody>
              <a:bodyPr wrap="square" rtlCol="0">
                <a:spAutoFit/>
              </a:bodyPr>
              <a:lstStyle/>
              <a:p>
                <a:r>
                  <a:rPr lang="en-US" sz="1100" b="1" dirty="0">
                    <a:solidFill>
                      <a:srgbClr val="C00000"/>
                    </a:solidFill>
                  </a:rPr>
                  <a:t>Hire</a:t>
                </a:r>
              </a:p>
            </p:txBody>
          </p:sp>
          <p:sp>
            <p:nvSpPr>
              <p:cNvPr id="15" name="TextBox 14"/>
              <p:cNvSpPr txBox="1"/>
              <p:nvPr/>
            </p:nvSpPr>
            <p:spPr>
              <a:xfrm rot="7908030">
                <a:off x="5233129" y="3561744"/>
                <a:ext cx="1158669" cy="283495"/>
              </a:xfrm>
              <a:prstGeom prst="rect">
                <a:avLst/>
              </a:prstGeom>
              <a:noFill/>
            </p:spPr>
            <p:txBody>
              <a:bodyPr wrap="square" rtlCol="0">
                <a:spAutoFit/>
              </a:bodyPr>
              <a:lstStyle/>
              <a:p>
                <a:r>
                  <a:rPr lang="en-US" sz="1100" b="1" dirty="0">
                    <a:solidFill>
                      <a:srgbClr val="C00000"/>
                    </a:solidFill>
                  </a:rPr>
                  <a:t>Develop</a:t>
                </a:r>
              </a:p>
            </p:txBody>
          </p:sp>
          <p:sp>
            <p:nvSpPr>
              <p:cNvPr id="16" name="TextBox 15"/>
              <p:cNvSpPr txBox="1"/>
              <p:nvPr/>
            </p:nvSpPr>
            <p:spPr>
              <a:xfrm rot="13048804">
                <a:off x="4480340" y="3505812"/>
                <a:ext cx="808135" cy="283549"/>
              </a:xfrm>
              <a:prstGeom prst="rect">
                <a:avLst/>
              </a:prstGeom>
              <a:noFill/>
            </p:spPr>
            <p:txBody>
              <a:bodyPr wrap="square" rtlCol="0">
                <a:spAutoFit/>
              </a:bodyPr>
              <a:lstStyle/>
              <a:p>
                <a:r>
                  <a:rPr lang="en-US" sz="1100" b="1" dirty="0">
                    <a:solidFill>
                      <a:srgbClr val="C00000"/>
                    </a:solidFill>
                  </a:rPr>
                  <a:t>Manage</a:t>
                </a:r>
              </a:p>
            </p:txBody>
          </p:sp>
          <p:sp>
            <p:nvSpPr>
              <p:cNvPr id="17" name="TextBox 16"/>
              <p:cNvSpPr txBox="1"/>
              <p:nvPr/>
            </p:nvSpPr>
            <p:spPr>
              <a:xfrm rot="18561012">
                <a:off x="4409322" y="2357400"/>
                <a:ext cx="808135" cy="283495"/>
              </a:xfrm>
              <a:prstGeom prst="rect">
                <a:avLst/>
              </a:prstGeom>
              <a:noFill/>
            </p:spPr>
            <p:txBody>
              <a:bodyPr wrap="square" rtlCol="0">
                <a:spAutoFit/>
              </a:bodyPr>
              <a:lstStyle/>
              <a:p>
                <a:r>
                  <a:rPr lang="en-US" sz="1100" b="1" dirty="0">
                    <a:solidFill>
                      <a:srgbClr val="C00000"/>
                    </a:solidFill>
                  </a:rPr>
                  <a:t>Support</a:t>
                </a:r>
              </a:p>
            </p:txBody>
          </p:sp>
        </p:grpSp>
      </p:grpSp>
      <p:sp>
        <p:nvSpPr>
          <p:cNvPr id="3" name="TextBox 2"/>
          <p:cNvSpPr txBox="1"/>
          <p:nvPr/>
        </p:nvSpPr>
        <p:spPr>
          <a:xfrm>
            <a:off x="2864958" y="1620761"/>
            <a:ext cx="5591175" cy="2862322"/>
          </a:xfrm>
          <a:prstGeom prst="rect">
            <a:avLst/>
          </a:prstGeom>
          <a:noFill/>
        </p:spPr>
        <p:txBody>
          <a:bodyPr wrap="square" rtlCol="0">
            <a:spAutoFit/>
          </a:bodyPr>
          <a:lstStyle/>
          <a:p>
            <a:pPr marL="342900" indent="-342900">
              <a:buFont typeface="+mj-lt"/>
              <a:buAutoNum type="arabicPeriod"/>
            </a:pPr>
            <a:r>
              <a:rPr lang="en-US" dirty="0" smtClean="0">
                <a:latin typeface="Century Schoolbook" charset="0"/>
                <a:ea typeface="Century Schoolbook" charset="0"/>
                <a:cs typeface="Century Schoolbook" charset="0"/>
              </a:rPr>
              <a:t>Screen leaders based on tendency to be humble.</a:t>
            </a:r>
          </a:p>
          <a:p>
            <a:pPr marL="342900" indent="-342900">
              <a:buFont typeface="+mj-lt"/>
              <a:buAutoNum type="arabicPeriod"/>
            </a:pPr>
            <a:endParaRPr lang="en-US" dirty="0">
              <a:latin typeface="Century Schoolbook" charset="0"/>
              <a:ea typeface="Century Schoolbook" charset="0"/>
              <a:cs typeface="Century Schoolbook" charset="0"/>
            </a:endParaRPr>
          </a:p>
          <a:p>
            <a:pPr marL="342900" indent="-342900">
              <a:buFont typeface="+mj-lt"/>
              <a:buAutoNum type="arabicPeriod"/>
            </a:pPr>
            <a:r>
              <a:rPr lang="en-US" dirty="0" smtClean="0">
                <a:latin typeface="Century Schoolbook" charset="0"/>
                <a:ea typeface="Century Schoolbook" charset="0"/>
                <a:cs typeface="Century Schoolbook" charset="0"/>
              </a:rPr>
              <a:t>Teach new team leaders to be humble.</a:t>
            </a:r>
          </a:p>
          <a:p>
            <a:pPr marL="342900" indent="-342900">
              <a:buFont typeface="+mj-lt"/>
              <a:buAutoNum type="arabicPeriod"/>
            </a:pPr>
            <a:endParaRPr lang="en-US" dirty="0">
              <a:latin typeface="Century Schoolbook" charset="0"/>
              <a:ea typeface="Century Schoolbook" charset="0"/>
              <a:cs typeface="Century Schoolbook" charset="0"/>
            </a:endParaRPr>
          </a:p>
          <a:p>
            <a:pPr marL="342900" indent="-342900">
              <a:buFont typeface="+mj-lt"/>
              <a:buAutoNum type="arabicPeriod"/>
            </a:pPr>
            <a:r>
              <a:rPr lang="en-US" dirty="0" smtClean="0">
                <a:latin typeface="Century Schoolbook" charset="0"/>
                <a:ea typeface="Century Schoolbook" charset="0"/>
                <a:cs typeface="Century Schoolbook" charset="0"/>
              </a:rPr>
              <a:t>Recognize </a:t>
            </a:r>
            <a:r>
              <a:rPr lang="en-US" dirty="0">
                <a:latin typeface="Century Schoolbook" charset="0"/>
                <a:ea typeface="Century Schoolbook" charset="0"/>
                <a:cs typeface="Century Schoolbook" charset="0"/>
              </a:rPr>
              <a:t>and </a:t>
            </a:r>
            <a:r>
              <a:rPr lang="en-US" dirty="0" smtClean="0">
                <a:latin typeface="Century Schoolbook" charset="0"/>
                <a:ea typeface="Century Schoolbook" charset="0"/>
                <a:cs typeface="Century Schoolbook" charset="0"/>
              </a:rPr>
              <a:t>reinforce humble leadership behaviors. Discourage non-humble leadership behaviors. </a:t>
            </a:r>
          </a:p>
          <a:p>
            <a:pPr marL="342900" indent="-342900">
              <a:buFont typeface="+mj-lt"/>
              <a:buAutoNum type="arabicPeriod"/>
            </a:pPr>
            <a:endParaRPr lang="en-US" dirty="0">
              <a:latin typeface="Century Schoolbook" charset="0"/>
              <a:ea typeface="Century Schoolbook" charset="0"/>
              <a:cs typeface="Century Schoolbook" charset="0"/>
            </a:endParaRPr>
          </a:p>
          <a:p>
            <a:pPr marL="342900" indent="-342900">
              <a:buFont typeface="+mj-lt"/>
              <a:buAutoNum type="arabicPeriod"/>
            </a:pPr>
            <a:r>
              <a:rPr lang="en-US" dirty="0" smtClean="0">
                <a:latin typeface="Century Schoolbook" charset="0"/>
                <a:ea typeface="Century Schoolbook" charset="0"/>
                <a:cs typeface="Century Schoolbook" charset="0"/>
              </a:rPr>
              <a:t>To </a:t>
            </a:r>
            <a:r>
              <a:rPr lang="en-US" dirty="0">
                <a:latin typeface="Century Schoolbook" charset="0"/>
                <a:ea typeface="Century Schoolbook" charset="0"/>
                <a:cs typeface="Century Schoolbook" charset="0"/>
              </a:rPr>
              <a:t>support and enable teams to </a:t>
            </a:r>
            <a:r>
              <a:rPr lang="en-US" dirty="0" smtClean="0">
                <a:latin typeface="Century Schoolbook" charset="0"/>
                <a:ea typeface="Century Schoolbook" charset="0"/>
                <a:cs typeface="Century Schoolbook" charset="0"/>
              </a:rPr>
              <a:t>succeed, appoint team leaders who are humble.</a:t>
            </a:r>
            <a:endParaRPr lang="en-US" dirty="0">
              <a:latin typeface="Century Schoolbook" charset="0"/>
              <a:ea typeface="Century Schoolbook" charset="0"/>
              <a:cs typeface="Century Schoolbook" charset="0"/>
            </a:endParaRPr>
          </a:p>
        </p:txBody>
      </p:sp>
    </p:spTree>
    <p:extLst>
      <p:ext uri="{BB962C8B-B14F-4D97-AF65-F5344CB8AC3E}">
        <p14:creationId xmlns:p14="http://schemas.microsoft.com/office/powerpoint/2010/main" val="668103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6C3B0C-ACC0-45D8-B8EC-460DC3555F3F}" type="slidenum">
              <a:rPr lang="en-US" smtClean="0">
                <a:solidFill>
                  <a:prstClr val="black">
                    <a:tint val="75000"/>
                  </a:prstClr>
                </a:solidFill>
                <a:latin typeface="Century Schoolbook" charset="0"/>
                <a:ea typeface="Century Schoolbook" charset="0"/>
                <a:cs typeface="Century Schoolbook" charset="0"/>
              </a:rPr>
              <a:pPr/>
              <a:t>4</a:t>
            </a:fld>
            <a:endParaRPr lang="en-US" dirty="0">
              <a:solidFill>
                <a:prstClr val="black">
                  <a:tint val="75000"/>
                </a:prstClr>
              </a:solidFill>
              <a:latin typeface="Century Schoolbook" charset="0"/>
              <a:ea typeface="Century Schoolbook" charset="0"/>
              <a:cs typeface="Century Schoolbook" charset="0"/>
            </a:endParaRPr>
          </a:p>
        </p:txBody>
      </p:sp>
      <p:sp>
        <p:nvSpPr>
          <p:cNvPr id="9" name="TextBox 8"/>
          <p:cNvSpPr txBox="1"/>
          <p:nvPr/>
        </p:nvSpPr>
        <p:spPr>
          <a:xfrm>
            <a:off x="1155180" y="1496516"/>
            <a:ext cx="2494721" cy="923330"/>
          </a:xfrm>
          <a:prstGeom prst="rect">
            <a:avLst/>
          </a:prstGeom>
          <a:noFill/>
        </p:spPr>
        <p:txBody>
          <a:bodyPr wrap="square" rtlCol="0">
            <a:spAutoFit/>
          </a:bodyPr>
          <a:lstStyle/>
          <a:p>
            <a:pPr algn="ctr"/>
            <a:r>
              <a:rPr lang="en-US" b="1" dirty="0" smtClean="0">
                <a:solidFill>
                  <a:prstClr val="black"/>
                </a:solidFill>
                <a:latin typeface="Century Schoolbook" charset="0"/>
                <a:ea typeface="Century Schoolbook" charset="0"/>
                <a:cs typeface="Century Schoolbook" charset="0"/>
              </a:rPr>
              <a:t>Talent Management Excellence</a:t>
            </a:r>
            <a:endParaRPr lang="en-US" b="1" dirty="0">
              <a:solidFill>
                <a:prstClr val="black"/>
              </a:solidFill>
              <a:latin typeface="Century Schoolbook" charset="0"/>
              <a:ea typeface="Century Schoolbook" charset="0"/>
              <a:cs typeface="Century Schoolbook" charset="0"/>
            </a:endParaRPr>
          </a:p>
        </p:txBody>
      </p:sp>
      <p:sp>
        <p:nvSpPr>
          <p:cNvPr id="10" name="TextBox 9"/>
          <p:cNvSpPr txBox="1"/>
          <p:nvPr/>
        </p:nvSpPr>
        <p:spPr>
          <a:xfrm>
            <a:off x="5715000" y="1635016"/>
            <a:ext cx="1905000" cy="646331"/>
          </a:xfrm>
          <a:prstGeom prst="rect">
            <a:avLst/>
          </a:prstGeom>
          <a:noFill/>
        </p:spPr>
        <p:txBody>
          <a:bodyPr wrap="square" rtlCol="0">
            <a:spAutoFit/>
          </a:bodyPr>
          <a:lstStyle/>
          <a:p>
            <a:pPr algn="ctr"/>
            <a:r>
              <a:rPr lang="en-US" b="1" dirty="0" smtClean="0">
                <a:solidFill>
                  <a:prstClr val="black"/>
                </a:solidFill>
                <a:latin typeface="Century Schoolbook" charset="0"/>
                <a:ea typeface="Century Schoolbook" charset="0"/>
                <a:cs typeface="Century Schoolbook" charset="0"/>
              </a:rPr>
              <a:t>Leadership Excellence</a:t>
            </a:r>
            <a:endParaRPr lang="en-US" b="1" dirty="0">
              <a:solidFill>
                <a:prstClr val="black"/>
              </a:solidFill>
              <a:latin typeface="Century Schoolbook" charset="0"/>
              <a:ea typeface="Century Schoolbook" charset="0"/>
              <a:cs typeface="Century Schoolbook" charset="0"/>
            </a:endParaRPr>
          </a:p>
        </p:txBody>
      </p:sp>
      <p:sp>
        <p:nvSpPr>
          <p:cNvPr id="16" name="Title 1"/>
          <p:cNvSpPr txBox="1">
            <a:spLocks/>
          </p:cNvSpPr>
          <p:nvPr/>
        </p:nvSpPr>
        <p:spPr>
          <a:xfrm>
            <a:off x="533400" y="287338"/>
            <a:ext cx="8610600" cy="96202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rgbClr val="0E2C8E"/>
                </a:solidFill>
                <a:latin typeface="+mj-lt"/>
                <a:ea typeface="+mj-ea"/>
                <a:cs typeface="+mj-cs"/>
              </a:defRPr>
            </a:lvl1pPr>
          </a:lstStyle>
          <a:p>
            <a:r>
              <a:rPr lang="en-US" sz="3600" b="1" dirty="0" smtClean="0">
                <a:solidFill>
                  <a:schemeClr val="tx1"/>
                </a:solidFill>
                <a:latin typeface="Century Schoolbook" charset="0"/>
                <a:ea typeface="Century Schoolbook" charset="0"/>
                <a:cs typeface="Century Schoolbook" charset="0"/>
              </a:rPr>
              <a:t>What We Do</a:t>
            </a:r>
            <a:endParaRPr lang="en-US" sz="3600" b="1" dirty="0">
              <a:solidFill>
                <a:schemeClr val="tx1"/>
              </a:solidFill>
              <a:latin typeface="Century Schoolbook" charset="0"/>
              <a:ea typeface="Century Schoolbook" charset="0"/>
              <a:cs typeface="Century Schoolbook" charset="0"/>
            </a:endParaRPr>
          </a:p>
        </p:txBody>
      </p:sp>
      <p:graphicFrame>
        <p:nvGraphicFramePr>
          <p:cNvPr id="3" name="Diagram 2"/>
          <p:cNvGraphicFramePr/>
          <p:nvPr>
            <p:extLst>
              <p:ext uri="{D42A27DB-BD31-4B8C-83A1-F6EECF244321}">
                <p14:modId xmlns:p14="http://schemas.microsoft.com/office/powerpoint/2010/main" val="1805965762"/>
              </p:ext>
            </p:extLst>
          </p:nvPr>
        </p:nvGraphicFramePr>
        <p:xfrm>
          <a:off x="228600" y="2667000"/>
          <a:ext cx="4347882" cy="3124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p:cNvGraphicFramePr/>
          <p:nvPr>
            <p:extLst>
              <p:ext uri="{D42A27DB-BD31-4B8C-83A1-F6EECF244321}">
                <p14:modId xmlns:p14="http://schemas.microsoft.com/office/powerpoint/2010/main" val="332695236"/>
              </p:ext>
            </p:extLst>
          </p:nvPr>
        </p:nvGraphicFramePr>
        <p:xfrm>
          <a:off x="4876800" y="2582707"/>
          <a:ext cx="3605712" cy="34370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319141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31927" y="0"/>
            <a:ext cx="10315206" cy="6857999"/>
          </a:xfrm>
        </p:spPr>
      </p:pic>
      <p:sp>
        <p:nvSpPr>
          <p:cNvPr id="5" name="Slide Number Placeholder 4"/>
          <p:cNvSpPr>
            <a:spLocks noGrp="1"/>
          </p:cNvSpPr>
          <p:nvPr>
            <p:ph type="sldNum" sz="quarter" idx="12"/>
          </p:nvPr>
        </p:nvSpPr>
        <p:spPr/>
        <p:txBody>
          <a:bodyPr/>
          <a:lstStyle/>
          <a:p>
            <a:fld id="{F96C3B0C-ACC0-45D8-B8EC-460DC3555F3F}" type="slidenum">
              <a:rPr lang="en-US" smtClean="0">
                <a:solidFill>
                  <a:prstClr val="black">
                    <a:tint val="75000"/>
                  </a:prstClr>
                </a:solidFill>
              </a:rPr>
              <a:pPr/>
              <a:t>40</a:t>
            </a:fld>
            <a:endParaRPr lang="en-US" dirty="0">
              <a:solidFill>
                <a:prstClr val="black">
                  <a:tint val="75000"/>
                </a:prstClr>
              </a:solidFill>
            </a:endParaRPr>
          </a:p>
        </p:txBody>
      </p:sp>
      <p:sp>
        <p:nvSpPr>
          <p:cNvPr id="7" name="Rectangle 6"/>
          <p:cNvSpPr/>
          <p:nvPr/>
        </p:nvSpPr>
        <p:spPr>
          <a:xfrm>
            <a:off x="-178653" y="371057"/>
            <a:ext cx="8408658" cy="1169040"/>
          </a:xfrm>
          <a:prstGeom prst="rect">
            <a:avLst/>
          </a:prstGeom>
          <a:solidFill>
            <a:schemeClr val="bg1">
              <a:lumMod val="9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1629" y="505759"/>
            <a:ext cx="8214610" cy="819150"/>
          </a:xfrm>
        </p:spPr>
        <p:txBody>
          <a:bodyPr>
            <a:noAutofit/>
          </a:bodyPr>
          <a:lstStyle/>
          <a:p>
            <a:pPr algn="l"/>
            <a:r>
              <a:rPr lang="en-US" sz="3600" b="1" i="0" dirty="0" smtClean="0">
                <a:latin typeface="Century Schoolbook" charset="0"/>
                <a:ea typeface="Century Schoolbook" charset="0"/>
                <a:cs typeface="Century Schoolbook" charset="0"/>
              </a:rPr>
              <a:t>Managing Employee Engagement</a:t>
            </a:r>
            <a:endParaRPr lang="en-US" sz="3600" b="1" i="0" dirty="0">
              <a:latin typeface="Century Schoolbook" charset="0"/>
              <a:ea typeface="Century Schoolbook" charset="0"/>
              <a:cs typeface="Century Schoolbook" charset="0"/>
            </a:endParaRPr>
          </a:p>
        </p:txBody>
      </p:sp>
      <p:sp>
        <p:nvSpPr>
          <p:cNvPr id="6" name="Rectangle 5"/>
          <p:cNvSpPr/>
          <p:nvPr/>
        </p:nvSpPr>
        <p:spPr>
          <a:xfrm>
            <a:off x="0" y="1135492"/>
            <a:ext cx="6150594" cy="369332"/>
          </a:xfrm>
          <a:prstGeom prst="rect">
            <a:avLst/>
          </a:prstGeom>
        </p:spPr>
        <p:txBody>
          <a:bodyPr wrap="square">
            <a:spAutoFit/>
          </a:bodyPr>
          <a:lstStyle/>
          <a:p>
            <a:pPr lvl="0">
              <a:spcAft>
                <a:spcPts val="600"/>
              </a:spcAft>
            </a:pPr>
            <a:r>
              <a:rPr lang="en-US" dirty="0">
                <a:latin typeface="Century Schoolbook" charset="0"/>
                <a:ea typeface="Century Schoolbook" charset="0"/>
                <a:cs typeface="Century Schoolbook" charset="0"/>
              </a:rPr>
              <a:t>What works in improving employee engagement? </a:t>
            </a:r>
          </a:p>
        </p:txBody>
      </p:sp>
      <p:sp>
        <p:nvSpPr>
          <p:cNvPr id="8" name="Rectangle 7"/>
          <p:cNvSpPr/>
          <p:nvPr/>
        </p:nvSpPr>
        <p:spPr>
          <a:xfrm>
            <a:off x="-1131928" y="5014452"/>
            <a:ext cx="8308231" cy="1399553"/>
          </a:xfrm>
          <a:prstGeom prst="rect">
            <a:avLst/>
          </a:prstGeom>
          <a:solidFill>
            <a:schemeClr val="bg1">
              <a:lumMod val="9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rtlCol="0" anchor="ctr"/>
          <a:lstStyle/>
          <a:p>
            <a:r>
              <a:rPr lang="en-US" dirty="0">
                <a:solidFill>
                  <a:schemeClr val="tx1"/>
                </a:solidFill>
                <a:latin typeface="+mj-lt"/>
              </a:rPr>
              <a:t>Knight, C., Patterson, M., &amp; Dawson, J. (2016). Building work engagement: A systematic review and meta‐analysis investigating the effectiveness of work engagement interventions. </a:t>
            </a:r>
            <a:r>
              <a:rPr lang="en-US" i="1" dirty="0">
                <a:solidFill>
                  <a:schemeClr val="tx1"/>
                </a:solidFill>
                <a:latin typeface="+mj-lt"/>
              </a:rPr>
              <a:t>Journal of Organizational Behavior</a:t>
            </a:r>
            <a:r>
              <a:rPr lang="en-US" dirty="0">
                <a:solidFill>
                  <a:schemeClr val="tx1"/>
                </a:solidFill>
                <a:latin typeface="+mj-lt"/>
              </a:rPr>
              <a:t>. doi:10.1002/job.2167</a:t>
            </a:r>
          </a:p>
        </p:txBody>
      </p:sp>
    </p:spTree>
    <p:extLst>
      <p:ext uri="{BB962C8B-B14F-4D97-AF65-F5344CB8AC3E}">
        <p14:creationId xmlns:p14="http://schemas.microsoft.com/office/powerpoint/2010/main" val="821019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Related image"/>
          <p:cNvPicPr>
            <a:picLocks noChangeAspect="1" noChangeArrowheads="1"/>
          </p:cNvPicPr>
          <p:nvPr/>
        </p:nvPicPr>
        <p:blipFill>
          <a:blip r:embed="rId3" cstate="print"/>
          <a:srcRect/>
          <a:stretch>
            <a:fillRect/>
          </a:stretch>
        </p:blipFill>
        <p:spPr bwMode="auto">
          <a:xfrm>
            <a:off x="360135" y="1312777"/>
            <a:ext cx="4047293" cy="3439105"/>
          </a:xfrm>
          <a:prstGeom prst="rect">
            <a:avLst/>
          </a:prstGeom>
          <a:noFill/>
        </p:spPr>
      </p:pic>
      <p:pic>
        <p:nvPicPr>
          <p:cNvPr id="6" name="Picture 2" descr="Image result for disengaged employees"/>
          <p:cNvPicPr>
            <a:picLocks noChangeAspect="1" noChangeArrowheads="1"/>
          </p:cNvPicPr>
          <p:nvPr/>
        </p:nvPicPr>
        <p:blipFill>
          <a:blip r:embed="rId4" cstate="print"/>
          <a:srcRect/>
          <a:stretch>
            <a:fillRect/>
          </a:stretch>
        </p:blipFill>
        <p:spPr bwMode="auto">
          <a:xfrm>
            <a:off x="4557599" y="1312776"/>
            <a:ext cx="4047294" cy="3439105"/>
          </a:xfrm>
          <a:prstGeom prst="rect">
            <a:avLst/>
          </a:prstGeom>
          <a:noFill/>
        </p:spPr>
      </p:pic>
      <p:sp>
        <p:nvSpPr>
          <p:cNvPr id="4" name="TextBox 3"/>
          <p:cNvSpPr txBox="1"/>
          <p:nvPr/>
        </p:nvSpPr>
        <p:spPr>
          <a:xfrm>
            <a:off x="360135" y="4891297"/>
            <a:ext cx="8484062" cy="1508105"/>
          </a:xfrm>
          <a:prstGeom prst="rect">
            <a:avLst/>
          </a:prstGeom>
          <a:noFill/>
        </p:spPr>
        <p:txBody>
          <a:bodyPr wrap="square" rtlCol="0">
            <a:spAutoFit/>
          </a:bodyPr>
          <a:lstStyle/>
          <a:p>
            <a:r>
              <a:rPr lang="en-US" sz="3200" dirty="0" smtClean="0">
                <a:latin typeface="Century Schoolbook" charset="0"/>
                <a:ea typeface="Century Schoolbook" charset="0"/>
                <a:cs typeface="Century Schoolbook" charset="0"/>
              </a:rPr>
              <a:t>Employee </a:t>
            </a:r>
            <a:r>
              <a:rPr lang="en-US" sz="3200" b="1" dirty="0">
                <a:latin typeface="Century Schoolbook" charset="0"/>
                <a:ea typeface="Century Schoolbook" charset="0"/>
                <a:cs typeface="Century Schoolbook" charset="0"/>
              </a:rPr>
              <a:t>d</a:t>
            </a:r>
            <a:r>
              <a:rPr lang="en-US" sz="3200" b="1" dirty="0" smtClean="0">
                <a:latin typeface="Century Schoolbook" charset="0"/>
                <a:ea typeface="Century Schoolbook" charset="0"/>
                <a:cs typeface="Century Schoolbook" charset="0"/>
              </a:rPr>
              <a:t>isengagement</a:t>
            </a:r>
            <a:r>
              <a:rPr lang="en-US" sz="3200" dirty="0" smtClean="0">
                <a:latin typeface="Century Schoolbook" charset="0"/>
                <a:ea typeface="Century Schoolbook" charset="0"/>
                <a:cs typeface="Century Schoolbook" charset="0"/>
              </a:rPr>
              <a:t> costs companies</a:t>
            </a:r>
            <a:r>
              <a:rPr lang="en-US" sz="3200" dirty="0">
                <a:latin typeface="Century Schoolbook" charset="0"/>
                <a:ea typeface="Century Schoolbook" charset="0"/>
                <a:cs typeface="Century Schoolbook" charset="0"/>
              </a:rPr>
              <a:t> </a:t>
            </a:r>
            <a:r>
              <a:rPr lang="en-US" sz="3200" b="1" dirty="0" smtClean="0">
                <a:solidFill>
                  <a:srgbClr val="FF0000"/>
                </a:solidFill>
                <a:latin typeface="Century Schoolbook" charset="0"/>
                <a:ea typeface="Century Schoolbook" charset="0"/>
                <a:cs typeface="Century Schoolbook" charset="0"/>
              </a:rPr>
              <a:t>$450-$550 </a:t>
            </a:r>
            <a:r>
              <a:rPr lang="en-US" sz="3200" b="1" dirty="0">
                <a:solidFill>
                  <a:srgbClr val="FF0000"/>
                </a:solidFill>
                <a:latin typeface="Century Schoolbook" charset="0"/>
                <a:ea typeface="Century Schoolbook" charset="0"/>
                <a:cs typeface="Century Schoolbook" charset="0"/>
              </a:rPr>
              <a:t>BILLION </a:t>
            </a:r>
            <a:r>
              <a:rPr lang="en-US" sz="3200" dirty="0">
                <a:latin typeface="Century Schoolbook" charset="0"/>
                <a:ea typeface="Century Schoolbook" charset="0"/>
                <a:cs typeface="Century Schoolbook" charset="0"/>
              </a:rPr>
              <a:t>in lost </a:t>
            </a:r>
            <a:r>
              <a:rPr lang="en-US" sz="3200" dirty="0" smtClean="0">
                <a:latin typeface="Century Schoolbook" charset="0"/>
                <a:ea typeface="Century Schoolbook" charset="0"/>
                <a:cs typeface="Century Schoolbook" charset="0"/>
              </a:rPr>
              <a:t>productivity</a:t>
            </a:r>
          </a:p>
          <a:p>
            <a:pPr algn="ctr"/>
            <a:endParaRPr lang="en-US" sz="2800" b="1" dirty="0" smtClean="0">
              <a:latin typeface="Century Schoolbook" charset="0"/>
              <a:ea typeface="Century Schoolbook" charset="0"/>
              <a:cs typeface="Century Schoolbook" charset="0"/>
            </a:endParaRPr>
          </a:p>
        </p:txBody>
      </p:sp>
      <p:sp>
        <p:nvSpPr>
          <p:cNvPr id="2" name="Slide Number Placeholder 1"/>
          <p:cNvSpPr>
            <a:spLocks noGrp="1"/>
          </p:cNvSpPr>
          <p:nvPr>
            <p:ph type="sldNum" sz="quarter" idx="12"/>
          </p:nvPr>
        </p:nvSpPr>
        <p:spPr/>
        <p:txBody>
          <a:bodyPr/>
          <a:lstStyle/>
          <a:p>
            <a:fld id="{F96C3B0C-ACC0-45D8-B8EC-460DC3555F3F}" type="slidenum">
              <a:rPr lang="en-US" smtClean="0">
                <a:solidFill>
                  <a:prstClr val="black">
                    <a:tint val="75000"/>
                  </a:prstClr>
                </a:solidFill>
              </a:rPr>
              <a:pPr/>
              <a:t>41</a:t>
            </a:fld>
            <a:endParaRPr lang="en-US" dirty="0">
              <a:solidFill>
                <a:prstClr val="black">
                  <a:tint val="75000"/>
                </a:prstClr>
              </a:solidFill>
            </a:endParaRPr>
          </a:p>
        </p:txBody>
      </p:sp>
      <p:sp>
        <p:nvSpPr>
          <p:cNvPr id="5" name="TextBox 4"/>
          <p:cNvSpPr txBox="1"/>
          <p:nvPr/>
        </p:nvSpPr>
        <p:spPr>
          <a:xfrm>
            <a:off x="510306" y="419725"/>
            <a:ext cx="7794245" cy="646331"/>
          </a:xfrm>
          <a:prstGeom prst="rect">
            <a:avLst/>
          </a:prstGeom>
          <a:noFill/>
        </p:spPr>
        <p:txBody>
          <a:bodyPr wrap="square" rtlCol="0">
            <a:spAutoFit/>
          </a:bodyPr>
          <a:lstStyle/>
          <a:p>
            <a:r>
              <a:rPr lang="en-US" sz="3600" b="1" dirty="0" smtClean="0">
                <a:latin typeface="Century Schoolbook" charset="0"/>
                <a:ea typeface="Century Schoolbook" charset="0"/>
                <a:cs typeface="Century Schoolbook" charset="0"/>
              </a:rPr>
              <a:t>Employee Engagement Matters</a:t>
            </a:r>
            <a:endParaRPr lang="en-US" sz="3600" b="1" dirty="0">
              <a:latin typeface="Century Schoolbook" charset="0"/>
              <a:ea typeface="Century Schoolbook" charset="0"/>
              <a:cs typeface="Century Schoolbook" charset="0"/>
            </a:endParaRPr>
          </a:p>
        </p:txBody>
      </p:sp>
      <p:sp>
        <p:nvSpPr>
          <p:cNvPr id="7" name="TextBox 6"/>
          <p:cNvSpPr txBox="1"/>
          <p:nvPr/>
        </p:nvSpPr>
        <p:spPr>
          <a:xfrm>
            <a:off x="135552" y="6261818"/>
            <a:ext cx="2877471" cy="276999"/>
          </a:xfrm>
          <a:prstGeom prst="rect">
            <a:avLst/>
          </a:prstGeom>
          <a:noFill/>
        </p:spPr>
        <p:txBody>
          <a:bodyPr wrap="square" rtlCol="0">
            <a:spAutoFit/>
          </a:bodyPr>
          <a:lstStyle/>
          <a:p>
            <a:r>
              <a:rPr lang="en-US" sz="1200" dirty="0" smtClean="0">
                <a:latin typeface="+mj-lt"/>
              </a:rPr>
              <a:t>Source: Gallup, 2013</a:t>
            </a:r>
            <a:endParaRPr lang="en-US" sz="1200" dirty="0">
              <a:latin typeface="+mj-lt"/>
            </a:endParaRPr>
          </a:p>
        </p:txBody>
      </p:sp>
    </p:spTree>
    <p:extLst>
      <p:ext uri="{BB962C8B-B14F-4D97-AF65-F5344CB8AC3E}">
        <p14:creationId xmlns:p14="http://schemas.microsoft.com/office/powerpoint/2010/main" val="602494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Image result for employee engagement"/>
          <p:cNvPicPr>
            <a:picLocks noChangeAspect="1" noChangeArrowheads="1"/>
          </p:cNvPicPr>
          <p:nvPr/>
        </p:nvPicPr>
        <p:blipFill>
          <a:blip r:embed="rId3" cstate="print"/>
          <a:srcRect/>
          <a:stretch>
            <a:fillRect/>
          </a:stretch>
        </p:blipFill>
        <p:spPr bwMode="auto">
          <a:xfrm>
            <a:off x="135465" y="2729445"/>
            <a:ext cx="4351867" cy="3337037"/>
          </a:xfrm>
          <a:prstGeom prst="rect">
            <a:avLst/>
          </a:prstGeom>
          <a:noFill/>
          <a:ln>
            <a:solidFill>
              <a:schemeClr val="accent6">
                <a:lumMod val="20000"/>
                <a:lumOff val="80000"/>
              </a:schemeClr>
            </a:solidFill>
          </a:ln>
        </p:spPr>
      </p:pic>
      <p:pic>
        <p:nvPicPr>
          <p:cNvPr id="54276" name="Picture 4" descr="Image result for employee engagement"/>
          <p:cNvPicPr>
            <a:picLocks noChangeAspect="1" noChangeArrowheads="1"/>
          </p:cNvPicPr>
          <p:nvPr/>
        </p:nvPicPr>
        <p:blipFill>
          <a:blip r:embed="rId4" cstate="print"/>
          <a:srcRect/>
          <a:stretch>
            <a:fillRect/>
          </a:stretch>
        </p:blipFill>
        <p:spPr bwMode="auto">
          <a:xfrm>
            <a:off x="4588138" y="2729445"/>
            <a:ext cx="4351867" cy="3337037"/>
          </a:xfrm>
          <a:prstGeom prst="rect">
            <a:avLst/>
          </a:prstGeom>
          <a:noFill/>
          <a:ln>
            <a:solidFill>
              <a:schemeClr val="accent6">
                <a:lumMod val="20000"/>
                <a:lumOff val="80000"/>
              </a:schemeClr>
            </a:solidFill>
          </a:ln>
        </p:spPr>
      </p:pic>
      <p:sp>
        <p:nvSpPr>
          <p:cNvPr id="5" name="TextBox 4"/>
          <p:cNvSpPr txBox="1"/>
          <p:nvPr/>
        </p:nvSpPr>
        <p:spPr>
          <a:xfrm>
            <a:off x="962525" y="385010"/>
            <a:ext cx="7672320" cy="1754326"/>
          </a:xfrm>
          <a:prstGeom prst="rect">
            <a:avLst/>
          </a:prstGeom>
          <a:noFill/>
        </p:spPr>
        <p:txBody>
          <a:bodyPr wrap="square" rtlCol="0">
            <a:spAutoFit/>
          </a:bodyPr>
          <a:lstStyle/>
          <a:p>
            <a:r>
              <a:rPr lang="en-US" sz="3600" b="1" dirty="0" smtClean="0">
                <a:latin typeface="Century Schoolbook" charset="0"/>
                <a:ea typeface="Century Schoolbook" charset="0"/>
                <a:cs typeface="Century Schoolbook" charset="0"/>
              </a:rPr>
              <a:t>Does your organization use specific </a:t>
            </a:r>
            <a:r>
              <a:rPr lang="en-US" sz="3600" b="1" dirty="0">
                <a:latin typeface="Century Schoolbook" charset="0"/>
                <a:ea typeface="Century Schoolbook" charset="0"/>
                <a:cs typeface="Century Schoolbook" charset="0"/>
              </a:rPr>
              <a:t>p</a:t>
            </a:r>
            <a:r>
              <a:rPr lang="en-US" sz="3600" b="1" dirty="0" smtClean="0">
                <a:latin typeface="Century Schoolbook" charset="0"/>
                <a:ea typeface="Century Schoolbook" charset="0"/>
                <a:cs typeface="Century Schoolbook" charset="0"/>
              </a:rPr>
              <a:t>rograms to promote employee engagement ?</a:t>
            </a:r>
            <a:endParaRPr lang="en-US" sz="3600" b="1" dirty="0">
              <a:latin typeface="Century Schoolbook" charset="0"/>
              <a:ea typeface="Century Schoolbook" charset="0"/>
              <a:cs typeface="Century Schoolbook" charset="0"/>
            </a:endParaRPr>
          </a:p>
        </p:txBody>
      </p:sp>
      <p:sp>
        <p:nvSpPr>
          <p:cNvPr id="2" name="Slide Number Placeholder 1"/>
          <p:cNvSpPr>
            <a:spLocks noGrp="1"/>
          </p:cNvSpPr>
          <p:nvPr>
            <p:ph type="sldNum" sz="quarter" idx="12"/>
          </p:nvPr>
        </p:nvSpPr>
        <p:spPr/>
        <p:txBody>
          <a:bodyPr/>
          <a:lstStyle/>
          <a:p>
            <a:fld id="{F96C3B0C-ACC0-45D8-B8EC-460DC3555F3F}" type="slidenum">
              <a:rPr lang="en-US" smtClean="0">
                <a:solidFill>
                  <a:prstClr val="black">
                    <a:tint val="75000"/>
                  </a:prstClr>
                </a:solidFill>
              </a:rPr>
              <a:pPr/>
              <a:t>42</a:t>
            </a:fld>
            <a:endParaRPr lang="en-US" dirty="0">
              <a:solidFill>
                <a:prstClr val="black">
                  <a:tint val="75000"/>
                </a:prstClr>
              </a:solidFill>
            </a:endParaRPr>
          </a:p>
        </p:txBody>
      </p:sp>
    </p:spTree>
    <p:extLst>
      <p:ext uri="{BB962C8B-B14F-4D97-AF65-F5344CB8AC3E}">
        <p14:creationId xmlns:p14="http://schemas.microsoft.com/office/powerpoint/2010/main" val="11482126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862" y="74171"/>
            <a:ext cx="8305488" cy="1325563"/>
          </a:xfrm>
        </p:spPr>
        <p:txBody>
          <a:bodyPr>
            <a:normAutofit/>
          </a:bodyPr>
          <a:lstStyle/>
          <a:p>
            <a:r>
              <a:rPr lang="en-US" sz="3600" b="1" dirty="0" smtClean="0">
                <a:solidFill>
                  <a:schemeClr val="tx1"/>
                </a:solidFill>
                <a:latin typeface="Century Schoolbook" charset="0"/>
                <a:ea typeface="Century Schoolbook" charset="0"/>
                <a:cs typeface="Century Schoolbook" charset="0"/>
              </a:rPr>
              <a:t>Meta-analysis on Engagement</a:t>
            </a:r>
            <a:endParaRPr lang="en-US" sz="3600" b="1" dirty="0">
              <a:solidFill>
                <a:schemeClr val="tx1"/>
              </a:solidFill>
              <a:latin typeface="Century Schoolbook" charset="0"/>
              <a:ea typeface="Century Schoolbook" charset="0"/>
              <a:cs typeface="Century Schoolbook" charset="0"/>
            </a:endParaRPr>
          </a:p>
        </p:txBody>
      </p:sp>
      <p:sp>
        <p:nvSpPr>
          <p:cNvPr id="3" name="Content Placeholder 2"/>
          <p:cNvSpPr>
            <a:spLocks noGrp="1"/>
          </p:cNvSpPr>
          <p:nvPr>
            <p:ph idx="1"/>
          </p:nvPr>
        </p:nvSpPr>
        <p:spPr>
          <a:xfrm>
            <a:off x="628650" y="1354569"/>
            <a:ext cx="7758605" cy="1374795"/>
          </a:xfrm>
        </p:spPr>
        <p:txBody>
          <a:bodyPr>
            <a:normAutofit/>
          </a:bodyPr>
          <a:lstStyle/>
          <a:p>
            <a:r>
              <a:rPr lang="en-US" sz="2400" dirty="0" smtClean="0">
                <a:latin typeface="Century Schoolbook" charset="0"/>
                <a:ea typeface="Century Schoolbook" charset="0"/>
                <a:cs typeface="Century Schoolbook" charset="0"/>
              </a:rPr>
              <a:t>Reviewed 20 empirical research studies</a:t>
            </a:r>
          </a:p>
          <a:p>
            <a:r>
              <a:rPr lang="en-US" sz="2400" dirty="0" smtClean="0">
                <a:latin typeface="Century Schoolbook" charset="0"/>
                <a:ea typeface="Century Schoolbook" charset="0"/>
                <a:cs typeface="Century Schoolbook" charset="0"/>
              </a:rPr>
              <a:t>Sample: 3,652 total participants across studies</a:t>
            </a:r>
          </a:p>
          <a:p>
            <a:r>
              <a:rPr lang="en-US" sz="2400" dirty="0" smtClean="0">
                <a:latin typeface="Century Schoolbook" charset="0"/>
                <a:ea typeface="Century Schoolbook" charset="0"/>
                <a:cs typeface="Century Schoolbook" charset="0"/>
              </a:rPr>
              <a:t>Four types of interventions: </a:t>
            </a:r>
          </a:p>
        </p:txBody>
      </p:sp>
      <p:sp>
        <p:nvSpPr>
          <p:cNvPr id="4" name="Flowchart: Process 3"/>
          <p:cNvSpPr/>
          <p:nvPr/>
        </p:nvSpPr>
        <p:spPr>
          <a:xfrm>
            <a:off x="1330054" y="2840201"/>
            <a:ext cx="6345364" cy="748126"/>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latin typeface="Century Schoolbook"/>
              </a:rPr>
              <a:t>Personal Resources </a:t>
            </a:r>
            <a:endParaRPr lang="en-US" b="1" dirty="0">
              <a:latin typeface="Century Schoolbook"/>
            </a:endParaRPr>
          </a:p>
        </p:txBody>
      </p:sp>
      <p:sp>
        <p:nvSpPr>
          <p:cNvPr id="5" name="Flowchart: Process 4"/>
          <p:cNvSpPr/>
          <p:nvPr/>
        </p:nvSpPr>
        <p:spPr>
          <a:xfrm>
            <a:off x="1330056" y="3699164"/>
            <a:ext cx="6386926" cy="762000"/>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latin typeface="Century Schoolbook"/>
              </a:rPr>
              <a:t>Job Resources </a:t>
            </a:r>
            <a:endParaRPr lang="en-US" b="1" dirty="0">
              <a:latin typeface="Century Schoolbook"/>
            </a:endParaRPr>
          </a:p>
        </p:txBody>
      </p:sp>
      <p:sp>
        <p:nvSpPr>
          <p:cNvPr id="6" name="Flowchart: Process 5"/>
          <p:cNvSpPr/>
          <p:nvPr/>
        </p:nvSpPr>
        <p:spPr>
          <a:xfrm>
            <a:off x="1316166" y="4558165"/>
            <a:ext cx="6400815" cy="858962"/>
          </a:xfrm>
          <a:prstGeom prst="flowChart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Century Schoolbook"/>
              </a:rPr>
              <a:t>Leadership Training</a:t>
            </a:r>
            <a:endParaRPr lang="en-US" b="1" dirty="0">
              <a:latin typeface="Century Schoolbook"/>
            </a:endParaRPr>
          </a:p>
        </p:txBody>
      </p:sp>
      <p:sp>
        <p:nvSpPr>
          <p:cNvPr id="7" name="Flowchart: Process 6"/>
          <p:cNvSpPr/>
          <p:nvPr/>
        </p:nvSpPr>
        <p:spPr>
          <a:xfrm>
            <a:off x="1330036" y="5500253"/>
            <a:ext cx="6386945" cy="762000"/>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latin typeface="Century Schoolbook"/>
              </a:rPr>
              <a:t>Health Promoting</a:t>
            </a:r>
            <a:endParaRPr lang="en-US" b="1" dirty="0">
              <a:latin typeface="Century Schoolbook"/>
            </a:endParaRPr>
          </a:p>
        </p:txBody>
      </p:sp>
      <p:sp>
        <p:nvSpPr>
          <p:cNvPr id="8" name="Slide Number Placeholder 7"/>
          <p:cNvSpPr>
            <a:spLocks noGrp="1"/>
          </p:cNvSpPr>
          <p:nvPr>
            <p:ph type="sldNum" sz="quarter" idx="12"/>
          </p:nvPr>
        </p:nvSpPr>
        <p:spPr/>
        <p:txBody>
          <a:bodyPr/>
          <a:lstStyle/>
          <a:p>
            <a:fld id="{ADD727BA-E685-4C73-9805-DA6FB45AF40C}" type="slidenum">
              <a:rPr lang="en-US" smtClean="0"/>
              <a:pPr/>
              <a:t>43</a:t>
            </a:fld>
            <a:endParaRPr lang="en-US" dirty="0"/>
          </a:p>
        </p:txBody>
      </p:sp>
      <p:sp>
        <p:nvSpPr>
          <p:cNvPr id="9" name="Flowchart: Process 8"/>
          <p:cNvSpPr/>
          <p:nvPr/>
        </p:nvSpPr>
        <p:spPr>
          <a:xfrm>
            <a:off x="1330054" y="2840201"/>
            <a:ext cx="6345364" cy="748126"/>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t>Personal Resources: </a:t>
            </a:r>
          </a:p>
          <a:p>
            <a:pPr algn="ctr"/>
            <a:r>
              <a:rPr lang="en-US" dirty="0" smtClean="0">
                <a:latin typeface="Century Schoolbook" charset="0"/>
                <a:ea typeface="Century Schoolbook" charset="0"/>
                <a:cs typeface="Century Schoolbook" charset="0"/>
              </a:rPr>
              <a:t>Self-perception, self-efficacy, resilience, optimism </a:t>
            </a:r>
            <a:endParaRPr lang="en-US" dirty="0">
              <a:latin typeface="Century Schoolbook" charset="0"/>
              <a:ea typeface="Century Schoolbook" charset="0"/>
              <a:cs typeface="Century Schoolbook" charset="0"/>
            </a:endParaRPr>
          </a:p>
        </p:txBody>
      </p:sp>
      <p:sp>
        <p:nvSpPr>
          <p:cNvPr id="10" name="Flowchart: Process 9"/>
          <p:cNvSpPr/>
          <p:nvPr/>
        </p:nvSpPr>
        <p:spPr>
          <a:xfrm>
            <a:off x="1330056" y="3699164"/>
            <a:ext cx="6386926" cy="762000"/>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Job Resources:</a:t>
            </a:r>
          </a:p>
          <a:p>
            <a:pPr algn="ctr"/>
            <a:r>
              <a:rPr lang="en-US" dirty="0">
                <a:latin typeface="Century Schoolbook" charset="0"/>
                <a:ea typeface="Century Schoolbook" charset="0"/>
                <a:cs typeface="Century Schoolbook" charset="0"/>
              </a:rPr>
              <a:t>W</a:t>
            </a:r>
            <a:r>
              <a:rPr lang="en-US" dirty="0" smtClean="0">
                <a:latin typeface="Century Schoolbook" charset="0"/>
                <a:ea typeface="Century Schoolbook" charset="0"/>
                <a:cs typeface="Century Schoolbook" charset="0"/>
              </a:rPr>
              <a:t>ork resources, autonomy, social support, feedback</a:t>
            </a:r>
            <a:endParaRPr lang="en-US" dirty="0">
              <a:latin typeface="Century Schoolbook" charset="0"/>
              <a:ea typeface="Century Schoolbook" charset="0"/>
              <a:cs typeface="Century Schoolbook" charset="0"/>
            </a:endParaRPr>
          </a:p>
        </p:txBody>
      </p:sp>
      <p:sp>
        <p:nvSpPr>
          <p:cNvPr id="11" name="Flowchart: Process 10"/>
          <p:cNvSpPr/>
          <p:nvPr/>
        </p:nvSpPr>
        <p:spPr>
          <a:xfrm>
            <a:off x="1316166" y="4558165"/>
            <a:ext cx="6400815" cy="858962"/>
          </a:xfrm>
          <a:prstGeom prst="flowChart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Leadership Training: </a:t>
            </a:r>
          </a:p>
          <a:p>
            <a:pPr algn="ctr"/>
            <a:r>
              <a:rPr lang="en-US" dirty="0" smtClean="0">
                <a:latin typeface="Century Schoolbook" charset="0"/>
                <a:ea typeface="Century Schoolbook" charset="0"/>
                <a:cs typeface="Century Schoolbook" charset="0"/>
              </a:rPr>
              <a:t>Knowledge/skill building for managers</a:t>
            </a:r>
            <a:endParaRPr lang="en-US" dirty="0">
              <a:latin typeface="Century Schoolbook" charset="0"/>
              <a:ea typeface="Century Schoolbook" charset="0"/>
              <a:cs typeface="Century Schoolbook" charset="0"/>
            </a:endParaRPr>
          </a:p>
        </p:txBody>
      </p:sp>
      <p:sp>
        <p:nvSpPr>
          <p:cNvPr id="12" name="Flowchart: Process 11"/>
          <p:cNvSpPr/>
          <p:nvPr/>
        </p:nvSpPr>
        <p:spPr>
          <a:xfrm>
            <a:off x="1330036" y="5500253"/>
            <a:ext cx="6386945" cy="762000"/>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t>Health Promoting:</a:t>
            </a:r>
            <a:br>
              <a:rPr lang="en-US" b="1" dirty="0" smtClean="0"/>
            </a:br>
            <a:r>
              <a:rPr lang="en-US" dirty="0" smtClean="0">
                <a:latin typeface="Century Schoolbook" charset="0"/>
                <a:ea typeface="Century Schoolbook" charset="0"/>
                <a:cs typeface="Century Schoolbook" charset="0"/>
              </a:rPr>
              <a:t>Employees adopt/sustain healthier lifestyles</a:t>
            </a:r>
            <a:endParaRPr lang="en-US" dirty="0">
              <a:latin typeface="Century Schoolbook" charset="0"/>
              <a:ea typeface="Century Schoolbook" charset="0"/>
              <a:cs typeface="Century Schoolbook" charset="0"/>
            </a:endParaRPr>
          </a:p>
        </p:txBody>
      </p:sp>
    </p:spTree>
    <p:extLst>
      <p:ext uri="{BB962C8B-B14F-4D97-AF65-F5344CB8AC3E}">
        <p14:creationId xmlns:p14="http://schemas.microsoft.com/office/powerpoint/2010/main" val="3867087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spect="1" noChangeArrowheads="1"/>
          </p:cNvPicPr>
          <p:nvPr/>
        </p:nvPicPr>
        <p:blipFill>
          <a:blip r:embed="rId3" cstate="print">
            <a:duotone>
              <a:schemeClr val="accent6">
                <a:shade val="45000"/>
                <a:satMod val="135000"/>
              </a:schemeClr>
              <a:prstClr val="white"/>
            </a:duotone>
          </a:blip>
          <a:srcRect l="70568" t="48687" r="13068" b="25859"/>
          <a:stretch>
            <a:fillRect/>
          </a:stretch>
        </p:blipFill>
        <p:spPr bwMode="auto">
          <a:xfrm>
            <a:off x="3283527" y="4317426"/>
            <a:ext cx="2286000" cy="2000251"/>
          </a:xfrm>
          <a:prstGeom prst="rect">
            <a:avLst/>
          </a:prstGeom>
          <a:noFill/>
          <a:ln w="9525">
            <a:noFill/>
            <a:miter lim="800000"/>
            <a:headEnd/>
            <a:tailEnd/>
          </a:ln>
        </p:spPr>
      </p:pic>
      <p:pic>
        <p:nvPicPr>
          <p:cNvPr id="51202" name="Picture 2"/>
          <p:cNvPicPr>
            <a:picLocks noChangeAspect="1" noChangeArrowheads="1"/>
          </p:cNvPicPr>
          <p:nvPr/>
        </p:nvPicPr>
        <p:blipFill>
          <a:blip r:embed="rId3" cstate="print">
            <a:duotone>
              <a:schemeClr val="accent5">
                <a:shade val="45000"/>
                <a:satMod val="135000"/>
              </a:schemeClr>
              <a:prstClr val="white"/>
            </a:duotone>
          </a:blip>
          <a:srcRect l="58523" t="44242" r="32500" b="37374"/>
          <a:stretch>
            <a:fillRect/>
          </a:stretch>
        </p:blipFill>
        <p:spPr bwMode="auto">
          <a:xfrm>
            <a:off x="6511635" y="2942773"/>
            <a:ext cx="1787236" cy="2058715"/>
          </a:xfrm>
          <a:prstGeom prst="rect">
            <a:avLst/>
          </a:prstGeom>
          <a:noFill/>
          <a:ln w="9525">
            <a:noFill/>
            <a:miter lim="800000"/>
            <a:headEnd/>
            <a:tailEnd/>
          </a:ln>
        </p:spPr>
      </p:pic>
      <p:pic>
        <p:nvPicPr>
          <p:cNvPr id="51203" name="Picture 3"/>
          <p:cNvPicPr>
            <a:picLocks noChangeAspect="1" noChangeArrowheads="1"/>
          </p:cNvPicPr>
          <p:nvPr/>
        </p:nvPicPr>
        <p:blipFill>
          <a:blip r:embed="rId3" cstate="print">
            <a:duotone>
              <a:schemeClr val="accent2">
                <a:shade val="45000"/>
                <a:satMod val="135000"/>
              </a:schemeClr>
              <a:prstClr val="white"/>
            </a:duotone>
          </a:blip>
          <a:srcRect l="42727" t="35757" r="41932" b="37778"/>
          <a:stretch>
            <a:fillRect/>
          </a:stretch>
        </p:blipFill>
        <p:spPr bwMode="auto">
          <a:xfrm>
            <a:off x="623448" y="2715494"/>
            <a:ext cx="2255859" cy="2189018"/>
          </a:xfrm>
          <a:prstGeom prst="rect">
            <a:avLst/>
          </a:prstGeom>
          <a:noFill/>
          <a:ln w="9525">
            <a:noFill/>
            <a:miter lim="800000"/>
            <a:headEnd/>
            <a:tailEnd/>
          </a:ln>
        </p:spPr>
      </p:pic>
      <p:sp>
        <p:nvSpPr>
          <p:cNvPr id="8" name="Up Ribbon 7"/>
          <p:cNvSpPr/>
          <p:nvPr/>
        </p:nvSpPr>
        <p:spPr>
          <a:xfrm>
            <a:off x="346363" y="484908"/>
            <a:ext cx="8423563" cy="1080655"/>
          </a:xfrm>
          <a:prstGeom prst="ribbon2">
            <a:avLst/>
          </a:prstGeom>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b="1" dirty="0" smtClean="0">
                <a:latin typeface="Cambria Math" pitchFamily="18" charset="0"/>
                <a:ea typeface="Cambria Math" pitchFamily="18" charset="0"/>
              </a:rPr>
              <a:t>Engagement</a:t>
            </a:r>
            <a:endParaRPr lang="en-US" sz="3200" b="1" dirty="0">
              <a:latin typeface="Cambria Math" pitchFamily="18" charset="0"/>
              <a:ea typeface="Cambria Math" pitchFamily="18" charset="0"/>
            </a:endParaRPr>
          </a:p>
        </p:txBody>
      </p:sp>
      <p:pic>
        <p:nvPicPr>
          <p:cNvPr id="51204" name="Picture 4"/>
          <p:cNvPicPr>
            <a:picLocks noChangeAspect="1" noChangeArrowheads="1"/>
          </p:cNvPicPr>
          <p:nvPr/>
        </p:nvPicPr>
        <p:blipFill>
          <a:blip r:embed="rId4" cstate="print"/>
          <a:srcRect l="54205" t="37778" r="33068" b="39596"/>
          <a:stretch>
            <a:fillRect/>
          </a:stretch>
        </p:blipFill>
        <p:spPr bwMode="auto">
          <a:xfrm>
            <a:off x="3685307" y="1662540"/>
            <a:ext cx="1551709" cy="1551709"/>
          </a:xfrm>
          <a:prstGeom prst="rect">
            <a:avLst/>
          </a:prstGeom>
          <a:noFill/>
          <a:ln w="9525">
            <a:noFill/>
            <a:miter lim="800000"/>
            <a:headEnd/>
            <a:tailEnd/>
          </a:ln>
        </p:spPr>
      </p:pic>
      <p:sp>
        <p:nvSpPr>
          <p:cNvPr id="11" name="Rounded Rectangle 10"/>
          <p:cNvSpPr/>
          <p:nvPr/>
        </p:nvSpPr>
        <p:spPr>
          <a:xfrm>
            <a:off x="360218" y="5070764"/>
            <a:ext cx="2355273" cy="110836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latin typeface="Century Schoolbook" charset="0"/>
                <a:ea typeface="Century Schoolbook" charset="0"/>
                <a:cs typeface="Century Schoolbook" charset="0"/>
              </a:rPr>
              <a:t>VIGOR: </a:t>
            </a:r>
            <a:r>
              <a:rPr lang="en-US" dirty="0" smtClean="0">
                <a:latin typeface="Century Schoolbook" charset="0"/>
                <a:ea typeface="Century Schoolbook" charset="0"/>
                <a:cs typeface="Century Schoolbook" charset="0"/>
              </a:rPr>
              <a:t>high energy, resilience</a:t>
            </a:r>
            <a:endParaRPr lang="en-US" dirty="0">
              <a:latin typeface="Century Schoolbook" charset="0"/>
              <a:ea typeface="Century Schoolbook" charset="0"/>
              <a:cs typeface="Century Schoolbook" charset="0"/>
            </a:endParaRPr>
          </a:p>
        </p:txBody>
      </p:sp>
      <p:sp>
        <p:nvSpPr>
          <p:cNvPr id="12" name="Rounded Rectangle 11"/>
          <p:cNvSpPr/>
          <p:nvPr/>
        </p:nvSpPr>
        <p:spPr>
          <a:xfrm>
            <a:off x="5985167" y="5140034"/>
            <a:ext cx="2646218" cy="983673"/>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smtClean="0">
                <a:latin typeface="Century Schoolbook" charset="0"/>
                <a:ea typeface="Century Schoolbook" charset="0"/>
                <a:cs typeface="Century Schoolbook" charset="0"/>
              </a:rPr>
              <a:t>ABSORPTION: </a:t>
            </a:r>
            <a:r>
              <a:rPr lang="en-US" dirty="0" smtClean="0">
                <a:latin typeface="Century Schoolbook" charset="0"/>
                <a:ea typeface="Century Schoolbook" charset="0"/>
                <a:cs typeface="Century Schoolbook" charset="0"/>
              </a:rPr>
              <a:t>concentration, engrossment</a:t>
            </a:r>
            <a:endParaRPr lang="en-US" dirty="0">
              <a:latin typeface="Century Schoolbook" charset="0"/>
              <a:ea typeface="Century Schoolbook" charset="0"/>
              <a:cs typeface="Century Schoolbook" charset="0"/>
            </a:endParaRPr>
          </a:p>
        </p:txBody>
      </p:sp>
      <p:sp>
        <p:nvSpPr>
          <p:cNvPr id="13" name="Rounded Rectangle 12"/>
          <p:cNvSpPr/>
          <p:nvPr/>
        </p:nvSpPr>
        <p:spPr>
          <a:xfrm>
            <a:off x="3144974" y="3283527"/>
            <a:ext cx="2729346" cy="101138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latin typeface="Century Schoolbook" charset="0"/>
                <a:ea typeface="Century Schoolbook" charset="0"/>
                <a:cs typeface="Century Schoolbook" charset="0"/>
              </a:rPr>
              <a:t>DEDICATION: </a:t>
            </a:r>
            <a:r>
              <a:rPr lang="en-US" b="1" u="sng" dirty="0" smtClean="0">
                <a:latin typeface="Century Schoolbook" charset="0"/>
                <a:ea typeface="Century Schoolbook" charset="0"/>
                <a:cs typeface="Century Schoolbook" charset="0"/>
              </a:rPr>
              <a:t> </a:t>
            </a:r>
            <a:r>
              <a:rPr lang="en-US" dirty="0" smtClean="0">
                <a:latin typeface="Century Schoolbook" charset="0"/>
                <a:ea typeface="Century Schoolbook" charset="0"/>
                <a:cs typeface="Century Schoolbook" charset="0"/>
              </a:rPr>
              <a:t>intense involvement, enthusiasm</a:t>
            </a:r>
            <a:endParaRPr lang="en-US" dirty="0">
              <a:latin typeface="Century Schoolbook" charset="0"/>
              <a:ea typeface="Century Schoolbook" charset="0"/>
              <a:cs typeface="Century Schoolbook" charset="0"/>
            </a:endParaRPr>
          </a:p>
        </p:txBody>
      </p:sp>
      <p:sp>
        <p:nvSpPr>
          <p:cNvPr id="2" name="Slide Number Placeholder 1"/>
          <p:cNvSpPr>
            <a:spLocks noGrp="1"/>
          </p:cNvSpPr>
          <p:nvPr>
            <p:ph type="sldNum" sz="quarter" idx="12"/>
          </p:nvPr>
        </p:nvSpPr>
        <p:spPr/>
        <p:txBody>
          <a:bodyPr/>
          <a:lstStyle/>
          <a:p>
            <a:fld id="{ADD727BA-E685-4C73-9805-DA6FB45AF40C}" type="slidenum">
              <a:rPr lang="en-US" smtClean="0"/>
              <a:pPr/>
              <a:t>44</a:t>
            </a:fld>
            <a:endParaRPr lang="en-US" dirty="0"/>
          </a:p>
        </p:txBody>
      </p:sp>
    </p:spTree>
    <p:extLst>
      <p:ext uri="{BB962C8B-B14F-4D97-AF65-F5344CB8AC3E}">
        <p14:creationId xmlns:p14="http://schemas.microsoft.com/office/powerpoint/2010/main" val="22459700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576" y="1062290"/>
            <a:ext cx="8625817" cy="1138773"/>
          </a:xfrm>
          <a:prstGeom prst="rect">
            <a:avLst/>
          </a:prstGeom>
        </p:spPr>
        <p:txBody>
          <a:bodyPr wrap="square">
            <a:spAutoFit/>
          </a:bodyPr>
          <a:lstStyle/>
          <a:p>
            <a:r>
              <a:rPr lang="en-US" sz="2400" dirty="0" smtClean="0">
                <a:latin typeface="Century Schoolbook" charset="0"/>
                <a:ea typeface="Century Schoolbook" charset="0"/>
                <a:cs typeface="Century Schoolbook" charset="0"/>
              </a:rPr>
              <a:t>Segmenting employees and matching programs based on the needs of each segment work </a:t>
            </a:r>
            <a:r>
              <a:rPr lang="en-US" sz="2400" dirty="0">
                <a:latin typeface="Century Schoolbook" charset="0"/>
                <a:ea typeface="Century Schoolbook" charset="0"/>
                <a:cs typeface="Century Schoolbook" charset="0"/>
              </a:rPr>
              <a:t>better than unit-wide programs</a:t>
            </a:r>
          </a:p>
          <a:p>
            <a:r>
              <a:rPr lang="en-US" sz="2000" b="1" dirty="0" smtClean="0">
                <a:latin typeface="Century Schoolbook" charset="0"/>
                <a:ea typeface="Century Schoolbook" charset="0"/>
                <a:cs typeface="Century Schoolbook" charset="0"/>
              </a:rPr>
              <a:t> </a:t>
            </a:r>
            <a:endParaRPr lang="en-US" sz="2000" b="1" dirty="0">
              <a:latin typeface="Century Schoolbook" charset="0"/>
              <a:ea typeface="Century Schoolbook" charset="0"/>
              <a:cs typeface="Century Schoolbook" charset="0"/>
            </a:endParaRPr>
          </a:p>
        </p:txBody>
      </p:sp>
      <p:sp>
        <p:nvSpPr>
          <p:cNvPr id="3" name="Round Single Corner Rectangle 2"/>
          <p:cNvSpPr/>
          <p:nvPr/>
        </p:nvSpPr>
        <p:spPr>
          <a:xfrm>
            <a:off x="2850729" y="4823398"/>
            <a:ext cx="2945917" cy="723332"/>
          </a:xfrm>
          <a:prstGeom prst="round1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latin typeface="Century Schoolbook" charset="0"/>
                <a:ea typeface="Century Schoolbook" charset="0"/>
                <a:cs typeface="Century Schoolbook" charset="0"/>
              </a:rPr>
              <a:t>Vigor</a:t>
            </a:r>
            <a:endParaRPr lang="en-US" dirty="0">
              <a:latin typeface="Century Schoolbook" charset="0"/>
              <a:ea typeface="Century Schoolbook" charset="0"/>
              <a:cs typeface="Century Schoolbook" charset="0"/>
            </a:endParaRPr>
          </a:p>
        </p:txBody>
      </p:sp>
      <p:cxnSp>
        <p:nvCxnSpPr>
          <p:cNvPr id="8" name="Straight Arrow Connector 7"/>
          <p:cNvCxnSpPr/>
          <p:nvPr/>
        </p:nvCxnSpPr>
        <p:spPr>
          <a:xfrm>
            <a:off x="757544" y="6250675"/>
            <a:ext cx="72400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43553" y="5555264"/>
            <a:ext cx="2193474" cy="646331"/>
          </a:xfrm>
          <a:prstGeom prst="rect">
            <a:avLst/>
          </a:prstGeom>
          <a:noFill/>
        </p:spPr>
        <p:txBody>
          <a:bodyPr wrap="square" rtlCol="0">
            <a:spAutoFit/>
          </a:bodyPr>
          <a:lstStyle/>
          <a:p>
            <a:pPr algn="ctr"/>
            <a:r>
              <a:rPr lang="en-US" b="1" dirty="0" smtClean="0">
                <a:latin typeface="Century Schoolbook" charset="0"/>
                <a:ea typeface="Century Schoolbook" charset="0"/>
                <a:cs typeface="Century Schoolbook" charset="0"/>
              </a:rPr>
              <a:t>Time 2</a:t>
            </a:r>
          </a:p>
          <a:p>
            <a:pPr algn="ctr"/>
            <a:r>
              <a:rPr lang="en-US" dirty="0" smtClean="0">
                <a:latin typeface="Century Schoolbook" charset="0"/>
                <a:ea typeface="Century Schoolbook" charset="0"/>
                <a:cs typeface="Century Schoolbook" charset="0"/>
              </a:rPr>
              <a:t>Post -Intervention</a:t>
            </a:r>
            <a:endParaRPr lang="en-US" dirty="0">
              <a:latin typeface="Century Schoolbook" charset="0"/>
              <a:ea typeface="Century Schoolbook" charset="0"/>
              <a:cs typeface="Century Schoolbook" charset="0"/>
            </a:endParaRPr>
          </a:p>
        </p:txBody>
      </p:sp>
      <p:sp>
        <p:nvSpPr>
          <p:cNvPr id="10" name="Round Single Corner Rectangle 9"/>
          <p:cNvSpPr/>
          <p:nvPr/>
        </p:nvSpPr>
        <p:spPr>
          <a:xfrm>
            <a:off x="6355933" y="4070541"/>
            <a:ext cx="2183920" cy="723332"/>
          </a:xfrm>
          <a:prstGeom prst="round1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latin typeface="Century Schoolbook" charset="0"/>
                <a:ea typeface="Century Schoolbook" charset="0"/>
                <a:cs typeface="Century Schoolbook" charset="0"/>
              </a:rPr>
              <a:t>Dedication</a:t>
            </a:r>
            <a:endParaRPr lang="en-US" dirty="0">
              <a:latin typeface="Century Schoolbook" charset="0"/>
              <a:ea typeface="Century Schoolbook" charset="0"/>
              <a:cs typeface="Century Schoolbook" charset="0"/>
            </a:endParaRPr>
          </a:p>
        </p:txBody>
      </p:sp>
      <p:sp>
        <p:nvSpPr>
          <p:cNvPr id="12" name="Round Single Corner Rectangle 11"/>
          <p:cNvSpPr/>
          <p:nvPr/>
        </p:nvSpPr>
        <p:spPr>
          <a:xfrm>
            <a:off x="6334864" y="4851104"/>
            <a:ext cx="2204989" cy="723332"/>
          </a:xfrm>
          <a:prstGeom prst="round1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latin typeface="Century Schoolbook" charset="0"/>
                <a:ea typeface="Century Schoolbook" charset="0"/>
                <a:cs typeface="Century Schoolbook" charset="0"/>
              </a:rPr>
              <a:t>Absorption</a:t>
            </a:r>
            <a:endParaRPr lang="en-US" dirty="0">
              <a:latin typeface="Century Schoolbook" charset="0"/>
              <a:ea typeface="Century Schoolbook" charset="0"/>
              <a:cs typeface="Century Schoolbook" charset="0"/>
            </a:endParaRPr>
          </a:p>
        </p:txBody>
      </p:sp>
      <p:sp>
        <p:nvSpPr>
          <p:cNvPr id="14" name="Round Single Corner Rectangle 13"/>
          <p:cNvSpPr/>
          <p:nvPr/>
        </p:nvSpPr>
        <p:spPr>
          <a:xfrm>
            <a:off x="2850729" y="4047543"/>
            <a:ext cx="2963282" cy="723332"/>
          </a:xfrm>
          <a:prstGeom prst="round1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latin typeface="Century Schoolbook" charset="0"/>
                <a:ea typeface="Century Schoolbook" charset="0"/>
                <a:cs typeface="Century Schoolbook" charset="0"/>
              </a:rPr>
              <a:t>Work Engagement</a:t>
            </a:r>
            <a:endParaRPr lang="en-US" dirty="0">
              <a:latin typeface="Century Schoolbook" charset="0"/>
              <a:ea typeface="Century Schoolbook" charset="0"/>
              <a:cs typeface="Century Schoolbook" charset="0"/>
            </a:endParaRPr>
          </a:p>
        </p:txBody>
      </p:sp>
      <p:sp>
        <p:nvSpPr>
          <p:cNvPr id="15" name="Round Single Corner Rectangle 14"/>
          <p:cNvSpPr/>
          <p:nvPr/>
        </p:nvSpPr>
        <p:spPr>
          <a:xfrm>
            <a:off x="116277" y="4616850"/>
            <a:ext cx="2161313" cy="522098"/>
          </a:xfrm>
          <a:prstGeom prst="round1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700" b="1" dirty="0" smtClean="0">
                <a:solidFill>
                  <a:schemeClr val="tx1"/>
                </a:solidFill>
                <a:latin typeface="Century Schoolbook" charset="0"/>
                <a:ea typeface="Century Schoolbook" charset="0"/>
                <a:cs typeface="Century Schoolbook" charset="0"/>
              </a:rPr>
              <a:t>Baseline</a:t>
            </a:r>
            <a:endParaRPr lang="en-US" sz="1700" b="1" dirty="0">
              <a:solidFill>
                <a:schemeClr val="tx1"/>
              </a:solidFill>
              <a:latin typeface="Century Schoolbook" charset="0"/>
              <a:ea typeface="Century Schoolbook" charset="0"/>
              <a:cs typeface="Century Schoolbook" charset="0"/>
            </a:endParaRPr>
          </a:p>
        </p:txBody>
      </p:sp>
      <p:sp>
        <p:nvSpPr>
          <p:cNvPr id="16" name="TextBox 15"/>
          <p:cNvSpPr txBox="1"/>
          <p:nvPr/>
        </p:nvSpPr>
        <p:spPr>
          <a:xfrm>
            <a:off x="0" y="5555264"/>
            <a:ext cx="2193474" cy="646331"/>
          </a:xfrm>
          <a:prstGeom prst="rect">
            <a:avLst/>
          </a:prstGeom>
          <a:noFill/>
        </p:spPr>
        <p:txBody>
          <a:bodyPr wrap="square" rtlCol="0">
            <a:spAutoFit/>
          </a:bodyPr>
          <a:lstStyle/>
          <a:p>
            <a:pPr algn="ctr"/>
            <a:r>
              <a:rPr lang="en-US" b="1" dirty="0" smtClean="0">
                <a:latin typeface="Century Schoolbook" charset="0"/>
                <a:ea typeface="Century Schoolbook" charset="0"/>
                <a:cs typeface="Century Schoolbook" charset="0"/>
              </a:rPr>
              <a:t>Time 1</a:t>
            </a:r>
          </a:p>
          <a:p>
            <a:pPr algn="ctr"/>
            <a:r>
              <a:rPr lang="en-US" dirty="0" smtClean="0">
                <a:latin typeface="Century Schoolbook" charset="0"/>
                <a:ea typeface="Century Schoolbook" charset="0"/>
                <a:cs typeface="Century Schoolbook" charset="0"/>
              </a:rPr>
              <a:t>Pre -Intervention</a:t>
            </a:r>
            <a:endParaRPr lang="en-US" dirty="0">
              <a:latin typeface="Century Schoolbook" charset="0"/>
              <a:ea typeface="Century Schoolbook" charset="0"/>
              <a:cs typeface="Century Schoolbook" charset="0"/>
            </a:endParaRPr>
          </a:p>
        </p:txBody>
      </p:sp>
      <p:sp>
        <p:nvSpPr>
          <p:cNvPr id="17" name="TextBox 16"/>
          <p:cNvSpPr txBox="1"/>
          <p:nvPr/>
        </p:nvSpPr>
        <p:spPr>
          <a:xfrm>
            <a:off x="6424062" y="5555264"/>
            <a:ext cx="2193474" cy="646331"/>
          </a:xfrm>
          <a:prstGeom prst="rect">
            <a:avLst/>
          </a:prstGeom>
          <a:noFill/>
        </p:spPr>
        <p:txBody>
          <a:bodyPr wrap="square" rtlCol="0">
            <a:spAutoFit/>
          </a:bodyPr>
          <a:lstStyle/>
          <a:p>
            <a:pPr algn="ctr"/>
            <a:r>
              <a:rPr lang="en-US" b="1" dirty="0" smtClean="0">
                <a:latin typeface="Century Schoolbook" charset="0"/>
                <a:ea typeface="Century Schoolbook" charset="0"/>
                <a:cs typeface="Century Schoolbook" charset="0"/>
              </a:rPr>
              <a:t>Time 3</a:t>
            </a:r>
          </a:p>
          <a:p>
            <a:pPr algn="ctr"/>
            <a:r>
              <a:rPr lang="en-US" dirty="0" smtClean="0">
                <a:latin typeface="Century Schoolbook" charset="0"/>
                <a:ea typeface="Century Schoolbook" charset="0"/>
                <a:cs typeface="Century Schoolbook" charset="0"/>
              </a:rPr>
              <a:t>Follow-Up</a:t>
            </a:r>
            <a:endParaRPr lang="en-US" dirty="0">
              <a:latin typeface="Century Schoolbook" charset="0"/>
              <a:ea typeface="Century Schoolbook" charset="0"/>
              <a:cs typeface="Century Schoolbook" charset="0"/>
            </a:endParaRPr>
          </a:p>
        </p:txBody>
      </p:sp>
      <p:sp>
        <p:nvSpPr>
          <p:cNvPr id="18" name="Notched Right Arrow 17"/>
          <p:cNvSpPr/>
          <p:nvPr/>
        </p:nvSpPr>
        <p:spPr>
          <a:xfrm>
            <a:off x="2293709" y="4707460"/>
            <a:ext cx="422266" cy="332506"/>
          </a:xfrm>
          <a:prstGeom prst="notch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latin typeface="Century Schoolbook" charset="0"/>
              <a:ea typeface="Century Schoolbook" charset="0"/>
              <a:cs typeface="Century Schoolbook" charset="0"/>
            </a:endParaRPr>
          </a:p>
        </p:txBody>
      </p:sp>
      <p:sp>
        <p:nvSpPr>
          <p:cNvPr id="19" name="Notched Right Arrow 18"/>
          <p:cNvSpPr/>
          <p:nvPr/>
        </p:nvSpPr>
        <p:spPr>
          <a:xfrm>
            <a:off x="5887138" y="4696711"/>
            <a:ext cx="410539" cy="332506"/>
          </a:xfrm>
          <a:prstGeom prst="notch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latin typeface="Century Schoolbook" charset="0"/>
              <a:ea typeface="Century Schoolbook" charset="0"/>
              <a:cs typeface="Century Schoolbook" charset="0"/>
            </a:endParaRPr>
          </a:p>
        </p:txBody>
      </p:sp>
      <p:pic>
        <p:nvPicPr>
          <p:cNvPr id="50178" name="Picture 2" descr="Image result for energetic business people"/>
          <p:cNvPicPr>
            <a:picLocks noChangeAspect="1" noChangeArrowheads="1"/>
          </p:cNvPicPr>
          <p:nvPr/>
        </p:nvPicPr>
        <p:blipFill rotWithShape="1">
          <a:blip r:embed="rId3" cstate="print"/>
          <a:srcRect t="8515" b="16842"/>
          <a:stretch/>
        </p:blipFill>
        <p:spPr bwMode="auto">
          <a:xfrm>
            <a:off x="6276114" y="2155371"/>
            <a:ext cx="2216724" cy="1654630"/>
          </a:xfrm>
          <a:prstGeom prst="rect">
            <a:avLst/>
          </a:prstGeom>
          <a:noFill/>
        </p:spPr>
      </p:pic>
      <p:pic>
        <p:nvPicPr>
          <p:cNvPr id="50180" name="Picture 4" descr="Image result for energetic business people"/>
          <p:cNvPicPr>
            <a:picLocks noChangeAspect="1" noChangeArrowheads="1"/>
          </p:cNvPicPr>
          <p:nvPr/>
        </p:nvPicPr>
        <p:blipFill>
          <a:blip r:embed="rId4" cstate="print"/>
          <a:srcRect r="15830"/>
          <a:stretch>
            <a:fillRect/>
          </a:stretch>
        </p:blipFill>
        <p:spPr bwMode="auto">
          <a:xfrm>
            <a:off x="2770910" y="2214532"/>
            <a:ext cx="3020291" cy="1606153"/>
          </a:xfrm>
          <a:prstGeom prst="rect">
            <a:avLst/>
          </a:prstGeom>
          <a:noFill/>
        </p:spPr>
      </p:pic>
      <p:pic>
        <p:nvPicPr>
          <p:cNvPr id="50182" name="Picture 6" descr="Image result for disengaged employees"/>
          <p:cNvPicPr>
            <a:picLocks noChangeAspect="1" noChangeArrowheads="1"/>
          </p:cNvPicPr>
          <p:nvPr/>
        </p:nvPicPr>
        <p:blipFill>
          <a:blip r:embed="rId5" cstate="print"/>
          <a:srcRect/>
          <a:stretch>
            <a:fillRect/>
          </a:stretch>
        </p:blipFill>
        <p:spPr bwMode="auto">
          <a:xfrm>
            <a:off x="116277" y="2210905"/>
            <a:ext cx="2425669" cy="1618268"/>
          </a:xfrm>
          <a:prstGeom prst="rect">
            <a:avLst/>
          </a:prstGeom>
          <a:noFill/>
        </p:spPr>
      </p:pic>
      <p:sp>
        <p:nvSpPr>
          <p:cNvPr id="6" name="Title 5"/>
          <p:cNvSpPr>
            <a:spLocks noGrp="1"/>
          </p:cNvSpPr>
          <p:nvPr>
            <p:ph type="title"/>
          </p:nvPr>
        </p:nvSpPr>
        <p:spPr>
          <a:xfrm>
            <a:off x="687028" y="137817"/>
            <a:ext cx="4167764" cy="757116"/>
          </a:xfrm>
        </p:spPr>
        <p:txBody>
          <a:bodyPr>
            <a:normAutofit/>
          </a:bodyPr>
          <a:lstStyle/>
          <a:p>
            <a:r>
              <a:rPr lang="en-US" sz="3600" b="1" dirty="0" smtClean="0">
                <a:latin typeface="Century Schoolbook" charset="0"/>
                <a:ea typeface="Century Schoolbook" charset="0"/>
                <a:cs typeface="Century Schoolbook" charset="0"/>
              </a:rPr>
              <a:t>Study Findings</a:t>
            </a:r>
            <a:endParaRPr lang="en-US" sz="3600" b="1" dirty="0">
              <a:latin typeface="Century Schoolbook" charset="0"/>
              <a:ea typeface="Century Schoolbook" charset="0"/>
              <a:cs typeface="Century Schoolbook" charset="0"/>
            </a:endParaRPr>
          </a:p>
        </p:txBody>
      </p:sp>
      <p:sp>
        <p:nvSpPr>
          <p:cNvPr id="4" name="Slide Number Placeholder 3"/>
          <p:cNvSpPr>
            <a:spLocks noGrp="1"/>
          </p:cNvSpPr>
          <p:nvPr>
            <p:ph type="sldNum" sz="quarter" idx="12"/>
          </p:nvPr>
        </p:nvSpPr>
        <p:spPr/>
        <p:txBody>
          <a:bodyPr/>
          <a:lstStyle/>
          <a:p>
            <a:fld id="{ADD727BA-E685-4C73-9805-DA6FB45AF40C}" type="slidenum">
              <a:rPr lang="en-US" smtClean="0"/>
              <a:pPr/>
              <a:t>45</a:t>
            </a:fld>
            <a:endParaRPr lang="en-US" dirty="0"/>
          </a:p>
        </p:txBody>
      </p:sp>
    </p:spTree>
    <p:extLst>
      <p:ext uri="{BB962C8B-B14F-4D97-AF65-F5344CB8AC3E}">
        <p14:creationId xmlns:p14="http://schemas.microsoft.com/office/powerpoint/2010/main" val="7215028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6355" y="509328"/>
            <a:ext cx="6301072" cy="819150"/>
          </a:xfrm>
        </p:spPr>
        <p:txBody>
          <a:bodyPr>
            <a:normAutofit/>
          </a:bodyPr>
          <a:lstStyle/>
          <a:p>
            <a:pPr algn="l"/>
            <a:r>
              <a:rPr lang="en-US" sz="3600" b="1" i="0" dirty="0" smtClean="0">
                <a:latin typeface="Century Schoolbook" charset="0"/>
                <a:ea typeface="Century Schoolbook" charset="0"/>
                <a:cs typeface="Century Schoolbook" charset="0"/>
              </a:rPr>
              <a:t>Practical Implications</a:t>
            </a:r>
            <a:endParaRPr lang="en-US" sz="3600" b="1" i="0" dirty="0">
              <a:latin typeface="Century Schoolbook" charset="0"/>
              <a:ea typeface="Century Schoolbook" charset="0"/>
              <a:cs typeface="Century Schoolbook" charset="0"/>
            </a:endParaRPr>
          </a:p>
        </p:txBody>
      </p:sp>
      <p:sp>
        <p:nvSpPr>
          <p:cNvPr id="4" name="Slide Number Placeholder 3"/>
          <p:cNvSpPr>
            <a:spLocks noGrp="1"/>
          </p:cNvSpPr>
          <p:nvPr>
            <p:ph type="sldNum" sz="quarter" idx="12"/>
          </p:nvPr>
        </p:nvSpPr>
        <p:spPr/>
        <p:txBody>
          <a:bodyPr/>
          <a:lstStyle/>
          <a:p>
            <a:fld id="{F96C3B0C-ACC0-45D8-B8EC-460DC3555F3F}" type="slidenum">
              <a:rPr lang="en-US" smtClean="0">
                <a:solidFill>
                  <a:prstClr val="black">
                    <a:tint val="75000"/>
                  </a:prstClr>
                </a:solidFill>
              </a:rPr>
              <a:pPr/>
              <a:t>46</a:t>
            </a:fld>
            <a:endParaRPr lang="en-US" dirty="0">
              <a:solidFill>
                <a:prstClr val="black">
                  <a:tint val="75000"/>
                </a:prstClr>
              </a:solidFill>
            </a:endParaRPr>
          </a:p>
        </p:txBody>
      </p:sp>
      <p:grpSp>
        <p:nvGrpSpPr>
          <p:cNvPr id="5" name="Group 4"/>
          <p:cNvGrpSpPr/>
          <p:nvPr/>
        </p:nvGrpSpPr>
        <p:grpSpPr>
          <a:xfrm>
            <a:off x="341662" y="1093559"/>
            <a:ext cx="2414550" cy="2375204"/>
            <a:chOff x="5847112" y="3687425"/>
            <a:chExt cx="2414550" cy="2375204"/>
          </a:xfrm>
        </p:grpSpPr>
        <p:sp>
          <p:nvSpPr>
            <p:cNvPr id="6" name="Oval 5"/>
            <p:cNvSpPr/>
            <p:nvPr/>
          </p:nvSpPr>
          <p:spPr>
            <a:xfrm>
              <a:off x="6448966" y="4272013"/>
              <a:ext cx="1215473" cy="130407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alibri Light" pitchFamily="34" charset="0"/>
                </a:rPr>
                <a:t>MANAGE THE EMPLOYEE LIFE CYCLE</a:t>
              </a:r>
            </a:p>
          </p:txBody>
        </p:sp>
        <p:grpSp>
          <p:nvGrpSpPr>
            <p:cNvPr id="7" name="Group 6"/>
            <p:cNvGrpSpPr/>
            <p:nvPr/>
          </p:nvGrpSpPr>
          <p:grpSpPr>
            <a:xfrm>
              <a:off x="5847112" y="3687425"/>
              <a:ext cx="2414550" cy="2375204"/>
              <a:chOff x="4076700" y="1741891"/>
              <a:chExt cx="2616538" cy="2574391"/>
            </a:xfrm>
          </p:grpSpPr>
          <p:sp>
            <p:nvSpPr>
              <p:cNvPr id="8" name="Circular Arrow 7"/>
              <p:cNvSpPr/>
              <p:nvPr/>
            </p:nvSpPr>
            <p:spPr>
              <a:xfrm rot="5116595">
                <a:off x="4191000" y="1905000"/>
                <a:ext cx="2133600" cy="2362200"/>
              </a:xfrm>
              <a:prstGeom prst="circularArrow">
                <a:avLst>
                  <a:gd name="adj1" fmla="val 12500"/>
                  <a:gd name="adj2" fmla="val 1142319"/>
                  <a:gd name="adj3" fmla="val 20457681"/>
                  <a:gd name="adj4" fmla="val 16098177"/>
                  <a:gd name="adj5" fmla="val 12500"/>
                </a:avLst>
              </a:prstGeom>
              <a:gradFill flip="none" rotWithShape="1">
                <a:gsLst>
                  <a:gs pos="0">
                    <a:schemeClr val="accent1">
                      <a:lumMod val="89000"/>
                    </a:schemeClr>
                  </a:gs>
                  <a:gs pos="23000">
                    <a:schemeClr val="accent1">
                      <a:lumMod val="89000"/>
                    </a:schemeClr>
                  </a:gs>
                  <a:gs pos="69000">
                    <a:srgbClr val="0E2C8E"/>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Circular Arrow 8"/>
              <p:cNvSpPr/>
              <p:nvPr/>
            </p:nvSpPr>
            <p:spPr>
              <a:xfrm>
                <a:off x="4342369" y="1954082"/>
                <a:ext cx="2133600" cy="2362200"/>
              </a:xfrm>
              <a:prstGeom prst="circularArrow">
                <a:avLst>
                  <a:gd name="adj1" fmla="val 12500"/>
                  <a:gd name="adj2" fmla="val 1142319"/>
                  <a:gd name="adj3" fmla="val 20457681"/>
                  <a:gd name="adj4" fmla="val 15834746"/>
                  <a:gd name="adj5" fmla="val 12500"/>
                </a:avLst>
              </a:prstGeom>
              <a:gradFill flip="none" rotWithShape="1">
                <a:gsLst>
                  <a:gs pos="0">
                    <a:schemeClr val="accent1">
                      <a:lumMod val="40000"/>
                      <a:lumOff val="60000"/>
                    </a:schemeClr>
                  </a:gs>
                  <a:gs pos="46000">
                    <a:schemeClr val="accent1">
                      <a:lumMod val="95000"/>
                      <a:lumOff val="5000"/>
                    </a:schemeClr>
                  </a:gs>
                  <a:gs pos="100000">
                    <a:srgbClr val="0E2C8E"/>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Circular Arrow 9"/>
              <p:cNvSpPr/>
              <p:nvPr/>
            </p:nvSpPr>
            <p:spPr>
              <a:xfrm rot="15908739">
                <a:off x="4445338" y="1810623"/>
                <a:ext cx="2133600" cy="2362200"/>
              </a:xfrm>
              <a:prstGeom prst="circularArrow">
                <a:avLst>
                  <a:gd name="adj1" fmla="val 12500"/>
                  <a:gd name="adj2" fmla="val 1142319"/>
                  <a:gd name="adj3" fmla="val 20457681"/>
                  <a:gd name="adj4" fmla="val 15834746"/>
                  <a:gd name="adj5" fmla="val 12500"/>
                </a:avLst>
              </a:prstGeom>
              <a:gradFill flip="none" rotWithShape="1">
                <a:gsLst>
                  <a:gs pos="0">
                    <a:schemeClr val="accent1">
                      <a:lumMod val="40000"/>
                      <a:lumOff val="60000"/>
                    </a:schemeClr>
                  </a:gs>
                  <a:gs pos="46000">
                    <a:schemeClr val="accent1">
                      <a:lumMod val="95000"/>
                      <a:lumOff val="5000"/>
                    </a:schemeClr>
                  </a:gs>
                  <a:gs pos="100000">
                    <a:srgbClr val="0E2C8E"/>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Circular Arrow 10"/>
              <p:cNvSpPr/>
              <p:nvPr/>
            </p:nvSpPr>
            <p:spPr>
              <a:xfrm rot="10441107">
                <a:off x="4308272" y="1741891"/>
                <a:ext cx="2133600" cy="2362200"/>
              </a:xfrm>
              <a:prstGeom prst="circularArrow">
                <a:avLst>
                  <a:gd name="adj1" fmla="val 12500"/>
                  <a:gd name="adj2" fmla="val 1142319"/>
                  <a:gd name="adj3" fmla="val 20457681"/>
                  <a:gd name="adj4" fmla="val 15755695"/>
                  <a:gd name="adj5" fmla="val 12500"/>
                </a:avLst>
              </a:prstGeom>
              <a:gradFill flip="none" rotWithShape="1">
                <a:gsLst>
                  <a:gs pos="0">
                    <a:schemeClr val="accent1">
                      <a:lumMod val="40000"/>
                      <a:lumOff val="60000"/>
                    </a:schemeClr>
                  </a:gs>
                  <a:gs pos="46000">
                    <a:schemeClr val="accent1">
                      <a:lumMod val="95000"/>
                      <a:lumOff val="5000"/>
                    </a:schemeClr>
                  </a:gs>
                  <a:gs pos="100000">
                    <a:srgbClr val="0E2C8E"/>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Circular Arrow 11"/>
              <p:cNvSpPr/>
              <p:nvPr/>
            </p:nvSpPr>
            <p:spPr>
              <a:xfrm rot="5134588">
                <a:off x="4191000" y="1910718"/>
                <a:ext cx="2133600" cy="2362200"/>
              </a:xfrm>
              <a:prstGeom prst="circularArrow">
                <a:avLst>
                  <a:gd name="adj1" fmla="val 12500"/>
                  <a:gd name="adj2" fmla="val 1142319"/>
                  <a:gd name="adj3" fmla="val 20457681"/>
                  <a:gd name="adj4" fmla="val 16865785"/>
                  <a:gd name="adj5" fmla="val 12500"/>
                </a:avLst>
              </a:prstGeom>
              <a:gradFill flip="none" rotWithShape="1">
                <a:gsLst>
                  <a:gs pos="0">
                    <a:schemeClr val="accent1">
                      <a:lumMod val="40000"/>
                      <a:lumOff val="60000"/>
                    </a:schemeClr>
                  </a:gs>
                  <a:gs pos="46000">
                    <a:schemeClr val="accent1">
                      <a:lumMod val="95000"/>
                      <a:lumOff val="5000"/>
                    </a:schemeClr>
                  </a:gs>
                  <a:gs pos="100000">
                    <a:srgbClr val="0E2C8E"/>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rot="2821842">
                <a:off x="5652692" y="2427535"/>
                <a:ext cx="726872" cy="283495"/>
              </a:xfrm>
              <a:prstGeom prst="rect">
                <a:avLst/>
              </a:prstGeom>
              <a:noFill/>
            </p:spPr>
            <p:txBody>
              <a:bodyPr wrap="square" rtlCol="0">
                <a:spAutoFit/>
              </a:bodyPr>
              <a:lstStyle/>
              <a:p>
                <a:r>
                  <a:rPr lang="en-US" sz="1100" dirty="0">
                    <a:solidFill>
                      <a:schemeClr val="bg1"/>
                    </a:solidFill>
                  </a:rPr>
                  <a:t>Hire</a:t>
                </a:r>
              </a:p>
            </p:txBody>
          </p:sp>
          <p:sp>
            <p:nvSpPr>
              <p:cNvPr id="14" name="TextBox 13"/>
              <p:cNvSpPr txBox="1"/>
              <p:nvPr/>
            </p:nvSpPr>
            <p:spPr>
              <a:xfrm rot="7908030">
                <a:off x="5233129" y="3561744"/>
                <a:ext cx="1158669" cy="283495"/>
              </a:xfrm>
              <a:prstGeom prst="rect">
                <a:avLst/>
              </a:prstGeom>
              <a:noFill/>
            </p:spPr>
            <p:txBody>
              <a:bodyPr wrap="square" rtlCol="0">
                <a:spAutoFit/>
              </a:bodyPr>
              <a:lstStyle/>
              <a:p>
                <a:r>
                  <a:rPr lang="en-US" sz="1100" dirty="0">
                    <a:solidFill>
                      <a:schemeClr val="bg1"/>
                    </a:solidFill>
                  </a:rPr>
                  <a:t>Develop</a:t>
                </a:r>
              </a:p>
            </p:txBody>
          </p:sp>
          <p:sp>
            <p:nvSpPr>
              <p:cNvPr id="15" name="TextBox 14"/>
              <p:cNvSpPr txBox="1"/>
              <p:nvPr/>
            </p:nvSpPr>
            <p:spPr>
              <a:xfrm rot="13048804">
                <a:off x="4480340" y="3505812"/>
                <a:ext cx="808135" cy="283549"/>
              </a:xfrm>
              <a:prstGeom prst="rect">
                <a:avLst/>
              </a:prstGeom>
              <a:noFill/>
            </p:spPr>
            <p:txBody>
              <a:bodyPr wrap="square" rtlCol="0">
                <a:spAutoFit/>
              </a:bodyPr>
              <a:lstStyle/>
              <a:p>
                <a:r>
                  <a:rPr lang="en-US" sz="1100" dirty="0">
                    <a:solidFill>
                      <a:schemeClr val="bg1"/>
                    </a:solidFill>
                  </a:rPr>
                  <a:t>Manage</a:t>
                </a:r>
              </a:p>
            </p:txBody>
          </p:sp>
          <p:sp>
            <p:nvSpPr>
              <p:cNvPr id="16" name="TextBox 15"/>
              <p:cNvSpPr txBox="1"/>
              <p:nvPr/>
            </p:nvSpPr>
            <p:spPr>
              <a:xfrm rot="18561012">
                <a:off x="4409322" y="2357400"/>
                <a:ext cx="808135" cy="283495"/>
              </a:xfrm>
              <a:prstGeom prst="rect">
                <a:avLst/>
              </a:prstGeom>
              <a:noFill/>
            </p:spPr>
            <p:txBody>
              <a:bodyPr wrap="square" rtlCol="0">
                <a:spAutoFit/>
              </a:bodyPr>
              <a:lstStyle/>
              <a:p>
                <a:r>
                  <a:rPr lang="en-US" sz="1100" b="1" dirty="0">
                    <a:solidFill>
                      <a:srgbClr val="C00000"/>
                    </a:solidFill>
                  </a:rPr>
                  <a:t>Support</a:t>
                </a:r>
              </a:p>
            </p:txBody>
          </p:sp>
        </p:grpSp>
      </p:grpSp>
      <p:sp>
        <p:nvSpPr>
          <p:cNvPr id="17" name="TextBox 16"/>
          <p:cNvSpPr txBox="1"/>
          <p:nvPr/>
        </p:nvSpPr>
        <p:spPr>
          <a:xfrm>
            <a:off x="3067050" y="1620761"/>
            <a:ext cx="5257800" cy="1754326"/>
          </a:xfrm>
          <a:prstGeom prst="rect">
            <a:avLst/>
          </a:prstGeom>
          <a:noFill/>
        </p:spPr>
        <p:txBody>
          <a:bodyPr wrap="square" rtlCol="0">
            <a:spAutoFit/>
          </a:bodyPr>
          <a:lstStyle/>
          <a:p>
            <a:pPr marL="342900" indent="-342900">
              <a:buFont typeface="+mj-lt"/>
              <a:buAutoNum type="arabicPeriod"/>
            </a:pPr>
            <a:r>
              <a:rPr lang="en-US" dirty="0" smtClean="0">
                <a:latin typeface="Century Schoolbook"/>
              </a:rPr>
              <a:t>Design programs to promote specific types of engagement</a:t>
            </a:r>
          </a:p>
          <a:p>
            <a:pPr marL="342900" indent="-342900">
              <a:buFont typeface="+mj-lt"/>
              <a:buAutoNum type="arabicPeriod"/>
            </a:pPr>
            <a:endParaRPr lang="en-US" dirty="0">
              <a:latin typeface="Century Schoolbook"/>
            </a:endParaRPr>
          </a:p>
          <a:p>
            <a:pPr marL="342900" indent="-342900">
              <a:buFont typeface="+mj-lt"/>
              <a:buAutoNum type="arabicPeriod"/>
            </a:pPr>
            <a:r>
              <a:rPr lang="en-US" dirty="0" smtClean="0">
                <a:latin typeface="Century Schoolbook"/>
              </a:rPr>
              <a:t>Allow employees to self-manage their engagement by selecting program that meets their needs.</a:t>
            </a:r>
            <a:endParaRPr lang="en-US" dirty="0">
              <a:latin typeface="Century Schoolbook"/>
            </a:endParaRPr>
          </a:p>
        </p:txBody>
      </p:sp>
    </p:spTree>
    <p:extLst>
      <p:ext uri="{BB962C8B-B14F-4D97-AF65-F5344CB8AC3E}">
        <p14:creationId xmlns:p14="http://schemas.microsoft.com/office/powerpoint/2010/main" val="29242823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073" y="493136"/>
            <a:ext cx="7886700" cy="994172"/>
          </a:xfrm>
        </p:spPr>
        <p:txBody>
          <a:bodyPr>
            <a:normAutofit/>
          </a:bodyPr>
          <a:lstStyle/>
          <a:p>
            <a:pPr algn="l"/>
            <a:r>
              <a:rPr lang="en-US" sz="3600" i="0" dirty="0" smtClean="0"/>
              <a:t>Key Takeaways</a:t>
            </a:r>
            <a:endParaRPr lang="en-US" sz="3600" i="0" dirty="0"/>
          </a:p>
        </p:txBody>
      </p:sp>
      <p:grpSp>
        <p:nvGrpSpPr>
          <p:cNvPr id="3" name="Group 2"/>
          <p:cNvGrpSpPr/>
          <p:nvPr/>
        </p:nvGrpSpPr>
        <p:grpSpPr>
          <a:xfrm>
            <a:off x="521073" y="1245484"/>
            <a:ext cx="6417607" cy="839859"/>
            <a:chOff x="692524" y="2112384"/>
            <a:chExt cx="6417607" cy="839859"/>
          </a:xfrm>
        </p:grpSpPr>
        <p:sp>
          <p:nvSpPr>
            <p:cNvPr id="4" name="TextBox 3"/>
            <p:cNvSpPr txBox="1"/>
            <p:nvPr/>
          </p:nvSpPr>
          <p:spPr>
            <a:xfrm>
              <a:off x="692524" y="2398245"/>
              <a:ext cx="1099297" cy="553998"/>
            </a:xfrm>
            <a:prstGeom prst="rect">
              <a:avLst/>
            </a:prstGeom>
            <a:solidFill>
              <a:srgbClr val="0070C0"/>
            </a:solidFill>
          </p:spPr>
          <p:txBody>
            <a:bodyPr wrap="square" tIns="91440" rtlCol="0">
              <a:spAutoFit/>
            </a:bodyPr>
            <a:lstStyle/>
            <a:p>
              <a:pPr algn="ctr"/>
              <a:r>
                <a:rPr lang="en-US" sz="1350" dirty="0">
                  <a:solidFill>
                    <a:schemeClr val="bg1"/>
                  </a:solidFill>
                </a:rPr>
                <a:t>Audit</a:t>
              </a:r>
            </a:p>
            <a:p>
              <a:pPr algn="ctr"/>
              <a:endParaRPr lang="en-US" sz="1350" dirty="0">
                <a:solidFill>
                  <a:schemeClr val="bg1"/>
                </a:solidFill>
              </a:endParaRPr>
            </a:p>
          </p:txBody>
        </p:sp>
        <p:sp>
          <p:nvSpPr>
            <p:cNvPr id="5" name="TextBox 4"/>
            <p:cNvSpPr txBox="1"/>
            <p:nvPr/>
          </p:nvSpPr>
          <p:spPr>
            <a:xfrm>
              <a:off x="1980080" y="2398245"/>
              <a:ext cx="1099297" cy="553998"/>
            </a:xfrm>
            <a:prstGeom prst="rect">
              <a:avLst/>
            </a:prstGeom>
            <a:solidFill>
              <a:srgbClr val="0070C0"/>
            </a:solidFill>
          </p:spPr>
          <p:txBody>
            <a:bodyPr wrap="square" tIns="91440" rtlCol="0">
              <a:spAutoFit/>
            </a:bodyPr>
            <a:lstStyle/>
            <a:p>
              <a:pPr algn="ctr"/>
              <a:r>
                <a:rPr lang="en-US" sz="1350" dirty="0">
                  <a:solidFill>
                    <a:schemeClr val="bg1"/>
                  </a:solidFill>
                </a:rPr>
                <a:t>Educate</a:t>
              </a:r>
            </a:p>
            <a:p>
              <a:pPr algn="ctr"/>
              <a:endParaRPr lang="en-US" sz="1350" dirty="0">
                <a:solidFill>
                  <a:schemeClr val="bg1"/>
                </a:solidFill>
              </a:endParaRPr>
            </a:p>
          </p:txBody>
        </p:sp>
        <p:sp>
          <p:nvSpPr>
            <p:cNvPr id="6" name="TextBox 5"/>
            <p:cNvSpPr txBox="1"/>
            <p:nvPr/>
          </p:nvSpPr>
          <p:spPr>
            <a:xfrm>
              <a:off x="3318062" y="2398245"/>
              <a:ext cx="1099297" cy="553998"/>
            </a:xfrm>
            <a:prstGeom prst="rect">
              <a:avLst/>
            </a:prstGeom>
            <a:solidFill>
              <a:srgbClr val="0070C0"/>
            </a:solidFill>
          </p:spPr>
          <p:txBody>
            <a:bodyPr wrap="square" tIns="91440" rtlCol="0">
              <a:spAutoFit/>
            </a:bodyPr>
            <a:lstStyle/>
            <a:p>
              <a:pPr algn="ctr"/>
              <a:r>
                <a:rPr lang="en-US" sz="1350" dirty="0">
                  <a:solidFill>
                    <a:schemeClr val="bg1"/>
                  </a:solidFill>
                </a:rPr>
                <a:t>Redesign</a:t>
              </a:r>
            </a:p>
            <a:p>
              <a:pPr algn="ctr"/>
              <a:endParaRPr lang="en-US" sz="1350" dirty="0">
                <a:solidFill>
                  <a:schemeClr val="bg1"/>
                </a:solidFill>
              </a:endParaRPr>
            </a:p>
          </p:txBody>
        </p:sp>
        <p:sp>
          <p:nvSpPr>
            <p:cNvPr id="7" name="TextBox 6"/>
            <p:cNvSpPr txBox="1"/>
            <p:nvPr/>
          </p:nvSpPr>
          <p:spPr>
            <a:xfrm>
              <a:off x="4672852" y="2398245"/>
              <a:ext cx="1099297" cy="553998"/>
            </a:xfrm>
            <a:prstGeom prst="rect">
              <a:avLst/>
            </a:prstGeom>
            <a:solidFill>
              <a:srgbClr val="0070C0"/>
            </a:solidFill>
          </p:spPr>
          <p:txBody>
            <a:bodyPr wrap="square" tIns="91440" rtlCol="0">
              <a:spAutoFit/>
            </a:bodyPr>
            <a:lstStyle/>
            <a:p>
              <a:pPr algn="ctr"/>
              <a:r>
                <a:rPr lang="en-US" sz="1350" dirty="0">
                  <a:solidFill>
                    <a:schemeClr val="bg1"/>
                  </a:solidFill>
                </a:rPr>
                <a:t>Measure and Analyze</a:t>
              </a:r>
            </a:p>
          </p:txBody>
        </p:sp>
        <p:sp>
          <p:nvSpPr>
            <p:cNvPr id="8" name="Oval 7"/>
            <p:cNvSpPr/>
            <p:nvPr/>
          </p:nvSpPr>
          <p:spPr>
            <a:xfrm>
              <a:off x="1057275" y="2125266"/>
              <a:ext cx="369794" cy="338908"/>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50" dirty="0"/>
                <a:t>1</a:t>
              </a:r>
            </a:p>
          </p:txBody>
        </p:sp>
        <p:sp>
          <p:nvSpPr>
            <p:cNvPr id="9" name="Oval 8"/>
            <p:cNvSpPr/>
            <p:nvPr/>
          </p:nvSpPr>
          <p:spPr>
            <a:xfrm>
              <a:off x="2349872" y="2118456"/>
              <a:ext cx="369794" cy="338908"/>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50" dirty="0"/>
                <a:t>2</a:t>
              </a:r>
            </a:p>
          </p:txBody>
        </p:sp>
        <p:sp>
          <p:nvSpPr>
            <p:cNvPr id="10" name="Oval 9"/>
            <p:cNvSpPr/>
            <p:nvPr/>
          </p:nvSpPr>
          <p:spPr>
            <a:xfrm>
              <a:off x="3682813" y="2121155"/>
              <a:ext cx="369794" cy="338908"/>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50" dirty="0"/>
                <a:t>3</a:t>
              </a:r>
            </a:p>
          </p:txBody>
        </p:sp>
        <p:sp>
          <p:nvSpPr>
            <p:cNvPr id="11" name="Oval 10"/>
            <p:cNvSpPr/>
            <p:nvPr/>
          </p:nvSpPr>
          <p:spPr>
            <a:xfrm>
              <a:off x="5035921" y="2118455"/>
              <a:ext cx="369794" cy="338908"/>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50" dirty="0"/>
                <a:t>4</a:t>
              </a:r>
            </a:p>
          </p:txBody>
        </p:sp>
        <p:sp>
          <p:nvSpPr>
            <p:cNvPr id="12" name="TextBox 11"/>
            <p:cNvSpPr txBox="1"/>
            <p:nvPr/>
          </p:nvSpPr>
          <p:spPr>
            <a:xfrm>
              <a:off x="6010834" y="2398245"/>
              <a:ext cx="1099297" cy="553998"/>
            </a:xfrm>
            <a:prstGeom prst="rect">
              <a:avLst/>
            </a:prstGeom>
            <a:solidFill>
              <a:srgbClr val="0070C0"/>
            </a:solidFill>
          </p:spPr>
          <p:txBody>
            <a:bodyPr wrap="square" tIns="91440" rtlCol="0">
              <a:spAutoFit/>
            </a:bodyPr>
            <a:lstStyle/>
            <a:p>
              <a:pPr algn="ctr"/>
              <a:r>
                <a:rPr lang="en-US" sz="1350" dirty="0">
                  <a:solidFill>
                    <a:schemeClr val="bg1"/>
                  </a:solidFill>
                </a:rPr>
                <a:t>Improve</a:t>
              </a:r>
            </a:p>
            <a:p>
              <a:pPr algn="ctr"/>
              <a:endParaRPr lang="en-US" sz="1350" dirty="0">
                <a:solidFill>
                  <a:schemeClr val="bg1"/>
                </a:solidFill>
              </a:endParaRPr>
            </a:p>
          </p:txBody>
        </p:sp>
        <p:sp>
          <p:nvSpPr>
            <p:cNvPr id="13" name="Oval 12"/>
            <p:cNvSpPr/>
            <p:nvPr/>
          </p:nvSpPr>
          <p:spPr>
            <a:xfrm>
              <a:off x="6350370" y="2112384"/>
              <a:ext cx="369794" cy="338908"/>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50" dirty="0"/>
                <a:t>5</a:t>
              </a:r>
            </a:p>
          </p:txBody>
        </p:sp>
      </p:grpSp>
      <p:sp>
        <p:nvSpPr>
          <p:cNvPr id="14" name="TextBox 13"/>
          <p:cNvSpPr txBox="1"/>
          <p:nvPr/>
        </p:nvSpPr>
        <p:spPr>
          <a:xfrm>
            <a:off x="521073" y="2362504"/>
            <a:ext cx="7394000" cy="3662541"/>
          </a:xfrm>
          <a:prstGeom prst="rect">
            <a:avLst/>
          </a:prstGeom>
          <a:noFill/>
        </p:spPr>
        <p:txBody>
          <a:bodyPr wrap="square" rtlCol="0">
            <a:spAutoFit/>
          </a:bodyPr>
          <a:lstStyle/>
          <a:p>
            <a:pPr marL="257175" indent="-257175">
              <a:spcAft>
                <a:spcPts val="1200"/>
              </a:spcAft>
              <a:buFont typeface="+mj-lt"/>
              <a:buAutoNum type="arabicPeriod"/>
            </a:pPr>
            <a:r>
              <a:rPr lang="en-US" sz="1600" dirty="0">
                <a:latin typeface="Century Schoolbook"/>
              </a:rPr>
              <a:t>How long has your organization been investing in work-life balance programs? How has this changed the gender distribution of your </a:t>
            </a:r>
            <a:r>
              <a:rPr lang="en-US" sz="1600" dirty="0" smtClean="0">
                <a:latin typeface="Century Schoolbook"/>
              </a:rPr>
              <a:t>organization?</a:t>
            </a:r>
            <a:endParaRPr lang="en-US" sz="1600" dirty="0">
              <a:latin typeface="Century Schoolbook"/>
            </a:endParaRPr>
          </a:p>
          <a:p>
            <a:pPr marL="257175" indent="-257175">
              <a:spcAft>
                <a:spcPts val="1200"/>
              </a:spcAft>
              <a:buFont typeface="+mj-lt"/>
              <a:buAutoNum type="arabicPeriod"/>
            </a:pPr>
            <a:r>
              <a:rPr lang="en-US" sz="1600" dirty="0">
                <a:latin typeface="Century Schoolbook"/>
              </a:rPr>
              <a:t>If you are using social media to screen candidates, evaluate the quality of candidates </a:t>
            </a:r>
            <a:r>
              <a:rPr lang="en-US" sz="1600" dirty="0" smtClean="0">
                <a:latin typeface="Century Schoolbook"/>
              </a:rPr>
              <a:t>you’re not </a:t>
            </a:r>
            <a:r>
              <a:rPr lang="en-US" sz="1600" dirty="0">
                <a:latin typeface="Century Schoolbook"/>
              </a:rPr>
              <a:t>selecting.</a:t>
            </a:r>
          </a:p>
          <a:p>
            <a:pPr marL="257175" indent="-257175">
              <a:spcAft>
                <a:spcPts val="1200"/>
              </a:spcAft>
              <a:buFont typeface="+mj-lt"/>
              <a:buAutoNum type="arabicPeriod"/>
            </a:pPr>
            <a:r>
              <a:rPr lang="en-US" sz="1600" dirty="0">
                <a:latin typeface="Century Schoolbook"/>
              </a:rPr>
              <a:t>Assess your organization’s norms around </a:t>
            </a:r>
            <a:r>
              <a:rPr lang="en-US" sz="1600" dirty="0" smtClean="0">
                <a:latin typeface="Century Schoolbook"/>
              </a:rPr>
              <a:t>mWork</a:t>
            </a:r>
            <a:r>
              <a:rPr lang="en-US" sz="1600" dirty="0">
                <a:latin typeface="Century Schoolbook"/>
              </a:rPr>
              <a:t>. Determine the extent to which it is culturally acceptable to disconnect after work </a:t>
            </a:r>
            <a:r>
              <a:rPr lang="en-US" sz="1600" dirty="0" smtClean="0">
                <a:latin typeface="Century Schoolbook"/>
              </a:rPr>
              <a:t>hours.</a:t>
            </a:r>
            <a:endParaRPr lang="en-US" sz="1600" dirty="0">
              <a:latin typeface="Century Schoolbook"/>
            </a:endParaRPr>
          </a:p>
          <a:p>
            <a:pPr marL="257175" indent="-257175">
              <a:spcAft>
                <a:spcPts val="1200"/>
              </a:spcAft>
              <a:buFont typeface="+mj-lt"/>
              <a:buAutoNum type="arabicPeriod"/>
            </a:pPr>
            <a:r>
              <a:rPr lang="en-US" sz="1600" dirty="0">
                <a:latin typeface="Century Schoolbook"/>
              </a:rPr>
              <a:t>Review your successful and not so successful projects.  Is there an observable difference in the types of leaders heading these projects?</a:t>
            </a:r>
          </a:p>
          <a:p>
            <a:pPr marL="257175" indent="-257175">
              <a:spcAft>
                <a:spcPts val="1200"/>
              </a:spcAft>
              <a:buFont typeface="+mj-lt"/>
              <a:buAutoNum type="arabicPeriod"/>
            </a:pPr>
            <a:r>
              <a:rPr lang="en-US" sz="1600" dirty="0">
                <a:latin typeface="Century Schoolbook"/>
              </a:rPr>
              <a:t>What types of programs does </a:t>
            </a:r>
            <a:r>
              <a:rPr lang="en-US" sz="1600" dirty="0" smtClean="0">
                <a:latin typeface="Century Schoolbook"/>
              </a:rPr>
              <a:t>your </a:t>
            </a:r>
            <a:r>
              <a:rPr lang="en-US" sz="1600" dirty="0">
                <a:latin typeface="Century Schoolbook"/>
              </a:rPr>
              <a:t>organization use to promote engagement? To what extent are the programs matched </a:t>
            </a:r>
            <a:r>
              <a:rPr lang="en-US" sz="1600" dirty="0" smtClean="0">
                <a:latin typeface="Century Schoolbook"/>
              </a:rPr>
              <a:t>with </a:t>
            </a:r>
            <a:r>
              <a:rPr lang="en-US" sz="1600" dirty="0">
                <a:latin typeface="Century Schoolbook"/>
              </a:rPr>
              <a:t>the needs of </a:t>
            </a:r>
            <a:r>
              <a:rPr lang="en-US" sz="1600" dirty="0" smtClean="0">
                <a:latin typeface="Century Schoolbook"/>
              </a:rPr>
              <a:t>each </a:t>
            </a:r>
            <a:r>
              <a:rPr lang="en-US" sz="1600" dirty="0">
                <a:latin typeface="Century Schoolbook"/>
              </a:rPr>
              <a:t>employee?</a:t>
            </a:r>
          </a:p>
        </p:txBody>
      </p:sp>
    </p:spTree>
    <p:extLst>
      <p:ext uri="{BB962C8B-B14F-4D97-AF65-F5344CB8AC3E}">
        <p14:creationId xmlns:p14="http://schemas.microsoft.com/office/powerpoint/2010/main" val="308669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rPr>
              <a:t/>
            </a:r>
            <a:br>
              <a:rPr lang="en-US" sz="3600" b="1" dirty="0" smtClean="0">
                <a:solidFill>
                  <a:schemeClr val="tx1"/>
                </a:solidFill>
              </a:rPr>
            </a:br>
            <a:r>
              <a:rPr lang="en-US" sz="3600" b="1" dirty="0" smtClean="0">
                <a:solidFill>
                  <a:schemeClr val="tx1"/>
                </a:solidFill>
                <a:latin typeface="Century Schoolbook" charset="0"/>
                <a:ea typeface="Century Schoolbook" charset="0"/>
                <a:cs typeface="Century Schoolbook" charset="0"/>
              </a:rPr>
              <a:t>Suggested Reading</a:t>
            </a:r>
            <a:r>
              <a:rPr lang="en-US" sz="3600" b="1" dirty="0" smtClean="0">
                <a:solidFill>
                  <a:schemeClr val="tx1"/>
                </a:solidFill>
              </a:rPr>
              <a:t/>
            </a:r>
            <a:br>
              <a:rPr lang="en-US" sz="3600" b="1" dirty="0" smtClean="0">
                <a:solidFill>
                  <a:schemeClr val="tx1"/>
                </a:solidFill>
              </a:rPr>
            </a:br>
            <a:endParaRPr lang="en-US" sz="3600" b="1" dirty="0">
              <a:solidFill>
                <a:schemeClr val="tx1"/>
              </a:solidFill>
            </a:endParaRPr>
          </a:p>
        </p:txBody>
      </p:sp>
      <p:sp>
        <p:nvSpPr>
          <p:cNvPr id="4" name="Content Placeholder 3"/>
          <p:cNvSpPr>
            <a:spLocks noGrp="1"/>
          </p:cNvSpPr>
          <p:nvPr>
            <p:ph idx="1"/>
          </p:nvPr>
        </p:nvSpPr>
        <p:spPr/>
        <p:txBody>
          <a:bodyPr/>
          <a:lstStyle/>
          <a:p>
            <a:pPr marL="0" indent="0">
              <a:buNone/>
            </a:pPr>
            <a:r>
              <a:rPr lang="en-US" dirty="0" smtClean="0">
                <a:latin typeface="Century Schoolbook" charset="0"/>
                <a:ea typeface="Century Schoolbook" charset="0"/>
                <a:cs typeface="Century Schoolbook" charset="0"/>
              </a:rPr>
              <a:t>Perez, A., Grantham, C., Widlak, I, Sarkar-Barney, S. (Spring 2017). The Industrial-Organizational Psychologist. Closing </a:t>
            </a:r>
            <a:r>
              <a:rPr lang="en-US" dirty="0">
                <a:latin typeface="Century Schoolbook" charset="0"/>
                <a:ea typeface="Century Schoolbook" charset="0"/>
                <a:cs typeface="Century Schoolbook" charset="0"/>
              </a:rPr>
              <a:t>the Scientist–Practitioner Gap: </a:t>
            </a:r>
            <a:br>
              <a:rPr lang="en-US" dirty="0">
                <a:latin typeface="Century Schoolbook" charset="0"/>
                <a:ea typeface="Century Schoolbook" charset="0"/>
                <a:cs typeface="Century Schoolbook" charset="0"/>
              </a:rPr>
            </a:br>
            <a:r>
              <a:rPr lang="en-US" dirty="0">
                <a:latin typeface="Century Schoolbook" charset="0"/>
                <a:ea typeface="Century Schoolbook" charset="0"/>
                <a:cs typeface="Century Schoolbook" charset="0"/>
              </a:rPr>
              <a:t>Studies From 2016 With </a:t>
            </a:r>
            <a:r>
              <a:rPr lang="en-US" dirty="0" smtClean="0">
                <a:latin typeface="Century Schoolbook" charset="0"/>
                <a:ea typeface="Century Schoolbook" charset="0"/>
                <a:cs typeface="Century Schoolbook" charset="0"/>
              </a:rPr>
              <a:t>Significant </a:t>
            </a:r>
            <a:r>
              <a:rPr lang="en-US" dirty="0">
                <a:latin typeface="Century Schoolbook" charset="0"/>
                <a:ea typeface="Century Schoolbook" charset="0"/>
                <a:cs typeface="Century Schoolbook" charset="0"/>
              </a:rPr>
              <a:t>Practical </a:t>
            </a:r>
            <a:r>
              <a:rPr lang="en-US" dirty="0" smtClean="0">
                <a:latin typeface="Century Schoolbook" charset="0"/>
                <a:ea typeface="Century Schoolbook" charset="0"/>
                <a:cs typeface="Century Schoolbook" charset="0"/>
              </a:rPr>
              <a:t>Utility. </a:t>
            </a:r>
            <a:r>
              <a:rPr lang="en-US" dirty="0" smtClean="0">
                <a:latin typeface="Century Schoolbook" charset="0"/>
                <a:ea typeface="Century Schoolbook" charset="0"/>
                <a:cs typeface="Century Schoolbook" charset="0"/>
                <a:hlinkClick r:id="rId2"/>
              </a:rPr>
              <a:t>http</a:t>
            </a:r>
            <a:r>
              <a:rPr lang="en-US" dirty="0">
                <a:latin typeface="Century Schoolbook" charset="0"/>
                <a:ea typeface="Century Schoolbook" charset="0"/>
                <a:cs typeface="Century Schoolbook" charset="0"/>
                <a:hlinkClick r:id="rId2"/>
              </a:rPr>
              <a:t>://www.siop.org/tip/april17/gap.aspx#sthash.JQ2ikNgR.dpuf</a:t>
            </a:r>
            <a:endParaRPr lang="en-US" dirty="0">
              <a:latin typeface="Century Schoolbook" charset="0"/>
              <a:ea typeface="Century Schoolbook" charset="0"/>
              <a:cs typeface="Century Schoolbook" charset="0"/>
            </a:endParaRPr>
          </a:p>
        </p:txBody>
      </p:sp>
      <p:sp>
        <p:nvSpPr>
          <p:cNvPr id="3" name="Slide Number Placeholder 2"/>
          <p:cNvSpPr>
            <a:spLocks noGrp="1"/>
          </p:cNvSpPr>
          <p:nvPr>
            <p:ph type="sldNum" sz="quarter" idx="12"/>
          </p:nvPr>
        </p:nvSpPr>
        <p:spPr/>
        <p:txBody>
          <a:bodyPr/>
          <a:lstStyle/>
          <a:p>
            <a:fld id="{ADD727BA-E685-4C73-9805-DA6FB45AF40C}" type="slidenum">
              <a:rPr lang="en-US" smtClean="0"/>
              <a:pPr/>
              <a:t>48</a:t>
            </a:fld>
            <a:endParaRPr lang="en-US" dirty="0"/>
          </a:p>
        </p:txBody>
      </p:sp>
    </p:spTree>
    <p:extLst>
      <p:ext uri="{BB962C8B-B14F-4D97-AF65-F5344CB8AC3E}">
        <p14:creationId xmlns:p14="http://schemas.microsoft.com/office/powerpoint/2010/main" val="6574942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prstGeom prst="rect">
            <a:avLst/>
          </a:prstGeom>
        </p:spPr>
        <p:txBody>
          <a:bodyPr/>
          <a:lstStyle/>
          <a:p>
            <a:fld id="{BBA9EE64-7008-47DB-989E-0E9FC28DAFD9}" type="slidenum">
              <a:rPr lang="en-US" sz="1100">
                <a:latin typeface="Avenir Book"/>
              </a:rPr>
              <a:pPr/>
              <a:t>49</a:t>
            </a:fld>
            <a:endParaRPr lang="en-US" sz="1200" dirty="0">
              <a:latin typeface="Avenir Book"/>
            </a:endParaRPr>
          </a:p>
        </p:txBody>
      </p:sp>
      <p:sp>
        <p:nvSpPr>
          <p:cNvPr id="3" name="Text Placeholder 2"/>
          <p:cNvSpPr>
            <a:spLocks noGrp="1"/>
          </p:cNvSpPr>
          <p:nvPr>
            <p:ph idx="4294967295"/>
          </p:nvPr>
        </p:nvSpPr>
        <p:spPr>
          <a:xfrm>
            <a:off x="914400" y="1600200"/>
            <a:ext cx="7302500" cy="4525963"/>
          </a:xfrm>
        </p:spPr>
        <p:txBody>
          <a:bodyPr>
            <a:normAutofit/>
          </a:bodyPr>
          <a:lstStyle/>
          <a:p>
            <a:pPr marL="0" indent="0" algn="ctr">
              <a:buNone/>
            </a:pPr>
            <a:endParaRPr lang="en-US" sz="3000" dirty="0" smtClean="0">
              <a:latin typeface="Century Schoolbook"/>
            </a:endParaRPr>
          </a:p>
          <a:p>
            <a:pPr marL="0" indent="0" algn="ctr">
              <a:buNone/>
            </a:pPr>
            <a:endParaRPr lang="en-US" sz="3000" dirty="0">
              <a:latin typeface="Century Schoolbook"/>
            </a:endParaRPr>
          </a:p>
          <a:p>
            <a:pPr marL="0" indent="0" algn="ctr">
              <a:buNone/>
            </a:pPr>
            <a:endParaRPr lang="en-US" sz="3000" dirty="0" smtClean="0">
              <a:latin typeface="Century Schoolbook"/>
            </a:endParaRPr>
          </a:p>
          <a:p>
            <a:pPr marL="0" indent="0" algn="ctr">
              <a:buNone/>
            </a:pPr>
            <a:r>
              <a:rPr lang="en-US" sz="3000" dirty="0" smtClean="0">
                <a:latin typeface="Century Schoolbook"/>
              </a:rPr>
              <a:t>Digitization of the Learning and Development Function </a:t>
            </a:r>
            <a:endParaRPr lang="en-US" sz="3000" dirty="0">
              <a:latin typeface="Century Schoolbook"/>
            </a:endParaRPr>
          </a:p>
          <a:p>
            <a:pPr marL="0" indent="0" algn="ctr">
              <a:buNone/>
            </a:pPr>
            <a:endParaRPr lang="en-US" sz="3600" dirty="0">
              <a:latin typeface="Century Schoolbook"/>
            </a:endParaRPr>
          </a:p>
        </p:txBody>
      </p:sp>
      <p:sp>
        <p:nvSpPr>
          <p:cNvPr id="6" name="Title 1"/>
          <p:cNvSpPr txBox="1">
            <a:spLocks/>
          </p:cNvSpPr>
          <p:nvPr/>
        </p:nvSpPr>
        <p:spPr>
          <a:xfrm>
            <a:off x="495300" y="742949"/>
            <a:ext cx="8229600" cy="857251"/>
          </a:xfrm>
          <a:prstGeom prst="rect">
            <a:avLst/>
          </a:prstGeom>
          <a:ln w="12700">
            <a:miter lim="400000"/>
          </a:ln>
          <a:extLst>
            <a:ext uri="{C572A759-6A51-4108-AA02-DFA0A04FC94B}">
              <ma14:wrappingTextBoxFlag xmlns:ma14="http://schemas.microsoft.com/office/mac/drawingml/2011/main" xmlns="" val="1"/>
            </a:ext>
          </a:extLst>
        </p:spPr>
        <p:txBody>
          <a:bodyPr lIns="34289" tIns="34289" rIns="34289" bIns="34289" anchor="b">
            <a:normAutofit/>
          </a:bodyPr>
          <a:lstStyle>
            <a:lvl1pPr marL="0" marR="0" indent="0" algn="ctr" defTabSz="6858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en-US" sz="3600" b="1" dirty="0">
                <a:solidFill>
                  <a:srgbClr val="C00000"/>
                </a:solidFill>
                <a:latin typeface="Century Schoolbook"/>
              </a:rPr>
              <a:t>Next HCG Webinar</a:t>
            </a:r>
          </a:p>
        </p:txBody>
      </p:sp>
      <p:sp>
        <p:nvSpPr>
          <p:cNvPr id="7" name="Subtitle 4"/>
          <p:cNvSpPr txBox="1">
            <a:spLocks/>
          </p:cNvSpPr>
          <p:nvPr/>
        </p:nvSpPr>
        <p:spPr>
          <a:xfrm>
            <a:off x="1181100" y="4343401"/>
            <a:ext cx="6858000" cy="1241822"/>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lnSpcReduction="10000"/>
          </a:bodyPr>
          <a:lstStyle>
            <a:lvl1pPr marL="0" marR="0" indent="0" algn="l" defTabSz="457200" rtl="0" latinLnBrk="0">
              <a:lnSpc>
                <a:spcPct val="100000"/>
              </a:lnSpc>
              <a:spcBef>
                <a:spcPts val="500"/>
              </a:spcBef>
              <a:spcAft>
                <a:spcPts val="0"/>
              </a:spcAft>
              <a:buClrTx/>
              <a:buSzTx/>
              <a:buFont typeface="Arial"/>
              <a:buNone/>
              <a:tabLst/>
              <a:defRPr sz="2400" b="0" i="0" u="none" strike="noStrike" cap="none" spc="0" baseline="0">
                <a:ln>
                  <a:noFill/>
                </a:ln>
                <a:solidFill>
                  <a:srgbClr val="000000"/>
                </a:solidFill>
                <a:uFillTx/>
                <a:latin typeface="Avenir Medium"/>
                <a:ea typeface="Avenir Medium"/>
                <a:cs typeface="Avenir Medium"/>
                <a:sym typeface="Avenir Medium"/>
              </a:defRPr>
            </a:lvl1pPr>
            <a:lvl2pPr marL="0" marR="0" indent="457200" algn="l" defTabSz="457200" rtl="0" latinLnBrk="0">
              <a:lnSpc>
                <a:spcPct val="100000"/>
              </a:lnSpc>
              <a:spcBef>
                <a:spcPts val="500"/>
              </a:spcBef>
              <a:spcAft>
                <a:spcPts val="0"/>
              </a:spcAft>
              <a:buClrTx/>
              <a:buSzTx/>
              <a:buFont typeface="Arial"/>
              <a:buNone/>
              <a:tabLst/>
              <a:defRPr sz="2400" b="0" i="0" u="none" strike="noStrike" cap="none" spc="0" baseline="0">
                <a:ln>
                  <a:noFill/>
                </a:ln>
                <a:solidFill>
                  <a:srgbClr val="000000"/>
                </a:solidFill>
                <a:uFillTx/>
                <a:latin typeface="Avenir Medium"/>
                <a:ea typeface="Avenir Medium"/>
                <a:cs typeface="Avenir Medium"/>
                <a:sym typeface="Avenir Medium"/>
              </a:defRPr>
            </a:lvl2pPr>
            <a:lvl3pPr marL="0" marR="0" indent="914400" algn="l" defTabSz="457200" rtl="0" latinLnBrk="0">
              <a:lnSpc>
                <a:spcPct val="100000"/>
              </a:lnSpc>
              <a:spcBef>
                <a:spcPts val="500"/>
              </a:spcBef>
              <a:spcAft>
                <a:spcPts val="0"/>
              </a:spcAft>
              <a:buClrTx/>
              <a:buSzTx/>
              <a:buFont typeface="Arial"/>
              <a:buNone/>
              <a:tabLst/>
              <a:defRPr sz="2400" b="0" i="0" u="none" strike="noStrike" cap="none" spc="0" baseline="0">
                <a:ln>
                  <a:noFill/>
                </a:ln>
                <a:solidFill>
                  <a:srgbClr val="000000"/>
                </a:solidFill>
                <a:uFillTx/>
                <a:latin typeface="Avenir Medium"/>
                <a:ea typeface="Avenir Medium"/>
                <a:cs typeface="Avenir Medium"/>
                <a:sym typeface="Avenir Medium"/>
              </a:defRPr>
            </a:lvl3pPr>
            <a:lvl4pPr marL="0" marR="0" indent="1371600" algn="l" defTabSz="457200" rtl="0" latinLnBrk="0">
              <a:lnSpc>
                <a:spcPct val="100000"/>
              </a:lnSpc>
              <a:spcBef>
                <a:spcPts val="500"/>
              </a:spcBef>
              <a:spcAft>
                <a:spcPts val="0"/>
              </a:spcAft>
              <a:buClrTx/>
              <a:buSzTx/>
              <a:buFont typeface="Arial"/>
              <a:buNone/>
              <a:tabLst/>
              <a:defRPr sz="2400" b="0" i="0" u="none" strike="noStrike" cap="none" spc="0" baseline="0">
                <a:ln>
                  <a:noFill/>
                </a:ln>
                <a:solidFill>
                  <a:srgbClr val="000000"/>
                </a:solidFill>
                <a:uFillTx/>
                <a:latin typeface="Avenir Medium"/>
                <a:ea typeface="Avenir Medium"/>
                <a:cs typeface="Avenir Medium"/>
                <a:sym typeface="Avenir Medium"/>
              </a:defRPr>
            </a:lvl4pPr>
            <a:lvl5pPr marL="0" marR="0" indent="1828800" algn="l" defTabSz="457200" rtl="0" latinLnBrk="0">
              <a:lnSpc>
                <a:spcPct val="100000"/>
              </a:lnSpc>
              <a:spcBef>
                <a:spcPts val="500"/>
              </a:spcBef>
              <a:spcAft>
                <a:spcPts val="0"/>
              </a:spcAft>
              <a:buClrTx/>
              <a:buSzTx/>
              <a:buFont typeface="Arial"/>
              <a:buNone/>
              <a:tabLst/>
              <a:defRPr sz="2400" b="0" i="0" u="none" strike="noStrike" cap="none" spc="0" baseline="0">
                <a:ln>
                  <a:noFill/>
                </a:ln>
                <a:solidFill>
                  <a:srgbClr val="000000"/>
                </a:solidFill>
                <a:uFillTx/>
                <a:latin typeface="Avenir Medium"/>
                <a:ea typeface="Avenir Medium"/>
                <a:cs typeface="Avenir Medium"/>
                <a:sym typeface="Avenir Medium"/>
              </a:defRPr>
            </a:lvl5pPr>
            <a:lvl6pPr marL="0" marR="0" indent="2286000" algn="l" defTabSz="457200" rtl="0" latinLnBrk="0">
              <a:lnSpc>
                <a:spcPct val="100000"/>
              </a:lnSpc>
              <a:spcBef>
                <a:spcPts val="500"/>
              </a:spcBef>
              <a:spcAft>
                <a:spcPts val="0"/>
              </a:spcAft>
              <a:buClrTx/>
              <a:buSzTx/>
              <a:buFont typeface="Arial"/>
              <a:buNone/>
              <a:tabLst/>
              <a:defRPr sz="2400" b="0" i="0" u="none" strike="noStrike" cap="none" spc="0" baseline="0">
                <a:ln>
                  <a:noFill/>
                </a:ln>
                <a:solidFill>
                  <a:srgbClr val="000000"/>
                </a:solidFill>
                <a:uFillTx/>
                <a:latin typeface="Avenir Medium"/>
                <a:ea typeface="Avenir Medium"/>
                <a:cs typeface="Avenir Medium"/>
                <a:sym typeface="Avenir Medium"/>
              </a:defRPr>
            </a:lvl6pPr>
            <a:lvl7pPr marL="0" marR="0" indent="2743200" algn="l" defTabSz="457200" rtl="0" latinLnBrk="0">
              <a:lnSpc>
                <a:spcPct val="100000"/>
              </a:lnSpc>
              <a:spcBef>
                <a:spcPts val="500"/>
              </a:spcBef>
              <a:spcAft>
                <a:spcPts val="0"/>
              </a:spcAft>
              <a:buClrTx/>
              <a:buSzTx/>
              <a:buFont typeface="Arial"/>
              <a:buNone/>
              <a:tabLst/>
              <a:defRPr sz="2400" b="0" i="0" u="none" strike="noStrike" cap="none" spc="0" baseline="0">
                <a:ln>
                  <a:noFill/>
                </a:ln>
                <a:solidFill>
                  <a:srgbClr val="000000"/>
                </a:solidFill>
                <a:uFillTx/>
                <a:latin typeface="Avenir Medium"/>
                <a:ea typeface="Avenir Medium"/>
                <a:cs typeface="Avenir Medium"/>
                <a:sym typeface="Avenir Medium"/>
              </a:defRPr>
            </a:lvl7pPr>
            <a:lvl8pPr marL="0" marR="0" indent="3200400" algn="l" defTabSz="457200" rtl="0" latinLnBrk="0">
              <a:lnSpc>
                <a:spcPct val="100000"/>
              </a:lnSpc>
              <a:spcBef>
                <a:spcPts val="500"/>
              </a:spcBef>
              <a:spcAft>
                <a:spcPts val="0"/>
              </a:spcAft>
              <a:buClrTx/>
              <a:buSzTx/>
              <a:buFont typeface="Arial"/>
              <a:buNone/>
              <a:tabLst/>
              <a:defRPr sz="2400" b="0" i="0" u="none" strike="noStrike" cap="none" spc="0" baseline="0">
                <a:ln>
                  <a:noFill/>
                </a:ln>
                <a:solidFill>
                  <a:srgbClr val="000000"/>
                </a:solidFill>
                <a:uFillTx/>
                <a:latin typeface="Avenir Medium"/>
                <a:ea typeface="Avenir Medium"/>
                <a:cs typeface="Avenir Medium"/>
                <a:sym typeface="Avenir Medium"/>
              </a:defRPr>
            </a:lvl8pPr>
            <a:lvl9pPr marL="0" marR="0" indent="3657600" algn="l" defTabSz="457200" rtl="0" latinLnBrk="0">
              <a:lnSpc>
                <a:spcPct val="100000"/>
              </a:lnSpc>
              <a:spcBef>
                <a:spcPts val="500"/>
              </a:spcBef>
              <a:spcAft>
                <a:spcPts val="0"/>
              </a:spcAft>
              <a:buClrTx/>
              <a:buSzTx/>
              <a:buFont typeface="Arial"/>
              <a:buNone/>
              <a:tabLst/>
              <a:defRPr sz="2400" b="0" i="0" u="none" strike="noStrike" cap="none" spc="0" baseline="0">
                <a:ln>
                  <a:noFill/>
                </a:ln>
                <a:solidFill>
                  <a:srgbClr val="000000"/>
                </a:solidFill>
                <a:uFillTx/>
                <a:latin typeface="Avenir Medium"/>
                <a:ea typeface="Avenir Medium"/>
                <a:cs typeface="Avenir Medium"/>
                <a:sym typeface="Avenir Medium"/>
              </a:defRPr>
            </a:lvl9pPr>
          </a:lstStyle>
          <a:p>
            <a:pPr algn="ctr" hangingPunct="1"/>
            <a:endParaRPr lang="en-US" dirty="0">
              <a:solidFill>
                <a:srgbClr val="C00000"/>
              </a:solidFill>
              <a:latin typeface="Century Schoolbook" charset="0"/>
              <a:ea typeface="Century Schoolbook" charset="0"/>
              <a:cs typeface="Century Schoolbook" charset="0"/>
            </a:endParaRPr>
          </a:p>
          <a:p>
            <a:pPr algn="ctr" hangingPunct="1"/>
            <a:r>
              <a:rPr lang="en-US" dirty="0">
                <a:solidFill>
                  <a:srgbClr val="C00000"/>
                </a:solidFill>
                <a:latin typeface="Century Schoolbook" charset="0"/>
                <a:ea typeface="Century Schoolbook" charset="0"/>
                <a:cs typeface="Century Schoolbook" charset="0"/>
              </a:rPr>
              <a:t>Thursday, </a:t>
            </a:r>
            <a:r>
              <a:rPr lang="en-US" dirty="0" smtClean="0">
                <a:solidFill>
                  <a:srgbClr val="C00000"/>
                </a:solidFill>
                <a:latin typeface="Century Schoolbook" charset="0"/>
                <a:ea typeface="Century Schoolbook" charset="0"/>
                <a:cs typeface="Century Schoolbook" charset="0"/>
              </a:rPr>
              <a:t>June 15th, 2017</a:t>
            </a:r>
            <a:endParaRPr lang="en-US" dirty="0">
              <a:solidFill>
                <a:srgbClr val="C00000"/>
              </a:solidFill>
              <a:latin typeface="Century Schoolbook" charset="0"/>
              <a:ea typeface="Century Schoolbook" charset="0"/>
              <a:cs typeface="Century Schoolbook" charset="0"/>
            </a:endParaRPr>
          </a:p>
          <a:p>
            <a:pPr algn="ctr" hangingPunct="1"/>
            <a:r>
              <a:rPr lang="en-US" dirty="0">
                <a:solidFill>
                  <a:srgbClr val="C00000"/>
                </a:solidFill>
                <a:latin typeface="Century Schoolbook" charset="0"/>
                <a:ea typeface="Century Schoolbook" charset="0"/>
                <a:cs typeface="Century Schoolbook" charset="0"/>
              </a:rPr>
              <a:t>8am PT</a:t>
            </a:r>
          </a:p>
        </p:txBody>
      </p:sp>
    </p:spTree>
    <p:extLst>
      <p:ext uri="{BB962C8B-B14F-4D97-AF65-F5344CB8AC3E}">
        <p14:creationId xmlns:p14="http://schemas.microsoft.com/office/powerpoint/2010/main" val="3100581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5114" t="4039" r="15227" b="12121"/>
          <a:stretch/>
        </p:blipFill>
        <p:spPr>
          <a:xfrm>
            <a:off x="1125361" y="1444487"/>
            <a:ext cx="7499350" cy="4956798"/>
          </a:xfrm>
          <a:prstGeom prst="rect">
            <a:avLst/>
          </a:prstGeom>
        </p:spPr>
      </p:pic>
      <p:sp>
        <p:nvSpPr>
          <p:cNvPr id="3" name="Title 2"/>
          <p:cNvSpPr>
            <a:spLocks noGrp="1"/>
          </p:cNvSpPr>
          <p:nvPr>
            <p:ph type="title"/>
          </p:nvPr>
        </p:nvSpPr>
        <p:spPr>
          <a:xfrm>
            <a:off x="628650" y="365127"/>
            <a:ext cx="7886700" cy="959110"/>
          </a:xfrm>
        </p:spPr>
        <p:txBody>
          <a:bodyPr>
            <a:noAutofit/>
          </a:bodyPr>
          <a:lstStyle/>
          <a:p>
            <a:r>
              <a:rPr lang="en-US" sz="3600" b="1" dirty="0" smtClean="0">
                <a:solidFill>
                  <a:schemeClr val="tx1"/>
                </a:solidFill>
                <a:latin typeface="Century Schoolbook" charset="0"/>
                <a:ea typeface="Century Schoolbook" charset="0"/>
                <a:cs typeface="Century Schoolbook" charset="0"/>
              </a:rPr>
              <a:t>The Zoom Web </a:t>
            </a:r>
            <a:r>
              <a:rPr lang="en-US" sz="3600" b="1" dirty="0">
                <a:solidFill>
                  <a:schemeClr val="tx1"/>
                </a:solidFill>
                <a:latin typeface="Century Schoolbook" charset="0"/>
                <a:ea typeface="Century Schoolbook" charset="0"/>
                <a:cs typeface="Century Schoolbook" charset="0"/>
              </a:rPr>
              <a:t>C</a:t>
            </a:r>
            <a:r>
              <a:rPr lang="en-US" sz="3600" b="1" dirty="0" smtClean="0">
                <a:solidFill>
                  <a:schemeClr val="tx1"/>
                </a:solidFill>
                <a:latin typeface="Century Schoolbook" charset="0"/>
                <a:ea typeface="Century Schoolbook" charset="0"/>
                <a:cs typeface="Century Schoolbook" charset="0"/>
              </a:rPr>
              <a:t>onferencing Platform</a:t>
            </a:r>
            <a:endParaRPr lang="en-US" sz="3600" b="1" dirty="0">
              <a:solidFill>
                <a:schemeClr val="tx1"/>
              </a:solidFill>
              <a:latin typeface="Century Schoolbook" charset="0"/>
              <a:ea typeface="Century Schoolbook" charset="0"/>
              <a:cs typeface="Century Schoolbook" charset="0"/>
            </a:endParaRPr>
          </a:p>
        </p:txBody>
      </p:sp>
      <p:sp>
        <p:nvSpPr>
          <p:cNvPr id="4" name="Rectangular Callout 3"/>
          <p:cNvSpPr/>
          <p:nvPr/>
        </p:nvSpPr>
        <p:spPr>
          <a:xfrm>
            <a:off x="3855379" y="2526756"/>
            <a:ext cx="1483763" cy="675353"/>
          </a:xfrm>
          <a:prstGeom prst="wedgeRectCallout">
            <a:avLst>
              <a:gd name="adj1" fmla="val -87645"/>
              <a:gd name="adj2" fmla="val -9396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Raise Hand </a:t>
            </a:r>
            <a:r>
              <a:rPr lang="en-US" sz="1200" dirty="0"/>
              <a:t>to comment by voice</a:t>
            </a:r>
          </a:p>
        </p:txBody>
      </p:sp>
      <p:sp>
        <p:nvSpPr>
          <p:cNvPr id="6" name="Rectangular Callout 5"/>
          <p:cNvSpPr/>
          <p:nvPr/>
        </p:nvSpPr>
        <p:spPr>
          <a:xfrm>
            <a:off x="2430273" y="2526756"/>
            <a:ext cx="1350390" cy="675353"/>
          </a:xfrm>
          <a:prstGeom prst="wedgeRectCallout">
            <a:avLst>
              <a:gd name="adj1" fmla="val -28384"/>
              <a:gd name="adj2" fmla="val -9139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Chat </a:t>
            </a:r>
            <a:r>
              <a:rPr lang="en-US" sz="1200" b="1" dirty="0"/>
              <a:t>for Tech support or to comment</a:t>
            </a:r>
            <a:endParaRPr lang="en-US" sz="900" dirty="0"/>
          </a:p>
        </p:txBody>
      </p:sp>
      <p:sp>
        <p:nvSpPr>
          <p:cNvPr id="7" name="Rectangular Callout 6"/>
          <p:cNvSpPr/>
          <p:nvPr/>
        </p:nvSpPr>
        <p:spPr>
          <a:xfrm>
            <a:off x="1125361" y="2526756"/>
            <a:ext cx="1230197" cy="675353"/>
          </a:xfrm>
          <a:prstGeom prst="wedgeRectCallout">
            <a:avLst>
              <a:gd name="adj1" fmla="val 35297"/>
              <a:gd name="adj2" fmla="val -8903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To test/adjust computer audio</a:t>
            </a:r>
            <a:endParaRPr lang="en-US" sz="900" dirty="0"/>
          </a:p>
        </p:txBody>
      </p:sp>
      <p:sp>
        <p:nvSpPr>
          <p:cNvPr id="8" name="Rectangle 7"/>
          <p:cNvSpPr/>
          <p:nvPr/>
        </p:nvSpPr>
        <p:spPr>
          <a:xfrm>
            <a:off x="6491111" y="4157134"/>
            <a:ext cx="2133600" cy="2244151"/>
          </a:xfrm>
          <a:prstGeom prst="rect">
            <a:avLst/>
          </a:prstGeom>
          <a:solidFill>
            <a:srgbClr val="E6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prstClr val="white"/>
                </a:solidFill>
              </a:rPr>
              <a:t>If you require HCG or HRCI recertification credits for your participation, please be sure to join with your full name.</a:t>
            </a:r>
            <a:endParaRPr lang="en-US" sz="1600" dirty="0">
              <a:solidFill>
                <a:prstClr val="white"/>
              </a:solidFill>
            </a:endParaRPr>
          </a:p>
        </p:txBody>
      </p:sp>
      <p:sp>
        <p:nvSpPr>
          <p:cNvPr id="5" name="Slide Number Placeholder 4"/>
          <p:cNvSpPr>
            <a:spLocks noGrp="1"/>
          </p:cNvSpPr>
          <p:nvPr>
            <p:ph type="sldNum" sz="quarter" idx="12"/>
          </p:nvPr>
        </p:nvSpPr>
        <p:spPr/>
        <p:txBody>
          <a:bodyPr/>
          <a:lstStyle/>
          <a:p>
            <a:fld id="{ADD727BA-E685-4C73-9805-DA6FB45AF40C}" type="slidenum">
              <a:rPr lang="en-US" smtClean="0"/>
              <a:pPr/>
              <a:t>5</a:t>
            </a:fld>
            <a:endParaRPr lang="en-US" dirty="0"/>
          </a:p>
        </p:txBody>
      </p:sp>
    </p:spTree>
    <p:extLst>
      <p:ext uri="{BB962C8B-B14F-4D97-AF65-F5344CB8AC3E}">
        <p14:creationId xmlns:p14="http://schemas.microsoft.com/office/powerpoint/2010/main" val="21493858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6C3B0C-ACC0-45D8-B8EC-460DC3555F3F}" type="slidenum">
              <a:rPr lang="en-US" smtClean="0">
                <a:solidFill>
                  <a:prstClr val="black">
                    <a:tint val="75000"/>
                  </a:prstClr>
                </a:solidFill>
              </a:rPr>
              <a:pPr/>
              <a:t>50</a:t>
            </a:fld>
            <a:endParaRPr lang="en-US" dirty="0">
              <a:solidFill>
                <a:prstClr val="black">
                  <a:tint val="75000"/>
                </a:prstClr>
              </a:solidFill>
            </a:endParaRPr>
          </a:p>
        </p:txBody>
      </p:sp>
      <p:sp>
        <p:nvSpPr>
          <p:cNvPr id="9" name="TextBox 8"/>
          <p:cNvSpPr txBox="1"/>
          <p:nvPr/>
        </p:nvSpPr>
        <p:spPr>
          <a:xfrm>
            <a:off x="1219200" y="1635016"/>
            <a:ext cx="2494721" cy="646331"/>
          </a:xfrm>
          <a:prstGeom prst="rect">
            <a:avLst/>
          </a:prstGeom>
          <a:noFill/>
        </p:spPr>
        <p:txBody>
          <a:bodyPr wrap="square" rtlCol="0">
            <a:spAutoFit/>
          </a:bodyPr>
          <a:lstStyle/>
          <a:p>
            <a:pPr algn="ctr"/>
            <a:r>
              <a:rPr lang="en-US" b="1" dirty="0" smtClean="0">
                <a:solidFill>
                  <a:prstClr val="black"/>
                </a:solidFill>
              </a:rPr>
              <a:t>Talent Management Excellence</a:t>
            </a:r>
            <a:endParaRPr lang="en-US" b="1" dirty="0">
              <a:solidFill>
                <a:prstClr val="black"/>
              </a:solidFill>
            </a:endParaRPr>
          </a:p>
        </p:txBody>
      </p:sp>
      <p:sp>
        <p:nvSpPr>
          <p:cNvPr id="10" name="TextBox 9"/>
          <p:cNvSpPr txBox="1"/>
          <p:nvPr/>
        </p:nvSpPr>
        <p:spPr>
          <a:xfrm>
            <a:off x="5715000" y="1635016"/>
            <a:ext cx="1905000" cy="646331"/>
          </a:xfrm>
          <a:prstGeom prst="rect">
            <a:avLst/>
          </a:prstGeom>
          <a:noFill/>
        </p:spPr>
        <p:txBody>
          <a:bodyPr wrap="square" rtlCol="0">
            <a:spAutoFit/>
          </a:bodyPr>
          <a:lstStyle/>
          <a:p>
            <a:pPr algn="ctr"/>
            <a:r>
              <a:rPr lang="en-US" b="1" dirty="0" smtClean="0">
                <a:solidFill>
                  <a:prstClr val="black"/>
                </a:solidFill>
              </a:rPr>
              <a:t>Leadership Excellence</a:t>
            </a:r>
            <a:endParaRPr lang="en-US" b="1" dirty="0">
              <a:solidFill>
                <a:prstClr val="black"/>
              </a:solidFill>
            </a:endParaRPr>
          </a:p>
        </p:txBody>
      </p:sp>
      <p:graphicFrame>
        <p:nvGraphicFramePr>
          <p:cNvPr id="3" name="Diagram 2"/>
          <p:cNvGraphicFramePr/>
          <p:nvPr>
            <p:extLst/>
          </p:nvPr>
        </p:nvGraphicFramePr>
        <p:xfrm>
          <a:off x="228600" y="2667000"/>
          <a:ext cx="4347882" cy="3124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p:cNvGraphicFramePr/>
          <p:nvPr>
            <p:extLst/>
          </p:nvPr>
        </p:nvGraphicFramePr>
        <p:xfrm>
          <a:off x="4876800" y="2582707"/>
          <a:ext cx="3605712" cy="34370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itle 1"/>
          <p:cNvSpPr txBox="1">
            <a:spLocks/>
          </p:cNvSpPr>
          <p:nvPr/>
        </p:nvSpPr>
        <p:spPr>
          <a:xfrm>
            <a:off x="228600" y="304691"/>
            <a:ext cx="9144000" cy="9937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rgbClr val="0070C0"/>
                </a:solidFill>
                <a:latin typeface="Glegoo" pitchFamily="2" charset="0"/>
                <a:ea typeface="+mj-ea"/>
                <a:cs typeface="+mj-cs"/>
              </a:defRPr>
            </a:lvl1pPr>
          </a:lstStyle>
          <a:p>
            <a:r>
              <a:rPr lang="en-US" sz="1800" b="1" dirty="0" smtClean="0">
                <a:solidFill>
                  <a:srgbClr val="83222F"/>
                </a:solidFill>
              </a:rPr>
              <a:t>For a free one hour consultation email us at info@humancapitalgrowth.com</a:t>
            </a:r>
            <a:endParaRPr lang="en-US" b="1" dirty="0">
              <a:solidFill>
                <a:srgbClr val="83222F"/>
              </a:solidFill>
              <a:latin typeface="+mn-lt"/>
            </a:endParaRPr>
          </a:p>
        </p:txBody>
      </p:sp>
    </p:spTree>
    <p:extLst>
      <p:ext uri="{BB962C8B-B14F-4D97-AF65-F5344CB8AC3E}">
        <p14:creationId xmlns:p14="http://schemas.microsoft.com/office/powerpoint/2010/main" val="27994727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00250" y="2282432"/>
            <a:ext cx="4972050" cy="715581"/>
          </a:xfrm>
          <a:prstGeom prst="rect">
            <a:avLst/>
          </a:prstGeom>
          <a:noFill/>
        </p:spPr>
        <p:txBody>
          <a:bodyPr wrap="square" rtlCol="0">
            <a:spAutoFit/>
          </a:bodyPr>
          <a:lstStyle/>
          <a:p>
            <a:pPr algn="ctr"/>
            <a:r>
              <a:rPr lang="en-US" sz="4050" b="1" dirty="0">
                <a:solidFill>
                  <a:srgbClr val="C00000"/>
                </a:solidFill>
                <a:latin typeface="Century Schoolbook" charset="0"/>
                <a:ea typeface="Century Schoolbook" charset="0"/>
                <a:cs typeface="Century Schoolbook" charset="0"/>
              </a:rPr>
              <a:t>Thank you!</a:t>
            </a:r>
          </a:p>
        </p:txBody>
      </p:sp>
      <p:sp>
        <p:nvSpPr>
          <p:cNvPr id="6" name="Subtitle 2"/>
          <p:cNvSpPr txBox="1">
            <a:spLocks/>
          </p:cNvSpPr>
          <p:nvPr/>
        </p:nvSpPr>
        <p:spPr>
          <a:xfrm>
            <a:off x="2171699" y="3512810"/>
            <a:ext cx="4800600" cy="561837"/>
          </a:xfrm>
          <a:prstGeom prst="rect">
            <a:avLst/>
          </a:prstGeom>
        </p:spPr>
        <p:txBody>
          <a:bodyPr/>
          <a:lstStyle/>
          <a:p>
            <a:pPr marL="257175" indent="-257175" algn="ctr">
              <a:spcBef>
                <a:spcPct val="20000"/>
              </a:spcBef>
              <a:defRPr/>
            </a:pPr>
            <a:r>
              <a:rPr lang="en-US" b="1" dirty="0" smtClean="0">
                <a:latin typeface="Century Schoolbook" charset="0"/>
                <a:ea typeface="Century Schoolbook" charset="0"/>
                <a:cs typeface="Century Schoolbook" charset="0"/>
              </a:rPr>
              <a:t>Shreya Sarkar-Barney, Ph.D.</a:t>
            </a:r>
          </a:p>
          <a:p>
            <a:pPr marL="257175" indent="-257175" algn="ctr">
              <a:spcBef>
                <a:spcPct val="20000"/>
              </a:spcBef>
              <a:defRPr/>
            </a:pPr>
            <a:r>
              <a:rPr lang="en-US" dirty="0" smtClean="0">
                <a:latin typeface="Century Schoolbook" charset="0"/>
                <a:ea typeface="Century Schoolbook" charset="0"/>
                <a:cs typeface="Century Schoolbook" charset="0"/>
              </a:rPr>
              <a:t>shreya@humancapitalgrowth.com</a:t>
            </a:r>
          </a:p>
          <a:p>
            <a:pPr marL="257175" indent="-257175" algn="ctr">
              <a:spcBef>
                <a:spcPct val="20000"/>
              </a:spcBef>
              <a:defRPr/>
            </a:pPr>
            <a:endParaRPr lang="en-US" sz="1500" dirty="0" smtClean="0">
              <a:solidFill>
                <a:schemeClr val="bg1">
                  <a:lumMod val="50000"/>
                </a:schemeClr>
              </a:solidFill>
            </a:endParaRPr>
          </a:p>
          <a:p>
            <a:pPr marL="257175" indent="-257175" algn="ctr">
              <a:spcBef>
                <a:spcPct val="20000"/>
              </a:spcBef>
              <a:defRPr/>
            </a:pPr>
            <a:endParaRPr lang="en-US" sz="1500" dirty="0">
              <a:solidFill>
                <a:schemeClr val="bg1">
                  <a:lumMod val="50000"/>
                </a:schemeClr>
              </a:solidFill>
            </a:endParaRPr>
          </a:p>
        </p:txBody>
      </p:sp>
      <p:sp>
        <p:nvSpPr>
          <p:cNvPr id="3" name="TextBox 2"/>
          <p:cNvSpPr txBox="1"/>
          <p:nvPr/>
        </p:nvSpPr>
        <p:spPr>
          <a:xfrm>
            <a:off x="2302428" y="4235299"/>
            <a:ext cx="4539141" cy="646331"/>
          </a:xfrm>
          <a:prstGeom prst="rect">
            <a:avLst/>
          </a:prstGeom>
          <a:noFill/>
        </p:spPr>
        <p:txBody>
          <a:bodyPr wrap="square" rtlCol="0">
            <a:spAutoFit/>
          </a:bodyPr>
          <a:lstStyle/>
          <a:p>
            <a:pPr algn="ctr"/>
            <a:r>
              <a:rPr lang="en-US" b="1" dirty="0" smtClean="0">
                <a:latin typeface="Century Schoolbook" charset="0"/>
                <a:ea typeface="Century Schoolbook" charset="0"/>
                <a:cs typeface="Century Schoolbook" charset="0"/>
              </a:rPr>
              <a:t>Alyssa Perez</a:t>
            </a:r>
          </a:p>
          <a:p>
            <a:pPr algn="ctr"/>
            <a:r>
              <a:rPr lang="en-US" dirty="0" smtClean="0">
                <a:latin typeface="Century Schoolbook" charset="0"/>
                <a:ea typeface="Century Schoolbook" charset="0"/>
                <a:cs typeface="Century Schoolbook" charset="0"/>
              </a:rPr>
              <a:t>alyssa_perez@humancapitalgrowth.com</a:t>
            </a:r>
            <a:endParaRPr lang="en-US" dirty="0">
              <a:latin typeface="Century Schoolbook" charset="0"/>
              <a:ea typeface="Century Schoolbook" charset="0"/>
              <a:cs typeface="Century Schoolbook" charset="0"/>
            </a:endParaRPr>
          </a:p>
        </p:txBody>
      </p:sp>
      <p:sp>
        <p:nvSpPr>
          <p:cNvPr id="7" name="TextBox 6"/>
          <p:cNvSpPr txBox="1"/>
          <p:nvPr/>
        </p:nvSpPr>
        <p:spPr>
          <a:xfrm>
            <a:off x="2068754" y="5042282"/>
            <a:ext cx="5006487" cy="646331"/>
          </a:xfrm>
          <a:prstGeom prst="rect">
            <a:avLst/>
          </a:prstGeom>
          <a:noFill/>
        </p:spPr>
        <p:txBody>
          <a:bodyPr wrap="square" rtlCol="0">
            <a:spAutoFit/>
          </a:bodyPr>
          <a:lstStyle/>
          <a:p>
            <a:pPr algn="ctr"/>
            <a:r>
              <a:rPr lang="en-US" b="1" dirty="0" smtClean="0">
                <a:latin typeface="Century Schoolbook" charset="0"/>
                <a:ea typeface="Century Schoolbook" charset="0"/>
                <a:cs typeface="Century Schoolbook" charset="0"/>
              </a:rPr>
              <a:t>Corey Grantham</a:t>
            </a:r>
          </a:p>
          <a:p>
            <a:pPr algn="ctr"/>
            <a:r>
              <a:rPr lang="en-US" dirty="0" smtClean="0">
                <a:latin typeface="Century Schoolbook" charset="0"/>
                <a:ea typeface="Century Schoolbook" charset="0"/>
                <a:cs typeface="Century Schoolbook" charset="0"/>
              </a:rPr>
              <a:t>corey_grantham@humancapitalgrowth.com</a:t>
            </a:r>
            <a:endParaRPr lang="en-US" dirty="0">
              <a:latin typeface="Century Schoolbook" charset="0"/>
              <a:ea typeface="Century Schoolbook" charset="0"/>
              <a:cs typeface="Century Schoolbook" charset="0"/>
            </a:endParaRPr>
          </a:p>
        </p:txBody>
      </p:sp>
      <p:sp>
        <p:nvSpPr>
          <p:cNvPr id="2" name="Slide Number Placeholder 1"/>
          <p:cNvSpPr>
            <a:spLocks noGrp="1"/>
          </p:cNvSpPr>
          <p:nvPr>
            <p:ph type="sldNum" sz="quarter" idx="12"/>
          </p:nvPr>
        </p:nvSpPr>
        <p:spPr/>
        <p:txBody>
          <a:bodyPr/>
          <a:lstStyle/>
          <a:p>
            <a:fld id="{ADD727BA-E685-4C73-9805-DA6FB45AF40C}" type="slidenum">
              <a:rPr lang="en-US" smtClean="0"/>
              <a:pPr/>
              <a:t>51</a:t>
            </a:fld>
            <a:endParaRPr lang="en-US" dirty="0"/>
          </a:p>
        </p:txBody>
      </p:sp>
    </p:spTree>
    <p:extLst>
      <p:ext uri="{BB962C8B-B14F-4D97-AF65-F5344CB8AC3E}">
        <p14:creationId xmlns:p14="http://schemas.microsoft.com/office/powerpoint/2010/main" val="2911911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69580" cy="1325563"/>
          </a:xfrm>
        </p:spPr>
        <p:txBody>
          <a:bodyPr>
            <a:normAutofit/>
          </a:bodyPr>
          <a:lstStyle/>
          <a:p>
            <a:r>
              <a:rPr lang="en-US" sz="3600" b="1" dirty="0" smtClean="0">
                <a:solidFill>
                  <a:schemeClr val="tx1"/>
                </a:solidFill>
                <a:latin typeface="Century Schoolbook" charset="0"/>
                <a:ea typeface="Century Schoolbook" charset="0"/>
                <a:cs typeface="Century Schoolbook" charset="0"/>
              </a:rPr>
              <a:t>Most Pressing HR Problems of 2017</a:t>
            </a:r>
            <a:endParaRPr lang="en-US" sz="3600" b="1" dirty="0">
              <a:solidFill>
                <a:schemeClr val="tx1"/>
              </a:solidFill>
              <a:latin typeface="Century Schoolbook" charset="0"/>
              <a:ea typeface="Century Schoolbook" charset="0"/>
              <a:cs typeface="Century Schoolbook" charset="0"/>
            </a:endParaRPr>
          </a:p>
        </p:txBody>
      </p:sp>
      <p:sp>
        <p:nvSpPr>
          <p:cNvPr id="3" name="Content Placeholder 2"/>
          <p:cNvSpPr>
            <a:spLocks noGrp="1"/>
          </p:cNvSpPr>
          <p:nvPr>
            <p:ph idx="1"/>
          </p:nvPr>
        </p:nvSpPr>
        <p:spPr>
          <a:xfrm>
            <a:off x="628650" y="2070553"/>
            <a:ext cx="7886700" cy="4020004"/>
          </a:xfrm>
        </p:spPr>
        <p:txBody>
          <a:bodyPr>
            <a:normAutofit/>
          </a:bodyPr>
          <a:lstStyle/>
          <a:p>
            <a:r>
              <a:rPr lang="en-US" sz="3600" dirty="0" smtClean="0">
                <a:latin typeface="Century Schoolbook" charset="0"/>
                <a:ea typeface="Century Schoolbook" charset="0"/>
                <a:cs typeface="Century Schoolbook" charset="0"/>
              </a:rPr>
              <a:t>Diversity</a:t>
            </a:r>
          </a:p>
          <a:p>
            <a:r>
              <a:rPr lang="en-US" sz="3600" dirty="0" smtClean="0">
                <a:latin typeface="Century Schoolbook" charset="0"/>
                <a:ea typeface="Century Schoolbook" charset="0"/>
                <a:cs typeface="Century Schoolbook" charset="0"/>
              </a:rPr>
              <a:t>Leadership</a:t>
            </a:r>
          </a:p>
          <a:p>
            <a:r>
              <a:rPr lang="en-US" sz="3600" dirty="0" smtClean="0">
                <a:latin typeface="Century Schoolbook" charset="0"/>
                <a:ea typeface="Century Schoolbook" charset="0"/>
                <a:cs typeface="Century Schoolbook" charset="0"/>
              </a:rPr>
              <a:t>Technology and work-life</a:t>
            </a:r>
          </a:p>
          <a:p>
            <a:r>
              <a:rPr lang="en-US" sz="3600" dirty="0" smtClean="0">
                <a:latin typeface="Century Schoolbook" charset="0"/>
                <a:ea typeface="Century Schoolbook" charset="0"/>
                <a:cs typeface="Century Schoolbook" charset="0"/>
              </a:rPr>
              <a:t>Social media and recruiting</a:t>
            </a:r>
          </a:p>
          <a:p>
            <a:r>
              <a:rPr lang="en-US" sz="3600" dirty="0" smtClean="0">
                <a:latin typeface="Century Schoolbook" charset="0"/>
                <a:ea typeface="Century Schoolbook" charset="0"/>
                <a:cs typeface="Century Schoolbook" charset="0"/>
              </a:rPr>
              <a:t>Employee engagement</a:t>
            </a:r>
            <a:endParaRPr lang="en-US" sz="3600" dirty="0">
              <a:latin typeface="Century Schoolbook" charset="0"/>
              <a:ea typeface="Century Schoolbook" charset="0"/>
              <a:cs typeface="Century Schoolbook" charset="0"/>
            </a:endParaRPr>
          </a:p>
        </p:txBody>
      </p:sp>
      <p:sp>
        <p:nvSpPr>
          <p:cNvPr id="4" name="Slide Number Placeholder 3"/>
          <p:cNvSpPr>
            <a:spLocks noGrp="1"/>
          </p:cNvSpPr>
          <p:nvPr>
            <p:ph type="sldNum" sz="quarter" idx="12"/>
          </p:nvPr>
        </p:nvSpPr>
        <p:spPr/>
        <p:txBody>
          <a:bodyPr/>
          <a:lstStyle/>
          <a:p>
            <a:fld id="{ADD727BA-E685-4C73-9805-DA6FB45AF40C}" type="slidenum">
              <a:rPr lang="en-US" smtClean="0"/>
              <a:pPr/>
              <a:t>6</a:t>
            </a:fld>
            <a:endParaRPr lang="en-US" dirty="0"/>
          </a:p>
        </p:txBody>
      </p:sp>
    </p:spTree>
    <p:extLst>
      <p:ext uri="{BB962C8B-B14F-4D97-AF65-F5344CB8AC3E}">
        <p14:creationId xmlns:p14="http://schemas.microsoft.com/office/powerpoint/2010/main" val="1317224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duotone>
              <a:schemeClr val="accent5">
                <a:shade val="45000"/>
                <a:satMod val="135000"/>
              </a:schemeClr>
              <a:prstClr val="white"/>
            </a:duotone>
          </a:blip>
          <a:stretch>
            <a:fillRect/>
          </a:stretch>
        </p:blipFill>
        <p:spPr>
          <a:xfrm>
            <a:off x="328150" y="1363717"/>
            <a:ext cx="7958825" cy="4992634"/>
          </a:xfrm>
          <a:prstGeom prst="rect">
            <a:avLst/>
          </a:prstGeom>
        </p:spPr>
      </p:pic>
      <p:sp>
        <p:nvSpPr>
          <p:cNvPr id="5" name="Title 4"/>
          <p:cNvSpPr>
            <a:spLocks noGrp="1"/>
          </p:cNvSpPr>
          <p:nvPr>
            <p:ph type="title"/>
          </p:nvPr>
        </p:nvSpPr>
        <p:spPr>
          <a:xfrm>
            <a:off x="628650" y="365126"/>
            <a:ext cx="8195310" cy="1325563"/>
          </a:xfrm>
        </p:spPr>
        <p:txBody>
          <a:bodyPr>
            <a:normAutofit/>
          </a:bodyPr>
          <a:lstStyle/>
          <a:p>
            <a:r>
              <a:rPr lang="en-US" sz="3600" b="1" dirty="0" smtClean="0">
                <a:solidFill>
                  <a:schemeClr val="tx1"/>
                </a:solidFill>
                <a:latin typeface="Century Schoolbook" charset="0"/>
                <a:ea typeface="Century Schoolbook" charset="0"/>
                <a:cs typeface="Century Schoolbook" charset="0"/>
              </a:rPr>
              <a:t>2017 Deloitte Human Capital Trends</a:t>
            </a:r>
            <a:endParaRPr lang="en-US" sz="3600" b="1" dirty="0">
              <a:solidFill>
                <a:schemeClr val="tx1"/>
              </a:solidFill>
              <a:latin typeface="Century Schoolbook" charset="0"/>
              <a:ea typeface="Century Schoolbook" charset="0"/>
              <a:cs typeface="Century Schoolbook" charset="0"/>
            </a:endParaRPr>
          </a:p>
        </p:txBody>
      </p:sp>
      <p:sp>
        <p:nvSpPr>
          <p:cNvPr id="7" name="5-Point Star 6"/>
          <p:cNvSpPr/>
          <p:nvPr/>
        </p:nvSpPr>
        <p:spPr>
          <a:xfrm>
            <a:off x="2156345" y="2238234"/>
            <a:ext cx="245660" cy="204716"/>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8" name="5-Point Star 7"/>
          <p:cNvSpPr/>
          <p:nvPr/>
        </p:nvSpPr>
        <p:spPr>
          <a:xfrm>
            <a:off x="1910685" y="2636391"/>
            <a:ext cx="245660" cy="204716"/>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9" name="5-Point Star 8"/>
          <p:cNvSpPr/>
          <p:nvPr/>
        </p:nvSpPr>
        <p:spPr>
          <a:xfrm>
            <a:off x="2636291" y="3305034"/>
            <a:ext cx="245660" cy="204716"/>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0" name="5-Point Star 9"/>
          <p:cNvSpPr/>
          <p:nvPr/>
        </p:nvSpPr>
        <p:spPr>
          <a:xfrm>
            <a:off x="1869741" y="4269735"/>
            <a:ext cx="245660" cy="204716"/>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ADD727BA-E685-4C73-9805-DA6FB45AF40C}" type="slidenum">
              <a:rPr lang="en-US" smtClean="0"/>
              <a:pPr/>
              <a:t>7</a:t>
            </a:fld>
            <a:endParaRPr lang="en-US" dirty="0"/>
          </a:p>
        </p:txBody>
      </p:sp>
    </p:spTree>
    <p:extLst>
      <p:ext uri="{BB962C8B-B14F-4D97-AF65-F5344CB8AC3E}">
        <p14:creationId xmlns:p14="http://schemas.microsoft.com/office/powerpoint/2010/main" val="575077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latin typeface="Century Schoolbook" charset="0"/>
                <a:ea typeface="Century Schoolbook" charset="0"/>
                <a:cs typeface="Century Schoolbook" charset="0"/>
              </a:rPr>
              <a:t>Questions</a:t>
            </a:r>
            <a:endParaRPr lang="en-US" sz="3600" b="1" dirty="0">
              <a:solidFill>
                <a:schemeClr val="tx1"/>
              </a:solidFill>
              <a:latin typeface="Century Schoolbook" charset="0"/>
              <a:ea typeface="Century Schoolbook" charset="0"/>
              <a:cs typeface="Century Schoolbook" charset="0"/>
            </a:endParaRPr>
          </a:p>
        </p:txBody>
      </p:sp>
      <p:sp>
        <p:nvSpPr>
          <p:cNvPr id="4" name="Content Placeholder 3"/>
          <p:cNvSpPr>
            <a:spLocks noGrp="1"/>
          </p:cNvSpPr>
          <p:nvPr>
            <p:ph idx="1"/>
          </p:nvPr>
        </p:nvSpPr>
        <p:spPr/>
        <p:txBody>
          <a:bodyPr>
            <a:normAutofit fontScale="92500" lnSpcReduction="10000"/>
          </a:bodyPr>
          <a:lstStyle/>
          <a:p>
            <a:pPr marL="514350" lvl="0" indent="-514350">
              <a:spcAft>
                <a:spcPts val="600"/>
              </a:spcAft>
              <a:buFont typeface="+mj-lt"/>
              <a:buAutoNum type="arabicPeriod"/>
            </a:pPr>
            <a:r>
              <a:rPr lang="en-US" dirty="0">
                <a:latin typeface="Century Schoolbook" charset="0"/>
                <a:ea typeface="Century Schoolbook" charset="0"/>
                <a:cs typeface="Century Schoolbook" charset="0"/>
              </a:rPr>
              <a:t>What are some surefire ways to achieve gender diversity in the </a:t>
            </a:r>
            <a:r>
              <a:rPr lang="en-US" dirty="0" smtClean="0">
                <a:latin typeface="Century Schoolbook" charset="0"/>
                <a:ea typeface="Century Schoolbook" charset="0"/>
                <a:cs typeface="Century Schoolbook" charset="0"/>
              </a:rPr>
              <a:t>workplace?</a:t>
            </a:r>
            <a:endParaRPr lang="en-US" dirty="0">
              <a:latin typeface="Century Schoolbook" charset="0"/>
              <a:ea typeface="Century Schoolbook" charset="0"/>
              <a:cs typeface="Century Schoolbook" charset="0"/>
            </a:endParaRPr>
          </a:p>
          <a:p>
            <a:pPr marL="514350" indent="-514350">
              <a:spcAft>
                <a:spcPts val="600"/>
              </a:spcAft>
              <a:buFont typeface="+mj-lt"/>
              <a:buAutoNum type="arabicPeriod"/>
            </a:pPr>
            <a:r>
              <a:rPr lang="en-US" dirty="0" smtClean="0">
                <a:latin typeface="Century Schoolbook" charset="0"/>
                <a:ea typeface="Century Schoolbook" charset="0"/>
                <a:cs typeface="Century Schoolbook" charset="0"/>
              </a:rPr>
              <a:t>Should </a:t>
            </a:r>
            <a:r>
              <a:rPr lang="en-US" dirty="0">
                <a:latin typeface="Century Schoolbook" charset="0"/>
                <a:ea typeface="Century Schoolbook" charset="0"/>
                <a:cs typeface="Century Schoolbook" charset="0"/>
              </a:rPr>
              <a:t>you use social media to decide who you hire? </a:t>
            </a:r>
          </a:p>
          <a:p>
            <a:pPr marL="514350" indent="-514350">
              <a:spcAft>
                <a:spcPts val="600"/>
              </a:spcAft>
              <a:buFont typeface="+mj-lt"/>
              <a:buAutoNum type="arabicPeriod"/>
            </a:pPr>
            <a:r>
              <a:rPr lang="en-US" dirty="0">
                <a:latin typeface="Century Schoolbook" charset="0"/>
                <a:ea typeface="Century Schoolbook" charset="0"/>
                <a:cs typeface="Century Schoolbook" charset="0"/>
              </a:rPr>
              <a:t>Should you or should you not be tethered to technology after </a:t>
            </a:r>
            <a:r>
              <a:rPr lang="en-US" dirty="0" smtClean="0">
                <a:latin typeface="Century Schoolbook" charset="0"/>
                <a:ea typeface="Century Schoolbook" charset="0"/>
                <a:cs typeface="Century Schoolbook" charset="0"/>
              </a:rPr>
              <a:t>work hours?</a:t>
            </a:r>
            <a:endParaRPr lang="en-US" dirty="0">
              <a:latin typeface="Century Schoolbook" charset="0"/>
              <a:ea typeface="Century Schoolbook" charset="0"/>
              <a:cs typeface="Century Schoolbook" charset="0"/>
            </a:endParaRPr>
          </a:p>
          <a:p>
            <a:pPr marL="514350" indent="-514350">
              <a:spcAft>
                <a:spcPts val="600"/>
              </a:spcAft>
              <a:buFont typeface="+mj-lt"/>
              <a:buAutoNum type="arabicPeriod"/>
            </a:pPr>
            <a:r>
              <a:rPr lang="en-US" dirty="0" smtClean="0">
                <a:latin typeface="Century Schoolbook" charset="0"/>
                <a:ea typeface="Century Schoolbook" charset="0"/>
                <a:cs typeface="Century Schoolbook" charset="0"/>
              </a:rPr>
              <a:t>Which leader behaviors are best at driving team performance?</a:t>
            </a:r>
            <a:endParaRPr lang="en-US" dirty="0">
              <a:latin typeface="Century Schoolbook" charset="0"/>
              <a:ea typeface="Century Schoolbook" charset="0"/>
              <a:cs typeface="Century Schoolbook" charset="0"/>
            </a:endParaRPr>
          </a:p>
          <a:p>
            <a:pPr marL="514350" lvl="0" indent="-514350">
              <a:spcAft>
                <a:spcPts val="600"/>
              </a:spcAft>
              <a:buFont typeface="+mj-lt"/>
              <a:buAutoNum type="arabicPeriod"/>
            </a:pPr>
            <a:r>
              <a:rPr lang="en-US" dirty="0">
                <a:latin typeface="Century Schoolbook" charset="0"/>
                <a:ea typeface="Century Schoolbook" charset="0"/>
                <a:cs typeface="Century Schoolbook" charset="0"/>
              </a:rPr>
              <a:t>What works in </a:t>
            </a:r>
            <a:r>
              <a:rPr lang="en-US" dirty="0" smtClean="0">
                <a:latin typeface="Century Schoolbook" charset="0"/>
                <a:ea typeface="Century Schoolbook" charset="0"/>
                <a:cs typeface="Century Schoolbook" charset="0"/>
              </a:rPr>
              <a:t>improving employee </a:t>
            </a:r>
            <a:r>
              <a:rPr lang="en-US" dirty="0">
                <a:latin typeface="Century Schoolbook" charset="0"/>
                <a:ea typeface="Century Schoolbook" charset="0"/>
                <a:cs typeface="Century Schoolbook" charset="0"/>
              </a:rPr>
              <a:t>engagement? </a:t>
            </a:r>
          </a:p>
          <a:p>
            <a:endParaRPr lang="en-US" dirty="0"/>
          </a:p>
        </p:txBody>
      </p:sp>
      <p:sp>
        <p:nvSpPr>
          <p:cNvPr id="3" name="Slide Number Placeholder 2"/>
          <p:cNvSpPr>
            <a:spLocks noGrp="1"/>
          </p:cNvSpPr>
          <p:nvPr>
            <p:ph type="sldNum" sz="quarter" idx="12"/>
          </p:nvPr>
        </p:nvSpPr>
        <p:spPr/>
        <p:txBody>
          <a:bodyPr/>
          <a:lstStyle/>
          <a:p>
            <a:fld id="{ADD727BA-E685-4C73-9805-DA6FB45AF40C}" type="slidenum">
              <a:rPr lang="en-US" smtClean="0"/>
              <a:pPr/>
              <a:t>8</a:t>
            </a:fld>
            <a:endParaRPr lang="en-US" dirty="0"/>
          </a:p>
        </p:txBody>
      </p:sp>
    </p:spTree>
    <p:extLst>
      <p:ext uri="{BB962C8B-B14F-4D97-AF65-F5344CB8AC3E}">
        <p14:creationId xmlns:p14="http://schemas.microsoft.com/office/powerpoint/2010/main" val="1833758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0299334" cy="6858000"/>
          </a:xfrm>
        </p:spPr>
      </p:pic>
      <p:sp>
        <p:nvSpPr>
          <p:cNvPr id="5" name="Slide Number Placeholder 4"/>
          <p:cNvSpPr>
            <a:spLocks noGrp="1"/>
          </p:cNvSpPr>
          <p:nvPr>
            <p:ph type="sldNum" sz="quarter" idx="12"/>
          </p:nvPr>
        </p:nvSpPr>
        <p:spPr/>
        <p:txBody>
          <a:bodyPr/>
          <a:lstStyle/>
          <a:p>
            <a:fld id="{F96C3B0C-ACC0-45D8-B8EC-460DC3555F3F}" type="slidenum">
              <a:rPr lang="en-US" smtClean="0">
                <a:solidFill>
                  <a:prstClr val="black">
                    <a:tint val="75000"/>
                  </a:prstClr>
                </a:solidFill>
              </a:rPr>
              <a:pPr/>
              <a:t>9</a:t>
            </a:fld>
            <a:endParaRPr lang="en-US" dirty="0">
              <a:solidFill>
                <a:prstClr val="black">
                  <a:tint val="75000"/>
                </a:prstClr>
              </a:solidFill>
            </a:endParaRPr>
          </a:p>
        </p:txBody>
      </p:sp>
      <p:sp>
        <p:nvSpPr>
          <p:cNvPr id="9" name="Rectangle 8"/>
          <p:cNvSpPr/>
          <p:nvPr/>
        </p:nvSpPr>
        <p:spPr>
          <a:xfrm>
            <a:off x="457914" y="332183"/>
            <a:ext cx="8686085" cy="1276073"/>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92566" y="342846"/>
            <a:ext cx="6301072" cy="819150"/>
          </a:xfrm>
        </p:spPr>
        <p:txBody>
          <a:bodyPr>
            <a:noAutofit/>
          </a:bodyPr>
          <a:lstStyle/>
          <a:p>
            <a:pPr algn="l"/>
            <a:r>
              <a:rPr lang="en-US" sz="3600" b="1" i="0" dirty="0" smtClean="0">
                <a:latin typeface="Century Schoolbook" charset="0"/>
                <a:ea typeface="Century Schoolbook" charset="0"/>
                <a:cs typeface="Century Schoolbook" charset="0"/>
              </a:rPr>
              <a:t>Gender Diversity</a:t>
            </a:r>
          </a:p>
        </p:txBody>
      </p:sp>
      <p:sp>
        <p:nvSpPr>
          <p:cNvPr id="7" name="Rectangle 6"/>
          <p:cNvSpPr/>
          <p:nvPr/>
        </p:nvSpPr>
        <p:spPr>
          <a:xfrm>
            <a:off x="582160" y="993251"/>
            <a:ext cx="8867423" cy="369332"/>
          </a:xfrm>
          <a:prstGeom prst="rect">
            <a:avLst/>
          </a:prstGeom>
        </p:spPr>
        <p:txBody>
          <a:bodyPr wrap="square">
            <a:spAutoFit/>
          </a:bodyPr>
          <a:lstStyle/>
          <a:p>
            <a:r>
              <a:rPr lang="en-US" dirty="0">
                <a:latin typeface="Century Schoolbook" charset="0"/>
                <a:ea typeface="Century Schoolbook" charset="0"/>
                <a:cs typeface="Century Schoolbook" charset="0"/>
              </a:rPr>
              <a:t>What are some surefire ways to achieve gender diversity in the workplace?</a:t>
            </a:r>
          </a:p>
        </p:txBody>
      </p:sp>
      <p:sp>
        <p:nvSpPr>
          <p:cNvPr id="10" name="Rectangle 9"/>
          <p:cNvSpPr/>
          <p:nvPr/>
        </p:nvSpPr>
        <p:spPr>
          <a:xfrm>
            <a:off x="0" y="5081286"/>
            <a:ext cx="7643363" cy="1046508"/>
          </a:xfrm>
          <a:prstGeom prst="rect">
            <a:avLst/>
          </a:prstGeom>
          <a:solidFill>
            <a:schemeClr val="bg1">
              <a:lumMod val="9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mj-lt"/>
              </a:rPr>
              <a:t>Kalysh, K., Kulik, C. T., &amp; Perera, S. (2016). Help or hindrance? Work–life practices and women in management. </a:t>
            </a:r>
            <a:r>
              <a:rPr lang="en-US" sz="1400" i="1" dirty="0">
                <a:solidFill>
                  <a:schemeClr val="tx1"/>
                </a:solidFill>
                <a:latin typeface="+mj-lt"/>
              </a:rPr>
              <a:t>The Leadership Quarterly, 27</a:t>
            </a:r>
            <a:r>
              <a:rPr lang="en-US" sz="1400" dirty="0">
                <a:solidFill>
                  <a:schemeClr val="tx1"/>
                </a:solidFill>
                <a:latin typeface="+mj-lt"/>
              </a:rPr>
              <a:t>(3), 504-518. http://dx.doi.org/10.1016/j.leaqua.2015.12.009</a:t>
            </a:r>
          </a:p>
        </p:txBody>
      </p:sp>
    </p:spTree>
    <p:extLst>
      <p:ext uri="{BB962C8B-B14F-4D97-AF65-F5344CB8AC3E}">
        <p14:creationId xmlns:p14="http://schemas.microsoft.com/office/powerpoint/2010/main" val="1430240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a:ea typeface=""/>
        <a:cs typeface=""/>
      </a:majorFont>
      <a:minorFont>
        <a:latin typeface="Corbel"/>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13972</TotalTime>
  <Words>7496</Words>
  <Application>Microsoft Office PowerPoint</Application>
  <PresentationFormat>On-screen Show (4:3)</PresentationFormat>
  <Paragraphs>632</Paragraphs>
  <Slides>51</Slides>
  <Notes>49</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51</vt:i4>
      </vt:variant>
    </vt:vector>
  </HeadingPairs>
  <TitlesOfParts>
    <vt:vector size="66" baseType="lpstr">
      <vt:lpstr>Arial</vt:lpstr>
      <vt:lpstr>Avenir Book</vt:lpstr>
      <vt:lpstr>Avenir Medium</vt:lpstr>
      <vt:lpstr>Calibri</vt:lpstr>
      <vt:lpstr>Calibri Light</vt:lpstr>
      <vt:lpstr>Cambria Math</vt:lpstr>
      <vt:lpstr>Century Schoolbook</vt:lpstr>
      <vt:lpstr>Cooper Black</vt:lpstr>
      <vt:lpstr>Corbel</vt:lpstr>
      <vt:lpstr>Glegoo</vt:lpstr>
      <vt:lpstr>Helvetica Neue</vt:lpstr>
      <vt:lpstr>Wingdings</vt:lpstr>
      <vt:lpstr>Office Theme</vt:lpstr>
      <vt:lpstr>1_Office Theme</vt:lpstr>
      <vt:lpstr>Headlines</vt:lpstr>
      <vt:lpstr>Five Science-based Answers to the Most Pressing HR Problems of 2017</vt:lpstr>
      <vt:lpstr>Presenters</vt:lpstr>
      <vt:lpstr>PowerPoint Presentation</vt:lpstr>
      <vt:lpstr>PowerPoint Presentation</vt:lpstr>
      <vt:lpstr>The Zoom Web Conferencing Platform</vt:lpstr>
      <vt:lpstr>Most Pressing HR Problems of 2017</vt:lpstr>
      <vt:lpstr>2017 Deloitte Human Capital Trends</vt:lpstr>
      <vt:lpstr>Questions</vt:lpstr>
      <vt:lpstr>PowerPoint Presentation</vt:lpstr>
      <vt:lpstr>Representation of Women in Management</vt:lpstr>
      <vt:lpstr>PowerPoint Presentation</vt:lpstr>
      <vt:lpstr>The Study: Archival Data from Australia’s WGEA</vt:lpstr>
      <vt:lpstr>Poll: Which of these work-family programs does your organization offer?</vt:lpstr>
      <vt:lpstr>Study Findings</vt:lpstr>
      <vt:lpstr>Poll: For how many years has your organization offered work-family programs?</vt:lpstr>
      <vt:lpstr>Study Findings</vt:lpstr>
      <vt:lpstr>Practical Implications</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Work-Family Balance Policies</vt:lpstr>
      <vt:lpstr>PowerPoint Presentation</vt:lpstr>
      <vt:lpstr>Study Findings</vt:lpstr>
      <vt:lpstr>PowerPoint Presentation</vt:lpstr>
      <vt:lpstr>PowerPoint Presentation</vt:lpstr>
      <vt:lpstr>PowerPoint Presentation</vt:lpstr>
      <vt:lpstr>Humility</vt:lpstr>
      <vt:lpstr>PowerPoint Presentation</vt:lpstr>
      <vt:lpstr>PowerPoint Presentation</vt:lpstr>
      <vt:lpstr>PowerPoint Presentation</vt:lpstr>
      <vt:lpstr>How Humble Leaders contribute to better team performance?</vt:lpstr>
      <vt:lpstr>PowerPoint Presentation</vt:lpstr>
      <vt:lpstr>PowerPoint Presentation</vt:lpstr>
      <vt:lpstr>PowerPoint Presentation</vt:lpstr>
      <vt:lpstr>PowerPoint Presentation</vt:lpstr>
      <vt:lpstr>Meta-analysis on Engagement</vt:lpstr>
      <vt:lpstr>PowerPoint Presentation</vt:lpstr>
      <vt:lpstr>Study Findings</vt:lpstr>
      <vt:lpstr>PowerPoint Presentation</vt:lpstr>
      <vt:lpstr>Key Takeaways</vt:lpstr>
      <vt:lpstr> Suggested Reading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Analytics Helping HR lead with Intelligence</dc:title>
  <dc:creator>Shreya Sarkar-Barney</dc:creator>
  <cp:lastModifiedBy>Shreya Sarkar-Barney</cp:lastModifiedBy>
  <cp:revision>718</cp:revision>
  <dcterms:created xsi:type="dcterms:W3CDTF">2016-05-13T06:08:23Z</dcterms:created>
  <dcterms:modified xsi:type="dcterms:W3CDTF">2017-04-20T16:27:26Z</dcterms:modified>
</cp:coreProperties>
</file>