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8" r:id="rId1"/>
  </p:sldMasterIdLst>
  <p:notesMasterIdLst>
    <p:notesMasterId r:id="rId30"/>
  </p:notesMasterIdLst>
  <p:sldIdLst>
    <p:sldId id="256" r:id="rId2"/>
    <p:sldId id="257" r:id="rId3"/>
    <p:sldId id="297" r:id="rId4"/>
    <p:sldId id="305" r:id="rId5"/>
    <p:sldId id="309" r:id="rId6"/>
    <p:sldId id="259" r:id="rId7"/>
    <p:sldId id="283" r:id="rId8"/>
    <p:sldId id="277" r:id="rId9"/>
    <p:sldId id="280" r:id="rId10"/>
    <p:sldId id="302" r:id="rId11"/>
    <p:sldId id="304" r:id="rId12"/>
    <p:sldId id="293" r:id="rId13"/>
    <p:sldId id="294" r:id="rId14"/>
    <p:sldId id="265" r:id="rId15"/>
    <p:sldId id="285" r:id="rId16"/>
    <p:sldId id="273" r:id="rId17"/>
    <p:sldId id="269" r:id="rId18"/>
    <p:sldId id="334" r:id="rId19"/>
    <p:sldId id="270" r:id="rId20"/>
    <p:sldId id="286" r:id="rId21"/>
    <p:sldId id="278" r:id="rId22"/>
    <p:sldId id="299" r:id="rId23"/>
    <p:sldId id="287" r:id="rId24"/>
    <p:sldId id="288" r:id="rId25"/>
    <p:sldId id="311" r:id="rId26"/>
    <p:sldId id="312" r:id="rId27"/>
    <p:sldId id="291" r:id="rId28"/>
    <p:sldId id="263" r:id="rId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23AB094-5D40-451D-A151-6706FD4858C4}">
          <p14:sldIdLst>
            <p14:sldId id="256"/>
            <p14:sldId id="257"/>
            <p14:sldId id="297"/>
            <p14:sldId id="305"/>
            <p14:sldId id="309"/>
            <p14:sldId id="259"/>
            <p14:sldId id="283"/>
            <p14:sldId id="277"/>
            <p14:sldId id="280"/>
            <p14:sldId id="302"/>
            <p14:sldId id="304"/>
            <p14:sldId id="293"/>
            <p14:sldId id="294"/>
            <p14:sldId id="265"/>
            <p14:sldId id="285"/>
            <p14:sldId id="273"/>
            <p14:sldId id="269"/>
            <p14:sldId id="334"/>
            <p14:sldId id="270"/>
            <p14:sldId id="286"/>
            <p14:sldId id="278"/>
            <p14:sldId id="299"/>
            <p14:sldId id="287"/>
            <p14:sldId id="288"/>
            <p14:sldId id="311"/>
            <p14:sldId id="312"/>
            <p14:sldId id="291"/>
            <p14:sldId id="26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l, Steve (MI-HR)" initials="HS(" lastIdx="21" clrIdx="0">
    <p:extLst/>
  </p:cmAuthor>
  <p:cmAuthor id="2" name="Microsoft" initials="M"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71" autoAdjust="0"/>
    <p:restoredTop sz="87722" autoAdjust="0"/>
  </p:normalViewPr>
  <p:slideViewPr>
    <p:cSldViewPr>
      <p:cViewPr varScale="1">
        <p:scale>
          <a:sx n="76" d="100"/>
          <a:sy n="76" d="100"/>
        </p:scale>
        <p:origin x="-1080" y="-86"/>
      </p:cViewPr>
      <p:guideLst>
        <p:guide orient="horz" pos="2160"/>
        <p:guide pos="2880"/>
      </p:guideLst>
    </p:cSldViewPr>
  </p:slideViewPr>
  <p:notesTextViewPr>
    <p:cViewPr>
      <p:scale>
        <a:sx n="1" d="1"/>
        <a:sy n="1" d="1"/>
      </p:scale>
      <p:origin x="0" y="0"/>
    </p:cViewPr>
  </p:notesTextViewPr>
  <p:notesViewPr>
    <p:cSldViewPr>
      <p:cViewPr>
        <p:scale>
          <a:sx n="120" d="100"/>
          <a:sy n="120" d="100"/>
        </p:scale>
        <p:origin x="1518" y="62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986AB2-8D47-4B4F-8316-6B2F8833040A}" type="doc">
      <dgm:prSet loTypeId="urn:microsoft.com/office/officeart/2005/8/layout/radial1" loCatId="relationship" qsTypeId="urn:microsoft.com/office/officeart/2005/8/quickstyle/simple1" qsCatId="simple" csTypeId="urn:microsoft.com/office/officeart/2005/8/colors/accent1_2" csCatId="accent1" phldr="1"/>
      <dgm:spPr/>
    </dgm:pt>
    <dgm:pt modelId="{82DEDE7B-461E-45C0-AE18-910A3094EEDE}">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bg1"/>
              </a:solidFill>
              <a:effectLst/>
              <a:latin typeface="+mn-lt"/>
            </a:rPr>
            <a:t>Guiding Principles</a:t>
          </a:r>
        </a:p>
      </dgm:t>
    </dgm:pt>
    <dgm:pt modelId="{F2BFFF68-E683-4B66-921D-44F59DEA141C}" type="parTrans" cxnId="{030D5326-2A21-4154-BEE7-D6C36BCA32D2}">
      <dgm:prSet/>
      <dgm:spPr/>
      <dgm:t>
        <a:bodyPr/>
        <a:lstStyle/>
        <a:p>
          <a:endParaRPr lang="en-US"/>
        </a:p>
      </dgm:t>
    </dgm:pt>
    <dgm:pt modelId="{456E85D3-3172-4993-97CB-D58DDEF993EA}" type="sibTrans" cxnId="{030D5326-2A21-4154-BEE7-D6C36BCA32D2}">
      <dgm:prSet/>
      <dgm:spPr/>
      <dgm:t>
        <a:bodyPr/>
        <a:lstStyle/>
        <a:p>
          <a:endParaRPr lang="en-US"/>
        </a:p>
      </dgm:t>
    </dgm:pt>
    <dgm:pt modelId="{D99AB7B3-5E8D-4DBF-9574-94EF64747F1C}">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sz="1600" dirty="0" smtClean="0"/>
            <a:t>Identify candidates with greatest potential</a:t>
          </a:r>
          <a:endParaRPr kumimoji="0" lang="en-US" altLang="en-US" sz="1600" b="0" i="0" u="none" strike="noStrike" cap="none" normalizeH="0" baseline="0" dirty="0" smtClean="0">
            <a:ln>
              <a:noFill/>
            </a:ln>
            <a:solidFill>
              <a:schemeClr val="tx1"/>
            </a:solidFill>
            <a:effectLst/>
            <a:latin typeface="Helvetica" pitchFamily="34" charset="0"/>
          </a:endParaRPr>
        </a:p>
      </dgm:t>
    </dgm:pt>
    <dgm:pt modelId="{FA08C787-4779-4B9D-A659-8E40C12CA01C}" type="parTrans" cxnId="{EB96D00C-E54F-4CB9-ACA3-36E074DD7AA5}">
      <dgm:prSet/>
      <dgm:spPr/>
      <dgm:t>
        <a:bodyPr/>
        <a:lstStyle/>
        <a:p>
          <a:endParaRPr lang="en-US"/>
        </a:p>
      </dgm:t>
    </dgm:pt>
    <dgm:pt modelId="{A93C3A10-8AB9-46F7-B919-DAEE6DA44555}" type="sibTrans" cxnId="{EB96D00C-E54F-4CB9-ACA3-36E074DD7AA5}">
      <dgm:prSet/>
      <dgm:spPr/>
      <dgm:t>
        <a:bodyPr/>
        <a:lstStyle/>
        <a:p>
          <a:endParaRPr lang="en-US"/>
        </a:p>
      </dgm:t>
    </dgm:pt>
    <dgm:pt modelId="{627CFA63-398F-479B-B032-56D5CA96DE37}">
      <dgm:prSet phldrT="[Text]" custT="1"/>
      <dgm:spPr/>
      <dgm:t>
        <a:bodyPr/>
        <a:lstStyle/>
        <a:p>
          <a:r>
            <a:rPr lang="en-US" sz="1600" dirty="0" smtClean="0"/>
            <a:t>Encourage employee diversity</a:t>
          </a:r>
          <a:endParaRPr lang="en-US" sz="1600" dirty="0"/>
        </a:p>
      </dgm:t>
    </dgm:pt>
    <dgm:pt modelId="{84506E69-BC70-4DB8-B075-6F2C3232186D}" type="parTrans" cxnId="{04C2438E-479E-468B-A0F7-F948193E92D4}">
      <dgm:prSet/>
      <dgm:spPr/>
      <dgm:t>
        <a:bodyPr/>
        <a:lstStyle/>
        <a:p>
          <a:endParaRPr lang="en-US"/>
        </a:p>
      </dgm:t>
    </dgm:pt>
    <dgm:pt modelId="{4ECCEDAE-EB91-4C27-BB71-45A1AF94F919}" type="sibTrans" cxnId="{04C2438E-479E-468B-A0F7-F948193E92D4}">
      <dgm:prSet/>
      <dgm:spPr/>
      <dgm:t>
        <a:bodyPr/>
        <a:lstStyle/>
        <a:p>
          <a:endParaRPr lang="en-US"/>
        </a:p>
      </dgm:t>
    </dgm:pt>
    <dgm:pt modelId="{75587738-CA03-40EF-8224-A44B84F2C89E}">
      <dgm:prSet phldrT="[Text]" custT="1"/>
      <dgm:spPr/>
      <dgm:t>
        <a:bodyPr/>
        <a:lstStyle/>
        <a:p>
          <a:r>
            <a:rPr lang="en-US" sz="1600" dirty="0" smtClean="0"/>
            <a:t>Apply efficient &amp; effective hiring practices</a:t>
          </a:r>
          <a:endParaRPr lang="en-US" sz="1600" dirty="0"/>
        </a:p>
      </dgm:t>
    </dgm:pt>
    <dgm:pt modelId="{B3208F97-267C-4B0B-A9B6-8BB1EF3A527B}" type="parTrans" cxnId="{17562A05-0F88-4B9A-8A4D-F9297A914AA8}">
      <dgm:prSet/>
      <dgm:spPr/>
      <dgm:t>
        <a:bodyPr/>
        <a:lstStyle/>
        <a:p>
          <a:endParaRPr lang="en-US"/>
        </a:p>
      </dgm:t>
    </dgm:pt>
    <dgm:pt modelId="{D4AA2961-3B13-4891-965D-B92D08855E76}" type="sibTrans" cxnId="{17562A05-0F88-4B9A-8A4D-F9297A914AA8}">
      <dgm:prSet/>
      <dgm:spPr/>
      <dgm:t>
        <a:bodyPr/>
        <a:lstStyle/>
        <a:p>
          <a:endParaRPr lang="en-US"/>
        </a:p>
      </dgm:t>
    </dgm:pt>
    <dgm:pt modelId="{1CA2EF23-9DF3-46F7-8971-A9CFFF296B5B}">
      <dgm:prSet phldrT="[Text]" custT="1"/>
      <dgm:spPr/>
      <dgm:t>
        <a:bodyPr/>
        <a:lstStyle/>
        <a:p>
          <a:r>
            <a:rPr lang="en-US" sz="1600" dirty="0" smtClean="0"/>
            <a:t>Demonstrate ROI</a:t>
          </a:r>
          <a:endParaRPr lang="en-US" sz="1600" dirty="0"/>
        </a:p>
      </dgm:t>
    </dgm:pt>
    <dgm:pt modelId="{28EF4772-D414-414C-8002-ACC59A91ED5C}" type="parTrans" cxnId="{4A922BE3-5F73-4BD3-B14D-B9008C68C7DF}">
      <dgm:prSet/>
      <dgm:spPr/>
      <dgm:t>
        <a:bodyPr/>
        <a:lstStyle/>
        <a:p>
          <a:endParaRPr lang="en-US"/>
        </a:p>
      </dgm:t>
    </dgm:pt>
    <dgm:pt modelId="{ED55D1B2-D7B6-423F-A6D4-B334259D9017}" type="sibTrans" cxnId="{4A922BE3-5F73-4BD3-B14D-B9008C68C7DF}">
      <dgm:prSet/>
      <dgm:spPr/>
      <dgm:t>
        <a:bodyPr/>
        <a:lstStyle/>
        <a:p>
          <a:endParaRPr lang="en-US"/>
        </a:p>
      </dgm:t>
    </dgm:pt>
    <dgm:pt modelId="{6F073834-3DDB-462E-9486-4616E72DF89D}">
      <dgm:prSet phldrT="[Text]" custT="1"/>
      <dgm:spPr/>
      <dgm:t>
        <a:bodyPr/>
        <a:lstStyle/>
        <a:p>
          <a:r>
            <a:rPr lang="en-US" sz="1600" dirty="0" smtClean="0"/>
            <a:t>Achieve business &amp; cultural alignment</a:t>
          </a:r>
          <a:endParaRPr lang="en-US" sz="1600" dirty="0"/>
        </a:p>
      </dgm:t>
    </dgm:pt>
    <dgm:pt modelId="{08D1ECD6-2356-44E5-BBF6-DE951AE6949A}" type="parTrans" cxnId="{EF2D0A1D-5497-4CC6-9161-64BB6EEC1711}">
      <dgm:prSet/>
      <dgm:spPr/>
      <dgm:t>
        <a:bodyPr/>
        <a:lstStyle/>
        <a:p>
          <a:endParaRPr lang="en-US"/>
        </a:p>
      </dgm:t>
    </dgm:pt>
    <dgm:pt modelId="{013F0F7D-C2C3-420A-889A-28ED1CC046CD}" type="sibTrans" cxnId="{EF2D0A1D-5497-4CC6-9161-64BB6EEC1711}">
      <dgm:prSet/>
      <dgm:spPr/>
      <dgm:t>
        <a:bodyPr/>
        <a:lstStyle/>
        <a:p>
          <a:endParaRPr lang="en-US"/>
        </a:p>
      </dgm:t>
    </dgm:pt>
    <dgm:pt modelId="{18F7AB8F-F492-4231-8CB7-24182BBAC159}">
      <dgm:prSet phldrT="[Text]" custT="1"/>
      <dgm:spPr/>
      <dgm:t>
        <a:bodyPr/>
        <a:lstStyle/>
        <a:p>
          <a:r>
            <a:rPr lang="en-US" sz="1600" dirty="0" smtClean="0"/>
            <a:t>Support employee performance</a:t>
          </a:r>
          <a:endParaRPr lang="en-US" sz="1600" dirty="0"/>
        </a:p>
      </dgm:t>
    </dgm:pt>
    <dgm:pt modelId="{91CD8703-53A1-4A2B-A725-AF54C45FEAB7}" type="parTrans" cxnId="{D4AAE846-9F06-40C2-AA87-5D469D3E1998}">
      <dgm:prSet/>
      <dgm:spPr/>
      <dgm:t>
        <a:bodyPr/>
        <a:lstStyle/>
        <a:p>
          <a:endParaRPr lang="en-US"/>
        </a:p>
      </dgm:t>
    </dgm:pt>
    <dgm:pt modelId="{D8204BF8-D126-4BBC-9598-5512A794ED0E}" type="sibTrans" cxnId="{D4AAE846-9F06-40C2-AA87-5D469D3E1998}">
      <dgm:prSet/>
      <dgm:spPr/>
      <dgm:t>
        <a:bodyPr/>
        <a:lstStyle/>
        <a:p>
          <a:endParaRPr lang="en-US"/>
        </a:p>
      </dgm:t>
    </dgm:pt>
    <dgm:pt modelId="{5532D5E5-113E-4ACF-8DAD-05E01E2F246A}">
      <dgm:prSet phldrT="[Text]" custT="1"/>
      <dgm:spPr/>
      <dgm:t>
        <a:bodyPr/>
        <a:lstStyle/>
        <a:p>
          <a:r>
            <a:rPr lang="en-US" sz="1600" dirty="0" smtClean="0"/>
            <a:t>Cultivate employer brand</a:t>
          </a:r>
          <a:endParaRPr lang="en-US" sz="1600" dirty="0"/>
        </a:p>
      </dgm:t>
    </dgm:pt>
    <dgm:pt modelId="{58E8B8E5-8F64-433B-8801-0E130CAE72AA}" type="parTrans" cxnId="{30F64F9E-E947-4645-868E-58630141A960}">
      <dgm:prSet/>
      <dgm:spPr/>
      <dgm:t>
        <a:bodyPr/>
        <a:lstStyle/>
        <a:p>
          <a:endParaRPr lang="en-US"/>
        </a:p>
      </dgm:t>
    </dgm:pt>
    <dgm:pt modelId="{EF6B9CCD-F2AC-44B9-A781-6F4E78E9872D}" type="sibTrans" cxnId="{30F64F9E-E947-4645-868E-58630141A960}">
      <dgm:prSet/>
      <dgm:spPr/>
      <dgm:t>
        <a:bodyPr/>
        <a:lstStyle/>
        <a:p>
          <a:endParaRPr lang="en-US"/>
        </a:p>
      </dgm:t>
    </dgm:pt>
    <dgm:pt modelId="{16BCAF6E-6461-4793-BDE5-4DD51248B2E6}">
      <dgm:prSet phldrT="[Text]" custT="1"/>
      <dgm:spPr/>
      <dgm:t>
        <a:bodyPr/>
        <a:lstStyle/>
        <a:p>
          <a:r>
            <a:rPr lang="en-US" sz="1600" dirty="0" smtClean="0"/>
            <a:t>Promote test fairness</a:t>
          </a:r>
          <a:endParaRPr lang="en-US" sz="1600" dirty="0"/>
        </a:p>
      </dgm:t>
    </dgm:pt>
    <dgm:pt modelId="{68AB9930-A6DA-4787-8241-218C27EE0FB1}" type="parTrans" cxnId="{5AAE95C3-5543-45EF-BAA3-00450AD1926D}">
      <dgm:prSet/>
      <dgm:spPr/>
      <dgm:t>
        <a:bodyPr/>
        <a:lstStyle/>
        <a:p>
          <a:endParaRPr lang="en-US"/>
        </a:p>
      </dgm:t>
    </dgm:pt>
    <dgm:pt modelId="{11094252-937C-4763-9DAE-79300414EE42}" type="sibTrans" cxnId="{5AAE95C3-5543-45EF-BAA3-00450AD1926D}">
      <dgm:prSet/>
      <dgm:spPr/>
      <dgm:t>
        <a:bodyPr/>
        <a:lstStyle/>
        <a:p>
          <a:endParaRPr lang="en-US"/>
        </a:p>
      </dgm:t>
    </dgm:pt>
    <dgm:pt modelId="{80E8B6C9-A28C-47E6-AF15-93A91C67E9CB}" type="pres">
      <dgm:prSet presAssocID="{06986AB2-8D47-4B4F-8316-6B2F8833040A}" presName="cycle" presStyleCnt="0">
        <dgm:presLayoutVars>
          <dgm:chMax val="1"/>
          <dgm:dir/>
          <dgm:animLvl val="ctr"/>
          <dgm:resizeHandles val="exact"/>
        </dgm:presLayoutVars>
      </dgm:prSet>
      <dgm:spPr/>
    </dgm:pt>
    <dgm:pt modelId="{26A7597D-CD27-4BED-AB2B-8E1CFB65FFB6}" type="pres">
      <dgm:prSet presAssocID="{82DEDE7B-461E-45C0-AE18-910A3094EEDE}" presName="centerShape" presStyleLbl="node0" presStyleIdx="0" presStyleCnt="1" custScaleX="135131" custScaleY="123951"/>
      <dgm:spPr/>
      <dgm:t>
        <a:bodyPr/>
        <a:lstStyle/>
        <a:p>
          <a:endParaRPr lang="en-US"/>
        </a:p>
      </dgm:t>
    </dgm:pt>
    <dgm:pt modelId="{8227060B-608C-4E27-961C-85284B783894}" type="pres">
      <dgm:prSet presAssocID="{FA08C787-4779-4B9D-A659-8E40C12CA01C}" presName="Name9" presStyleLbl="parChTrans1D2" presStyleIdx="0" presStyleCnt="8"/>
      <dgm:spPr/>
      <dgm:t>
        <a:bodyPr/>
        <a:lstStyle/>
        <a:p>
          <a:endParaRPr lang="en-US"/>
        </a:p>
      </dgm:t>
    </dgm:pt>
    <dgm:pt modelId="{567FFC99-0CBF-407E-BD0E-B0D0366F1190}" type="pres">
      <dgm:prSet presAssocID="{FA08C787-4779-4B9D-A659-8E40C12CA01C}" presName="connTx" presStyleLbl="parChTrans1D2" presStyleIdx="0" presStyleCnt="8"/>
      <dgm:spPr/>
      <dgm:t>
        <a:bodyPr/>
        <a:lstStyle/>
        <a:p>
          <a:endParaRPr lang="en-US"/>
        </a:p>
      </dgm:t>
    </dgm:pt>
    <dgm:pt modelId="{06C4F0CE-09B7-4AD3-8A4E-4F480269DE06}" type="pres">
      <dgm:prSet presAssocID="{D99AB7B3-5E8D-4DBF-9574-94EF64747F1C}" presName="node" presStyleLbl="node1" presStyleIdx="0" presStyleCnt="8" custScaleX="198722" custScaleY="120928" custRadScaleRad="97820" custRadScaleInc="20290">
        <dgm:presLayoutVars>
          <dgm:bulletEnabled val="1"/>
        </dgm:presLayoutVars>
      </dgm:prSet>
      <dgm:spPr/>
      <dgm:t>
        <a:bodyPr/>
        <a:lstStyle/>
        <a:p>
          <a:endParaRPr lang="en-US"/>
        </a:p>
      </dgm:t>
    </dgm:pt>
    <dgm:pt modelId="{D3C8248C-4290-44E5-83FB-FA65C81613D1}" type="pres">
      <dgm:prSet presAssocID="{84506E69-BC70-4DB8-B075-6F2C3232186D}" presName="Name9" presStyleLbl="parChTrans1D2" presStyleIdx="1" presStyleCnt="8"/>
      <dgm:spPr/>
      <dgm:t>
        <a:bodyPr/>
        <a:lstStyle/>
        <a:p>
          <a:endParaRPr lang="en-US"/>
        </a:p>
      </dgm:t>
    </dgm:pt>
    <dgm:pt modelId="{0BD37CC2-DE2E-476B-8F31-0AF9163BFA67}" type="pres">
      <dgm:prSet presAssocID="{84506E69-BC70-4DB8-B075-6F2C3232186D}" presName="connTx" presStyleLbl="parChTrans1D2" presStyleIdx="1" presStyleCnt="8"/>
      <dgm:spPr/>
      <dgm:t>
        <a:bodyPr/>
        <a:lstStyle/>
        <a:p>
          <a:endParaRPr lang="en-US"/>
        </a:p>
      </dgm:t>
    </dgm:pt>
    <dgm:pt modelId="{F7EDAF1B-0AF5-48CB-ABE1-CB7B2CC7FA6E}" type="pres">
      <dgm:prSet presAssocID="{627CFA63-398F-479B-B032-56D5CA96DE37}" presName="node" presStyleLbl="node1" presStyleIdx="1" presStyleCnt="8" custScaleX="190773" custScaleY="115859" custRadScaleRad="142397" custRadScaleInc="60098">
        <dgm:presLayoutVars>
          <dgm:bulletEnabled val="1"/>
        </dgm:presLayoutVars>
      </dgm:prSet>
      <dgm:spPr/>
      <dgm:t>
        <a:bodyPr/>
        <a:lstStyle/>
        <a:p>
          <a:endParaRPr lang="en-US"/>
        </a:p>
      </dgm:t>
    </dgm:pt>
    <dgm:pt modelId="{03F52F16-6CF2-4FAA-9A45-67E1BCC8E8AB}" type="pres">
      <dgm:prSet presAssocID="{68AB9930-A6DA-4787-8241-218C27EE0FB1}" presName="Name9" presStyleLbl="parChTrans1D2" presStyleIdx="2" presStyleCnt="8"/>
      <dgm:spPr/>
      <dgm:t>
        <a:bodyPr/>
        <a:lstStyle/>
        <a:p>
          <a:endParaRPr lang="en-US"/>
        </a:p>
      </dgm:t>
    </dgm:pt>
    <dgm:pt modelId="{D7EEC7F2-156A-4BA2-A398-6070D670FC33}" type="pres">
      <dgm:prSet presAssocID="{68AB9930-A6DA-4787-8241-218C27EE0FB1}" presName="connTx" presStyleLbl="parChTrans1D2" presStyleIdx="2" presStyleCnt="8"/>
      <dgm:spPr/>
      <dgm:t>
        <a:bodyPr/>
        <a:lstStyle/>
        <a:p>
          <a:endParaRPr lang="en-US"/>
        </a:p>
      </dgm:t>
    </dgm:pt>
    <dgm:pt modelId="{6CFDC84A-279A-4939-AE80-1E0FDE8FCA08}" type="pres">
      <dgm:prSet presAssocID="{16BCAF6E-6461-4793-BDE5-4DD51248B2E6}" presName="node" presStyleLbl="node1" presStyleIdx="2" presStyleCnt="8" custScaleX="190773" custScaleY="108666" custRadScaleRad="130800">
        <dgm:presLayoutVars>
          <dgm:bulletEnabled val="1"/>
        </dgm:presLayoutVars>
      </dgm:prSet>
      <dgm:spPr/>
      <dgm:t>
        <a:bodyPr/>
        <a:lstStyle/>
        <a:p>
          <a:endParaRPr lang="en-US"/>
        </a:p>
      </dgm:t>
    </dgm:pt>
    <dgm:pt modelId="{20BD685B-B22B-409E-AA7A-E5A0F084D01C}" type="pres">
      <dgm:prSet presAssocID="{B3208F97-267C-4B0B-A9B6-8BB1EF3A527B}" presName="Name9" presStyleLbl="parChTrans1D2" presStyleIdx="3" presStyleCnt="8"/>
      <dgm:spPr/>
      <dgm:t>
        <a:bodyPr/>
        <a:lstStyle/>
        <a:p>
          <a:endParaRPr lang="en-US"/>
        </a:p>
      </dgm:t>
    </dgm:pt>
    <dgm:pt modelId="{FD452182-E8F0-4B7C-8ACD-96ECD8349144}" type="pres">
      <dgm:prSet presAssocID="{B3208F97-267C-4B0B-A9B6-8BB1EF3A527B}" presName="connTx" presStyleLbl="parChTrans1D2" presStyleIdx="3" presStyleCnt="8"/>
      <dgm:spPr/>
      <dgm:t>
        <a:bodyPr/>
        <a:lstStyle/>
        <a:p>
          <a:endParaRPr lang="en-US"/>
        </a:p>
      </dgm:t>
    </dgm:pt>
    <dgm:pt modelId="{7BC2DB55-5750-495F-8960-0CDC0CF0656C}" type="pres">
      <dgm:prSet presAssocID="{75587738-CA03-40EF-8224-A44B84F2C89E}" presName="node" presStyleLbl="node1" presStyleIdx="3" presStyleCnt="8" custScaleX="190773" custScaleY="115859" custRadScaleRad="144704" custRadScaleInc="-45801">
        <dgm:presLayoutVars>
          <dgm:bulletEnabled val="1"/>
        </dgm:presLayoutVars>
      </dgm:prSet>
      <dgm:spPr/>
      <dgm:t>
        <a:bodyPr/>
        <a:lstStyle/>
        <a:p>
          <a:endParaRPr lang="en-US"/>
        </a:p>
      </dgm:t>
    </dgm:pt>
    <dgm:pt modelId="{D7D15CB4-B038-41AA-BCA1-6C4589151FEF}" type="pres">
      <dgm:prSet presAssocID="{28EF4772-D414-414C-8002-ACC59A91ED5C}" presName="Name9" presStyleLbl="parChTrans1D2" presStyleIdx="4" presStyleCnt="8"/>
      <dgm:spPr/>
      <dgm:t>
        <a:bodyPr/>
        <a:lstStyle/>
        <a:p>
          <a:endParaRPr lang="en-US"/>
        </a:p>
      </dgm:t>
    </dgm:pt>
    <dgm:pt modelId="{B6630B5A-DDCE-48A7-881F-D8491E6EDEAA}" type="pres">
      <dgm:prSet presAssocID="{28EF4772-D414-414C-8002-ACC59A91ED5C}" presName="connTx" presStyleLbl="parChTrans1D2" presStyleIdx="4" presStyleCnt="8"/>
      <dgm:spPr/>
      <dgm:t>
        <a:bodyPr/>
        <a:lstStyle/>
        <a:p>
          <a:endParaRPr lang="en-US"/>
        </a:p>
      </dgm:t>
    </dgm:pt>
    <dgm:pt modelId="{E316C3FD-4E09-4B6C-A633-70918ADDFC10}" type="pres">
      <dgm:prSet presAssocID="{1CA2EF23-9DF3-46F7-8971-A9CFFF296B5B}" presName="node" presStyleLbl="node1" presStyleIdx="4" presStyleCnt="8" custScaleX="190773" custScaleY="115859" custRadScaleRad="93629" custRadScaleInc="-4235">
        <dgm:presLayoutVars>
          <dgm:bulletEnabled val="1"/>
        </dgm:presLayoutVars>
      </dgm:prSet>
      <dgm:spPr/>
      <dgm:t>
        <a:bodyPr/>
        <a:lstStyle/>
        <a:p>
          <a:endParaRPr lang="en-US"/>
        </a:p>
      </dgm:t>
    </dgm:pt>
    <dgm:pt modelId="{85FC0364-4480-4A5F-BE3B-D83DFBDF4554}" type="pres">
      <dgm:prSet presAssocID="{08D1ECD6-2356-44E5-BBF6-DE951AE6949A}" presName="Name9" presStyleLbl="parChTrans1D2" presStyleIdx="5" presStyleCnt="8"/>
      <dgm:spPr/>
      <dgm:t>
        <a:bodyPr/>
        <a:lstStyle/>
        <a:p>
          <a:endParaRPr lang="en-US"/>
        </a:p>
      </dgm:t>
    </dgm:pt>
    <dgm:pt modelId="{6A89B2CC-B52F-4491-8F6A-CE48BF097B6E}" type="pres">
      <dgm:prSet presAssocID="{08D1ECD6-2356-44E5-BBF6-DE951AE6949A}" presName="connTx" presStyleLbl="parChTrans1D2" presStyleIdx="5" presStyleCnt="8"/>
      <dgm:spPr/>
      <dgm:t>
        <a:bodyPr/>
        <a:lstStyle/>
        <a:p>
          <a:endParaRPr lang="en-US"/>
        </a:p>
      </dgm:t>
    </dgm:pt>
    <dgm:pt modelId="{93D702D5-E21A-473E-853A-2C97B098948A}" type="pres">
      <dgm:prSet presAssocID="{6F073834-3DDB-462E-9486-4616E72DF89D}" presName="node" presStyleLbl="node1" presStyleIdx="5" presStyleCnt="8" custScaleX="190773" custScaleY="115859" custRadScaleRad="124976" custRadScaleInc="61276">
        <dgm:presLayoutVars>
          <dgm:bulletEnabled val="1"/>
        </dgm:presLayoutVars>
      </dgm:prSet>
      <dgm:spPr/>
      <dgm:t>
        <a:bodyPr/>
        <a:lstStyle/>
        <a:p>
          <a:endParaRPr lang="en-US"/>
        </a:p>
      </dgm:t>
    </dgm:pt>
    <dgm:pt modelId="{EC942987-2264-4684-A427-854BAA6A6906}" type="pres">
      <dgm:prSet presAssocID="{91CD8703-53A1-4A2B-A725-AF54C45FEAB7}" presName="Name9" presStyleLbl="parChTrans1D2" presStyleIdx="6" presStyleCnt="8"/>
      <dgm:spPr/>
      <dgm:t>
        <a:bodyPr/>
        <a:lstStyle/>
        <a:p>
          <a:endParaRPr lang="en-US"/>
        </a:p>
      </dgm:t>
    </dgm:pt>
    <dgm:pt modelId="{90B6D584-FBF9-4187-B387-86DB17B04C66}" type="pres">
      <dgm:prSet presAssocID="{91CD8703-53A1-4A2B-A725-AF54C45FEAB7}" presName="connTx" presStyleLbl="parChTrans1D2" presStyleIdx="6" presStyleCnt="8"/>
      <dgm:spPr/>
      <dgm:t>
        <a:bodyPr/>
        <a:lstStyle/>
        <a:p>
          <a:endParaRPr lang="en-US"/>
        </a:p>
      </dgm:t>
    </dgm:pt>
    <dgm:pt modelId="{9025CC87-D659-4299-B830-231AEAA4169C}" type="pres">
      <dgm:prSet presAssocID="{18F7AB8F-F492-4231-8CB7-24182BBAC159}" presName="node" presStyleLbl="node1" presStyleIdx="6" presStyleCnt="8" custScaleX="190773" custScaleY="115859" custRadScaleRad="138673" custRadScaleInc="8990">
        <dgm:presLayoutVars>
          <dgm:bulletEnabled val="1"/>
        </dgm:presLayoutVars>
      </dgm:prSet>
      <dgm:spPr/>
      <dgm:t>
        <a:bodyPr/>
        <a:lstStyle/>
        <a:p>
          <a:endParaRPr lang="en-US"/>
        </a:p>
      </dgm:t>
    </dgm:pt>
    <dgm:pt modelId="{362E452D-B90A-41F4-A571-C93E97F41E5E}" type="pres">
      <dgm:prSet presAssocID="{58E8B8E5-8F64-433B-8801-0E130CAE72AA}" presName="Name9" presStyleLbl="parChTrans1D2" presStyleIdx="7" presStyleCnt="8"/>
      <dgm:spPr/>
      <dgm:t>
        <a:bodyPr/>
        <a:lstStyle/>
        <a:p>
          <a:endParaRPr lang="en-US"/>
        </a:p>
      </dgm:t>
    </dgm:pt>
    <dgm:pt modelId="{CCDC79C1-31A1-43BB-8B17-A9F384C64C0D}" type="pres">
      <dgm:prSet presAssocID="{58E8B8E5-8F64-433B-8801-0E130CAE72AA}" presName="connTx" presStyleLbl="parChTrans1D2" presStyleIdx="7" presStyleCnt="8"/>
      <dgm:spPr/>
      <dgm:t>
        <a:bodyPr/>
        <a:lstStyle/>
        <a:p>
          <a:endParaRPr lang="en-US"/>
        </a:p>
      </dgm:t>
    </dgm:pt>
    <dgm:pt modelId="{5018B4DD-FA4A-4E02-9725-91D31D4D8082}" type="pres">
      <dgm:prSet presAssocID="{5532D5E5-113E-4ACF-8DAD-05E01E2F246A}" presName="node" presStyleLbl="node1" presStyleIdx="7" presStyleCnt="8" custScaleX="190773" custScaleY="115859" custRadScaleRad="131965" custRadScaleInc="-45898">
        <dgm:presLayoutVars>
          <dgm:bulletEnabled val="1"/>
        </dgm:presLayoutVars>
      </dgm:prSet>
      <dgm:spPr/>
      <dgm:t>
        <a:bodyPr/>
        <a:lstStyle/>
        <a:p>
          <a:endParaRPr lang="en-US"/>
        </a:p>
      </dgm:t>
    </dgm:pt>
  </dgm:ptLst>
  <dgm:cxnLst>
    <dgm:cxn modelId="{66003100-C8D1-48BF-8318-FE39FFDBD9C3}" type="presOf" srcId="{08D1ECD6-2356-44E5-BBF6-DE951AE6949A}" destId="{6A89B2CC-B52F-4491-8F6A-CE48BF097B6E}" srcOrd="1" destOrd="0" presId="urn:microsoft.com/office/officeart/2005/8/layout/radial1"/>
    <dgm:cxn modelId="{07A63C8A-8254-4980-81DC-DD1C7D99CAEF}" type="presOf" srcId="{5532D5E5-113E-4ACF-8DAD-05E01E2F246A}" destId="{5018B4DD-FA4A-4E02-9725-91D31D4D8082}" srcOrd="0" destOrd="0" presId="urn:microsoft.com/office/officeart/2005/8/layout/radial1"/>
    <dgm:cxn modelId="{68600545-024F-4879-B646-1A33A9EE04F8}" type="presOf" srcId="{627CFA63-398F-479B-B032-56D5CA96DE37}" destId="{F7EDAF1B-0AF5-48CB-ABE1-CB7B2CC7FA6E}" srcOrd="0" destOrd="0" presId="urn:microsoft.com/office/officeart/2005/8/layout/radial1"/>
    <dgm:cxn modelId="{5F15EF80-86FF-4A9A-B889-18D860CC6F72}" type="presOf" srcId="{1CA2EF23-9DF3-46F7-8971-A9CFFF296B5B}" destId="{E316C3FD-4E09-4B6C-A633-70918ADDFC10}" srcOrd="0" destOrd="0" presId="urn:microsoft.com/office/officeart/2005/8/layout/radial1"/>
    <dgm:cxn modelId="{04C2438E-479E-468B-A0F7-F948193E92D4}" srcId="{82DEDE7B-461E-45C0-AE18-910A3094EEDE}" destId="{627CFA63-398F-479B-B032-56D5CA96DE37}" srcOrd="1" destOrd="0" parTransId="{84506E69-BC70-4DB8-B075-6F2C3232186D}" sibTransId="{4ECCEDAE-EB91-4C27-BB71-45A1AF94F919}"/>
    <dgm:cxn modelId="{9A0F5F94-EA6B-4C6F-82B4-B0B12CE4B099}" type="presOf" srcId="{84506E69-BC70-4DB8-B075-6F2C3232186D}" destId="{0BD37CC2-DE2E-476B-8F31-0AF9163BFA67}" srcOrd="1" destOrd="0" presId="urn:microsoft.com/office/officeart/2005/8/layout/radial1"/>
    <dgm:cxn modelId="{B207A498-0790-4DC0-B477-13A7149F8BBB}" type="presOf" srcId="{6F073834-3DDB-462E-9486-4616E72DF89D}" destId="{93D702D5-E21A-473E-853A-2C97B098948A}" srcOrd="0" destOrd="0" presId="urn:microsoft.com/office/officeart/2005/8/layout/radial1"/>
    <dgm:cxn modelId="{5700CE1D-D5AC-40BC-8BF3-5B9C00BD70A6}" type="presOf" srcId="{91CD8703-53A1-4A2B-A725-AF54C45FEAB7}" destId="{90B6D584-FBF9-4187-B387-86DB17B04C66}" srcOrd="1" destOrd="0" presId="urn:microsoft.com/office/officeart/2005/8/layout/radial1"/>
    <dgm:cxn modelId="{A71FE2BF-566A-4549-9559-B053CAEAE54E}" type="presOf" srcId="{B3208F97-267C-4B0B-A9B6-8BB1EF3A527B}" destId="{FD452182-E8F0-4B7C-8ACD-96ECD8349144}" srcOrd="1" destOrd="0" presId="urn:microsoft.com/office/officeart/2005/8/layout/radial1"/>
    <dgm:cxn modelId="{4BF55C90-5ACF-40BE-BB81-390F0E71F073}" type="presOf" srcId="{84506E69-BC70-4DB8-B075-6F2C3232186D}" destId="{D3C8248C-4290-44E5-83FB-FA65C81613D1}" srcOrd="0" destOrd="0" presId="urn:microsoft.com/office/officeart/2005/8/layout/radial1"/>
    <dgm:cxn modelId="{5C8308CE-688A-41EC-9C01-6F3DBFA9703B}" type="presOf" srcId="{28EF4772-D414-414C-8002-ACC59A91ED5C}" destId="{B6630B5A-DDCE-48A7-881F-D8491E6EDEAA}" srcOrd="1" destOrd="0" presId="urn:microsoft.com/office/officeart/2005/8/layout/radial1"/>
    <dgm:cxn modelId="{74FC2A71-F8D3-422D-AD89-E54BE2FB74D1}" type="presOf" srcId="{FA08C787-4779-4B9D-A659-8E40C12CA01C}" destId="{8227060B-608C-4E27-961C-85284B783894}" srcOrd="0" destOrd="0" presId="urn:microsoft.com/office/officeart/2005/8/layout/radial1"/>
    <dgm:cxn modelId="{C7D0F035-158D-4B00-BA97-6ACBF2FB6379}" type="presOf" srcId="{B3208F97-267C-4B0B-A9B6-8BB1EF3A527B}" destId="{20BD685B-B22B-409E-AA7A-E5A0F084D01C}" srcOrd="0" destOrd="0" presId="urn:microsoft.com/office/officeart/2005/8/layout/radial1"/>
    <dgm:cxn modelId="{EB96D00C-E54F-4CB9-ACA3-36E074DD7AA5}" srcId="{82DEDE7B-461E-45C0-AE18-910A3094EEDE}" destId="{D99AB7B3-5E8D-4DBF-9574-94EF64747F1C}" srcOrd="0" destOrd="0" parTransId="{FA08C787-4779-4B9D-A659-8E40C12CA01C}" sibTransId="{A93C3A10-8AB9-46F7-B919-DAEE6DA44555}"/>
    <dgm:cxn modelId="{72C97F00-2B52-48B7-83A8-D63FB8646328}" type="presOf" srcId="{28EF4772-D414-414C-8002-ACC59A91ED5C}" destId="{D7D15CB4-B038-41AA-BCA1-6C4589151FEF}" srcOrd="0" destOrd="0" presId="urn:microsoft.com/office/officeart/2005/8/layout/radial1"/>
    <dgm:cxn modelId="{BD582A01-FD23-4985-8CCC-8F66DD38DB19}" type="presOf" srcId="{58E8B8E5-8F64-433B-8801-0E130CAE72AA}" destId="{CCDC79C1-31A1-43BB-8B17-A9F384C64C0D}" srcOrd="1" destOrd="0" presId="urn:microsoft.com/office/officeart/2005/8/layout/radial1"/>
    <dgm:cxn modelId="{3A369D82-2151-4A02-9147-696C9F4A0EDC}" type="presOf" srcId="{18F7AB8F-F492-4231-8CB7-24182BBAC159}" destId="{9025CC87-D659-4299-B830-231AEAA4169C}" srcOrd="0" destOrd="0" presId="urn:microsoft.com/office/officeart/2005/8/layout/radial1"/>
    <dgm:cxn modelId="{E981EF4B-A414-45E6-ADDA-535EF740BA5D}" type="presOf" srcId="{68AB9930-A6DA-4787-8241-218C27EE0FB1}" destId="{D7EEC7F2-156A-4BA2-A398-6070D670FC33}" srcOrd="1" destOrd="0" presId="urn:microsoft.com/office/officeart/2005/8/layout/radial1"/>
    <dgm:cxn modelId="{EF2D0A1D-5497-4CC6-9161-64BB6EEC1711}" srcId="{82DEDE7B-461E-45C0-AE18-910A3094EEDE}" destId="{6F073834-3DDB-462E-9486-4616E72DF89D}" srcOrd="5" destOrd="0" parTransId="{08D1ECD6-2356-44E5-BBF6-DE951AE6949A}" sibTransId="{013F0F7D-C2C3-420A-889A-28ED1CC046CD}"/>
    <dgm:cxn modelId="{D46317A5-C5A6-4A13-8AA4-2FEA0F8A07E2}" type="presOf" srcId="{08D1ECD6-2356-44E5-BBF6-DE951AE6949A}" destId="{85FC0364-4480-4A5F-BE3B-D83DFBDF4554}" srcOrd="0" destOrd="0" presId="urn:microsoft.com/office/officeart/2005/8/layout/radial1"/>
    <dgm:cxn modelId="{30F64F9E-E947-4645-868E-58630141A960}" srcId="{82DEDE7B-461E-45C0-AE18-910A3094EEDE}" destId="{5532D5E5-113E-4ACF-8DAD-05E01E2F246A}" srcOrd="7" destOrd="0" parTransId="{58E8B8E5-8F64-433B-8801-0E130CAE72AA}" sibTransId="{EF6B9CCD-F2AC-44B9-A781-6F4E78E9872D}"/>
    <dgm:cxn modelId="{70547AC4-5A6F-466B-9118-051AB20192F0}" type="presOf" srcId="{75587738-CA03-40EF-8224-A44B84F2C89E}" destId="{7BC2DB55-5750-495F-8960-0CDC0CF0656C}" srcOrd="0" destOrd="0" presId="urn:microsoft.com/office/officeart/2005/8/layout/radial1"/>
    <dgm:cxn modelId="{0D36FAF2-D298-4907-A618-49C70BAD577A}" type="presOf" srcId="{FA08C787-4779-4B9D-A659-8E40C12CA01C}" destId="{567FFC99-0CBF-407E-BD0E-B0D0366F1190}" srcOrd="1" destOrd="0" presId="urn:microsoft.com/office/officeart/2005/8/layout/radial1"/>
    <dgm:cxn modelId="{7012E22F-30F8-4EBA-82E0-29B1C132DE28}" type="presOf" srcId="{58E8B8E5-8F64-433B-8801-0E130CAE72AA}" destId="{362E452D-B90A-41F4-A571-C93E97F41E5E}" srcOrd="0" destOrd="0" presId="urn:microsoft.com/office/officeart/2005/8/layout/radial1"/>
    <dgm:cxn modelId="{030D5326-2A21-4154-BEE7-D6C36BCA32D2}" srcId="{06986AB2-8D47-4B4F-8316-6B2F8833040A}" destId="{82DEDE7B-461E-45C0-AE18-910A3094EEDE}" srcOrd="0" destOrd="0" parTransId="{F2BFFF68-E683-4B66-921D-44F59DEA141C}" sibTransId="{456E85D3-3172-4993-97CB-D58DDEF993EA}"/>
    <dgm:cxn modelId="{9D3C5AF9-D535-425C-A325-9C1767CCCCB1}" type="presOf" srcId="{D99AB7B3-5E8D-4DBF-9574-94EF64747F1C}" destId="{06C4F0CE-09B7-4AD3-8A4E-4F480269DE06}" srcOrd="0" destOrd="0" presId="urn:microsoft.com/office/officeart/2005/8/layout/radial1"/>
    <dgm:cxn modelId="{EBFBA134-906B-4088-8137-FE61CAC807DB}" type="presOf" srcId="{68AB9930-A6DA-4787-8241-218C27EE0FB1}" destId="{03F52F16-6CF2-4FAA-9A45-67E1BCC8E8AB}" srcOrd="0" destOrd="0" presId="urn:microsoft.com/office/officeart/2005/8/layout/radial1"/>
    <dgm:cxn modelId="{FDB83985-82F9-400D-8B12-2F269F6761EB}" type="presOf" srcId="{91CD8703-53A1-4A2B-A725-AF54C45FEAB7}" destId="{EC942987-2264-4684-A427-854BAA6A6906}" srcOrd="0" destOrd="0" presId="urn:microsoft.com/office/officeart/2005/8/layout/radial1"/>
    <dgm:cxn modelId="{5AAE95C3-5543-45EF-BAA3-00450AD1926D}" srcId="{82DEDE7B-461E-45C0-AE18-910A3094EEDE}" destId="{16BCAF6E-6461-4793-BDE5-4DD51248B2E6}" srcOrd="2" destOrd="0" parTransId="{68AB9930-A6DA-4787-8241-218C27EE0FB1}" sibTransId="{11094252-937C-4763-9DAE-79300414EE42}"/>
    <dgm:cxn modelId="{D4AAE846-9F06-40C2-AA87-5D469D3E1998}" srcId="{82DEDE7B-461E-45C0-AE18-910A3094EEDE}" destId="{18F7AB8F-F492-4231-8CB7-24182BBAC159}" srcOrd="6" destOrd="0" parTransId="{91CD8703-53A1-4A2B-A725-AF54C45FEAB7}" sibTransId="{D8204BF8-D126-4BBC-9598-5512A794ED0E}"/>
    <dgm:cxn modelId="{4A922BE3-5F73-4BD3-B14D-B9008C68C7DF}" srcId="{82DEDE7B-461E-45C0-AE18-910A3094EEDE}" destId="{1CA2EF23-9DF3-46F7-8971-A9CFFF296B5B}" srcOrd="4" destOrd="0" parTransId="{28EF4772-D414-414C-8002-ACC59A91ED5C}" sibTransId="{ED55D1B2-D7B6-423F-A6D4-B334259D9017}"/>
    <dgm:cxn modelId="{7B0C8443-6558-4AE6-8A92-34FD6AFFE0D4}" type="presOf" srcId="{16BCAF6E-6461-4793-BDE5-4DD51248B2E6}" destId="{6CFDC84A-279A-4939-AE80-1E0FDE8FCA08}" srcOrd="0" destOrd="0" presId="urn:microsoft.com/office/officeart/2005/8/layout/radial1"/>
    <dgm:cxn modelId="{C28C42FA-CB6C-417C-9E64-A3883979C3E0}" type="presOf" srcId="{82DEDE7B-461E-45C0-AE18-910A3094EEDE}" destId="{26A7597D-CD27-4BED-AB2B-8E1CFB65FFB6}" srcOrd="0" destOrd="0" presId="urn:microsoft.com/office/officeart/2005/8/layout/radial1"/>
    <dgm:cxn modelId="{17562A05-0F88-4B9A-8A4D-F9297A914AA8}" srcId="{82DEDE7B-461E-45C0-AE18-910A3094EEDE}" destId="{75587738-CA03-40EF-8224-A44B84F2C89E}" srcOrd="3" destOrd="0" parTransId="{B3208F97-267C-4B0B-A9B6-8BB1EF3A527B}" sibTransId="{D4AA2961-3B13-4891-965D-B92D08855E76}"/>
    <dgm:cxn modelId="{CF3B612D-04BD-4B6B-ABBC-F5AC2E5E8796}" type="presOf" srcId="{06986AB2-8D47-4B4F-8316-6B2F8833040A}" destId="{80E8B6C9-A28C-47E6-AF15-93A91C67E9CB}" srcOrd="0" destOrd="0" presId="urn:microsoft.com/office/officeart/2005/8/layout/radial1"/>
    <dgm:cxn modelId="{D4BC0DE0-5040-42FE-8A49-D76DD60BE48D}" type="presParOf" srcId="{80E8B6C9-A28C-47E6-AF15-93A91C67E9CB}" destId="{26A7597D-CD27-4BED-AB2B-8E1CFB65FFB6}" srcOrd="0" destOrd="0" presId="urn:microsoft.com/office/officeart/2005/8/layout/radial1"/>
    <dgm:cxn modelId="{5A0B9426-2EAB-424D-AA8D-A97D57C990B9}" type="presParOf" srcId="{80E8B6C9-A28C-47E6-AF15-93A91C67E9CB}" destId="{8227060B-608C-4E27-961C-85284B783894}" srcOrd="1" destOrd="0" presId="urn:microsoft.com/office/officeart/2005/8/layout/radial1"/>
    <dgm:cxn modelId="{1D8F5F7B-7095-4F90-A636-9A522D3D7D03}" type="presParOf" srcId="{8227060B-608C-4E27-961C-85284B783894}" destId="{567FFC99-0CBF-407E-BD0E-B0D0366F1190}" srcOrd="0" destOrd="0" presId="urn:microsoft.com/office/officeart/2005/8/layout/radial1"/>
    <dgm:cxn modelId="{DF462636-71F9-4C90-AD12-17D6D460D220}" type="presParOf" srcId="{80E8B6C9-A28C-47E6-AF15-93A91C67E9CB}" destId="{06C4F0CE-09B7-4AD3-8A4E-4F480269DE06}" srcOrd="2" destOrd="0" presId="urn:microsoft.com/office/officeart/2005/8/layout/radial1"/>
    <dgm:cxn modelId="{3C800083-EEF4-44AA-8942-8152F428B7C4}" type="presParOf" srcId="{80E8B6C9-A28C-47E6-AF15-93A91C67E9CB}" destId="{D3C8248C-4290-44E5-83FB-FA65C81613D1}" srcOrd="3" destOrd="0" presId="urn:microsoft.com/office/officeart/2005/8/layout/radial1"/>
    <dgm:cxn modelId="{D3E38411-2386-44A6-B37E-02B66CC8F050}" type="presParOf" srcId="{D3C8248C-4290-44E5-83FB-FA65C81613D1}" destId="{0BD37CC2-DE2E-476B-8F31-0AF9163BFA67}" srcOrd="0" destOrd="0" presId="urn:microsoft.com/office/officeart/2005/8/layout/radial1"/>
    <dgm:cxn modelId="{0D2BE081-6DD6-423C-BB3E-F04E906CE445}" type="presParOf" srcId="{80E8B6C9-A28C-47E6-AF15-93A91C67E9CB}" destId="{F7EDAF1B-0AF5-48CB-ABE1-CB7B2CC7FA6E}" srcOrd="4" destOrd="0" presId="urn:microsoft.com/office/officeart/2005/8/layout/radial1"/>
    <dgm:cxn modelId="{417C38FA-CEEA-4E6E-825F-9C884B7BB6F3}" type="presParOf" srcId="{80E8B6C9-A28C-47E6-AF15-93A91C67E9CB}" destId="{03F52F16-6CF2-4FAA-9A45-67E1BCC8E8AB}" srcOrd="5" destOrd="0" presId="urn:microsoft.com/office/officeart/2005/8/layout/radial1"/>
    <dgm:cxn modelId="{906CFEF6-76F2-43A9-869C-9ADAA1533DAA}" type="presParOf" srcId="{03F52F16-6CF2-4FAA-9A45-67E1BCC8E8AB}" destId="{D7EEC7F2-156A-4BA2-A398-6070D670FC33}" srcOrd="0" destOrd="0" presId="urn:microsoft.com/office/officeart/2005/8/layout/radial1"/>
    <dgm:cxn modelId="{E436F76F-1B43-4489-B873-4F1BD54699AB}" type="presParOf" srcId="{80E8B6C9-A28C-47E6-AF15-93A91C67E9CB}" destId="{6CFDC84A-279A-4939-AE80-1E0FDE8FCA08}" srcOrd="6" destOrd="0" presId="urn:microsoft.com/office/officeart/2005/8/layout/radial1"/>
    <dgm:cxn modelId="{D12B0D23-7FDA-4824-A51E-D44332D96D2C}" type="presParOf" srcId="{80E8B6C9-A28C-47E6-AF15-93A91C67E9CB}" destId="{20BD685B-B22B-409E-AA7A-E5A0F084D01C}" srcOrd="7" destOrd="0" presId="urn:microsoft.com/office/officeart/2005/8/layout/radial1"/>
    <dgm:cxn modelId="{3AC5DD44-A50F-4580-8F87-B428974986BE}" type="presParOf" srcId="{20BD685B-B22B-409E-AA7A-E5A0F084D01C}" destId="{FD452182-E8F0-4B7C-8ACD-96ECD8349144}" srcOrd="0" destOrd="0" presId="urn:microsoft.com/office/officeart/2005/8/layout/radial1"/>
    <dgm:cxn modelId="{D765D485-A5C3-4D59-A485-16E7C8F543B3}" type="presParOf" srcId="{80E8B6C9-A28C-47E6-AF15-93A91C67E9CB}" destId="{7BC2DB55-5750-495F-8960-0CDC0CF0656C}" srcOrd="8" destOrd="0" presId="urn:microsoft.com/office/officeart/2005/8/layout/radial1"/>
    <dgm:cxn modelId="{96DA5CD3-1D80-4AC7-8D99-B46792B499FA}" type="presParOf" srcId="{80E8B6C9-A28C-47E6-AF15-93A91C67E9CB}" destId="{D7D15CB4-B038-41AA-BCA1-6C4589151FEF}" srcOrd="9" destOrd="0" presId="urn:microsoft.com/office/officeart/2005/8/layout/radial1"/>
    <dgm:cxn modelId="{A14D39D9-ED45-473F-8637-5A8514653263}" type="presParOf" srcId="{D7D15CB4-B038-41AA-BCA1-6C4589151FEF}" destId="{B6630B5A-DDCE-48A7-881F-D8491E6EDEAA}" srcOrd="0" destOrd="0" presId="urn:microsoft.com/office/officeart/2005/8/layout/radial1"/>
    <dgm:cxn modelId="{FEC3F8F3-8632-4BAF-A0F2-013861CF9596}" type="presParOf" srcId="{80E8B6C9-A28C-47E6-AF15-93A91C67E9CB}" destId="{E316C3FD-4E09-4B6C-A633-70918ADDFC10}" srcOrd="10" destOrd="0" presId="urn:microsoft.com/office/officeart/2005/8/layout/radial1"/>
    <dgm:cxn modelId="{336D70C1-A735-424C-8C97-3073C0EF038D}" type="presParOf" srcId="{80E8B6C9-A28C-47E6-AF15-93A91C67E9CB}" destId="{85FC0364-4480-4A5F-BE3B-D83DFBDF4554}" srcOrd="11" destOrd="0" presId="urn:microsoft.com/office/officeart/2005/8/layout/radial1"/>
    <dgm:cxn modelId="{2F314A80-7FBB-47FA-91FE-404641FE65CA}" type="presParOf" srcId="{85FC0364-4480-4A5F-BE3B-D83DFBDF4554}" destId="{6A89B2CC-B52F-4491-8F6A-CE48BF097B6E}" srcOrd="0" destOrd="0" presId="urn:microsoft.com/office/officeart/2005/8/layout/radial1"/>
    <dgm:cxn modelId="{E6E9EB17-F094-428C-BAAE-AFCD3FEC62B1}" type="presParOf" srcId="{80E8B6C9-A28C-47E6-AF15-93A91C67E9CB}" destId="{93D702D5-E21A-473E-853A-2C97B098948A}" srcOrd="12" destOrd="0" presId="urn:microsoft.com/office/officeart/2005/8/layout/radial1"/>
    <dgm:cxn modelId="{0362D4B3-5F6E-4DC3-9260-9E339B37822A}" type="presParOf" srcId="{80E8B6C9-A28C-47E6-AF15-93A91C67E9CB}" destId="{EC942987-2264-4684-A427-854BAA6A6906}" srcOrd="13" destOrd="0" presId="urn:microsoft.com/office/officeart/2005/8/layout/radial1"/>
    <dgm:cxn modelId="{AD0E6195-3E62-45FC-B157-81601BE6CA83}" type="presParOf" srcId="{EC942987-2264-4684-A427-854BAA6A6906}" destId="{90B6D584-FBF9-4187-B387-86DB17B04C66}" srcOrd="0" destOrd="0" presId="urn:microsoft.com/office/officeart/2005/8/layout/radial1"/>
    <dgm:cxn modelId="{E159BA77-3217-43BF-AE1D-F6DF965E2872}" type="presParOf" srcId="{80E8B6C9-A28C-47E6-AF15-93A91C67E9CB}" destId="{9025CC87-D659-4299-B830-231AEAA4169C}" srcOrd="14" destOrd="0" presId="urn:microsoft.com/office/officeart/2005/8/layout/radial1"/>
    <dgm:cxn modelId="{0877D878-3AA2-4E9E-A29B-229CAE6093A9}" type="presParOf" srcId="{80E8B6C9-A28C-47E6-AF15-93A91C67E9CB}" destId="{362E452D-B90A-41F4-A571-C93E97F41E5E}" srcOrd="15" destOrd="0" presId="urn:microsoft.com/office/officeart/2005/8/layout/radial1"/>
    <dgm:cxn modelId="{BB057CCE-0146-43A9-AF07-CD7BE27A7A90}" type="presParOf" srcId="{362E452D-B90A-41F4-A571-C93E97F41E5E}" destId="{CCDC79C1-31A1-43BB-8B17-A9F384C64C0D}" srcOrd="0" destOrd="0" presId="urn:microsoft.com/office/officeart/2005/8/layout/radial1"/>
    <dgm:cxn modelId="{4881D5EB-2509-4134-80C2-015807B9ADC1}" type="presParOf" srcId="{80E8B6C9-A28C-47E6-AF15-93A91C67E9CB}" destId="{5018B4DD-FA4A-4E02-9725-91D31D4D8082}" srcOrd="1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866684-2AC8-42AD-9EB9-37359336C9A6}"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780F078F-B2C1-4160-A05A-BA3D0E8E124D}">
      <dgm:prSet phldrT="[Text]" custT="1"/>
      <dgm:spPr>
        <a:solidFill>
          <a:srgbClr val="00B050"/>
        </a:solidFill>
      </dgm:spPr>
      <dgm:t>
        <a:bodyPr/>
        <a:lstStyle/>
        <a:p>
          <a:r>
            <a:rPr lang="en-US" sz="1100" dirty="0" smtClean="0"/>
            <a:t>Skills</a:t>
          </a:r>
          <a:endParaRPr lang="en-US" sz="1100" dirty="0"/>
        </a:p>
      </dgm:t>
    </dgm:pt>
    <dgm:pt modelId="{755FDC88-87ED-4F51-9339-CDB70BF615A0}" type="parTrans" cxnId="{2AA883FD-E37F-4BF1-BEB6-D24246F26BAC}">
      <dgm:prSet/>
      <dgm:spPr/>
      <dgm:t>
        <a:bodyPr/>
        <a:lstStyle/>
        <a:p>
          <a:endParaRPr lang="en-US"/>
        </a:p>
      </dgm:t>
    </dgm:pt>
    <dgm:pt modelId="{1E99AA76-B3A6-4360-8BC3-EC9AE5014342}" type="sibTrans" cxnId="{2AA883FD-E37F-4BF1-BEB6-D24246F26BAC}">
      <dgm:prSet/>
      <dgm:spPr/>
      <dgm:t>
        <a:bodyPr/>
        <a:lstStyle/>
        <a:p>
          <a:endParaRPr lang="en-US"/>
        </a:p>
      </dgm:t>
    </dgm:pt>
    <dgm:pt modelId="{AFB199D0-FCDA-4607-B209-3AE2DE761EA9}">
      <dgm:prSet phldrT="[Text]" custT="1"/>
      <dgm:spPr>
        <a:solidFill>
          <a:schemeClr val="accent4"/>
        </a:solidFill>
      </dgm:spPr>
      <dgm:t>
        <a:bodyPr/>
        <a:lstStyle/>
        <a:p>
          <a:r>
            <a:rPr lang="en-US" sz="1100" dirty="0" smtClean="0"/>
            <a:t>Knowledge</a:t>
          </a:r>
          <a:endParaRPr lang="en-US" sz="1100" dirty="0"/>
        </a:p>
      </dgm:t>
    </dgm:pt>
    <dgm:pt modelId="{D771D84F-484C-4702-8274-1F22442F5BA2}" type="parTrans" cxnId="{C34BDFB8-742C-481C-BDFF-8F8912E6B72D}">
      <dgm:prSet/>
      <dgm:spPr/>
      <dgm:t>
        <a:bodyPr/>
        <a:lstStyle/>
        <a:p>
          <a:endParaRPr lang="en-US"/>
        </a:p>
      </dgm:t>
    </dgm:pt>
    <dgm:pt modelId="{F5CD0B03-57A0-452E-9614-8D7B4FE579A2}" type="sibTrans" cxnId="{C34BDFB8-742C-481C-BDFF-8F8912E6B72D}">
      <dgm:prSet/>
      <dgm:spPr/>
      <dgm:t>
        <a:bodyPr/>
        <a:lstStyle/>
        <a:p>
          <a:endParaRPr lang="en-US"/>
        </a:p>
      </dgm:t>
    </dgm:pt>
    <dgm:pt modelId="{7253B3ED-56CA-4C16-853E-E9858B2BA83A}">
      <dgm:prSet phldrT="[Text]" custT="1"/>
      <dgm:spPr>
        <a:solidFill>
          <a:srgbClr val="C00000"/>
        </a:solidFill>
      </dgm:spPr>
      <dgm:t>
        <a:bodyPr/>
        <a:lstStyle/>
        <a:p>
          <a:r>
            <a:rPr lang="en-US" sz="1100" baseline="0" dirty="0" smtClean="0"/>
            <a:t>Abilities</a:t>
          </a:r>
          <a:endParaRPr lang="en-US" sz="1100" baseline="0" dirty="0"/>
        </a:p>
      </dgm:t>
    </dgm:pt>
    <dgm:pt modelId="{8A8B678C-36AD-4BFA-91F1-A192475654FC}" type="parTrans" cxnId="{66F1C7D9-D7D3-432C-9250-00E0DA9187C7}">
      <dgm:prSet/>
      <dgm:spPr/>
      <dgm:t>
        <a:bodyPr/>
        <a:lstStyle/>
        <a:p>
          <a:endParaRPr lang="en-US"/>
        </a:p>
      </dgm:t>
    </dgm:pt>
    <dgm:pt modelId="{D1266163-D85E-4F58-A804-4E69421051BF}" type="sibTrans" cxnId="{66F1C7D9-D7D3-432C-9250-00E0DA9187C7}">
      <dgm:prSet/>
      <dgm:spPr/>
      <dgm:t>
        <a:bodyPr/>
        <a:lstStyle/>
        <a:p>
          <a:endParaRPr lang="en-US"/>
        </a:p>
      </dgm:t>
    </dgm:pt>
    <dgm:pt modelId="{C8EE63AA-6839-4A18-AE45-8AE9889A9E3B}">
      <dgm:prSet phldrT="[Text]"/>
      <dgm:spPr/>
      <dgm:t>
        <a:bodyPr/>
        <a:lstStyle/>
        <a:p>
          <a:r>
            <a:rPr lang="en-US" b="0" dirty="0" smtClean="0"/>
            <a:t>Selection Tools</a:t>
          </a:r>
          <a:endParaRPr lang="en-US" b="0" dirty="0"/>
        </a:p>
      </dgm:t>
    </dgm:pt>
    <dgm:pt modelId="{D0417D77-A7A5-437E-8A1D-8B720EB98159}" type="sibTrans" cxnId="{9803DAF7-1F65-4634-B632-A9C0DC4377BE}">
      <dgm:prSet/>
      <dgm:spPr/>
      <dgm:t>
        <a:bodyPr/>
        <a:lstStyle/>
        <a:p>
          <a:endParaRPr lang="en-US"/>
        </a:p>
      </dgm:t>
    </dgm:pt>
    <dgm:pt modelId="{54DEA666-CDF9-4F51-98F6-86853980D2B2}" type="parTrans" cxnId="{9803DAF7-1F65-4634-B632-A9C0DC4377BE}">
      <dgm:prSet/>
      <dgm:spPr/>
      <dgm:t>
        <a:bodyPr/>
        <a:lstStyle/>
        <a:p>
          <a:endParaRPr lang="en-US"/>
        </a:p>
      </dgm:t>
    </dgm:pt>
    <dgm:pt modelId="{496CDD32-2E99-46B0-AF6C-4D8A14CFA1B5}" type="pres">
      <dgm:prSet presAssocID="{8E866684-2AC8-42AD-9EB9-37359336C9A6}" presName="Name0" presStyleCnt="0">
        <dgm:presLayoutVars>
          <dgm:chMax val="4"/>
          <dgm:resizeHandles val="exact"/>
        </dgm:presLayoutVars>
      </dgm:prSet>
      <dgm:spPr/>
      <dgm:t>
        <a:bodyPr/>
        <a:lstStyle/>
        <a:p>
          <a:endParaRPr lang="en-US"/>
        </a:p>
      </dgm:t>
    </dgm:pt>
    <dgm:pt modelId="{96A6A8A6-831E-4D04-95AC-3D7F691E7C61}" type="pres">
      <dgm:prSet presAssocID="{8E866684-2AC8-42AD-9EB9-37359336C9A6}" presName="ellipse" presStyleLbl="trBgShp" presStyleIdx="0" presStyleCnt="1"/>
      <dgm:spPr/>
    </dgm:pt>
    <dgm:pt modelId="{8273E013-3C6E-4CDA-B538-7F5E9FDDEB54}" type="pres">
      <dgm:prSet presAssocID="{8E866684-2AC8-42AD-9EB9-37359336C9A6}" presName="arrow1" presStyleLbl="fgShp" presStyleIdx="0" presStyleCnt="1"/>
      <dgm:spPr/>
    </dgm:pt>
    <dgm:pt modelId="{D6D82A22-FEDD-4193-8113-CDF45CB98A3B}" type="pres">
      <dgm:prSet presAssocID="{8E866684-2AC8-42AD-9EB9-37359336C9A6}" presName="rectangle" presStyleLbl="revTx" presStyleIdx="0" presStyleCnt="1" custScaleX="169369">
        <dgm:presLayoutVars>
          <dgm:bulletEnabled val="1"/>
        </dgm:presLayoutVars>
      </dgm:prSet>
      <dgm:spPr/>
      <dgm:t>
        <a:bodyPr/>
        <a:lstStyle/>
        <a:p>
          <a:endParaRPr lang="en-US"/>
        </a:p>
      </dgm:t>
    </dgm:pt>
    <dgm:pt modelId="{A64EC84B-A0E9-4857-919E-9CCA45D219C8}" type="pres">
      <dgm:prSet presAssocID="{AFB199D0-FCDA-4607-B209-3AE2DE761EA9}" presName="item1" presStyleLbl="node1" presStyleIdx="0" presStyleCnt="3" custScaleX="159231" custScaleY="125285" custLinFactNeighborX="-2901" custLinFactNeighborY="41051">
        <dgm:presLayoutVars>
          <dgm:bulletEnabled val="1"/>
        </dgm:presLayoutVars>
      </dgm:prSet>
      <dgm:spPr/>
      <dgm:t>
        <a:bodyPr/>
        <a:lstStyle/>
        <a:p>
          <a:endParaRPr lang="en-US"/>
        </a:p>
      </dgm:t>
    </dgm:pt>
    <dgm:pt modelId="{FAD9DE65-2084-4358-A771-71BFA2B3DC72}" type="pres">
      <dgm:prSet presAssocID="{7253B3ED-56CA-4C16-853E-E9858B2BA83A}" presName="item2" presStyleLbl="node1" presStyleIdx="1" presStyleCnt="3" custScaleX="159231" custScaleY="125285" custLinFactNeighborX="-8222" custLinFactNeighborY="20135">
        <dgm:presLayoutVars>
          <dgm:bulletEnabled val="1"/>
        </dgm:presLayoutVars>
      </dgm:prSet>
      <dgm:spPr/>
      <dgm:t>
        <a:bodyPr/>
        <a:lstStyle/>
        <a:p>
          <a:endParaRPr lang="en-US"/>
        </a:p>
      </dgm:t>
    </dgm:pt>
    <dgm:pt modelId="{DB5EFB2F-0C6A-4FB8-BBD3-2089737563DF}" type="pres">
      <dgm:prSet presAssocID="{C8EE63AA-6839-4A18-AE45-8AE9889A9E3B}" presName="item3" presStyleLbl="node1" presStyleIdx="2" presStyleCnt="3" custScaleX="159231" custScaleY="125285" custLinFactNeighborX="57051" custLinFactNeighborY="24312">
        <dgm:presLayoutVars>
          <dgm:bulletEnabled val="1"/>
        </dgm:presLayoutVars>
      </dgm:prSet>
      <dgm:spPr/>
      <dgm:t>
        <a:bodyPr/>
        <a:lstStyle/>
        <a:p>
          <a:endParaRPr lang="en-US"/>
        </a:p>
      </dgm:t>
    </dgm:pt>
    <dgm:pt modelId="{1409C9EE-16CD-4AE1-81F0-30D4A163C92A}" type="pres">
      <dgm:prSet presAssocID="{8E866684-2AC8-42AD-9EB9-37359336C9A6}" presName="funnel" presStyleLbl="trAlignAcc1" presStyleIdx="0" presStyleCnt="1" custScaleX="138996" custScaleY="99274" custLinFactNeighborX="0" custLinFactNeighborY="11621"/>
      <dgm:spPr/>
    </dgm:pt>
  </dgm:ptLst>
  <dgm:cxnLst>
    <dgm:cxn modelId="{1BFEEBE6-E6E0-4429-97F2-B14300D39D52}" type="presOf" srcId="{780F078F-B2C1-4160-A05A-BA3D0E8E124D}" destId="{DB5EFB2F-0C6A-4FB8-BBD3-2089737563DF}" srcOrd="0" destOrd="0" presId="urn:microsoft.com/office/officeart/2005/8/layout/funnel1"/>
    <dgm:cxn modelId="{C34BDFB8-742C-481C-BDFF-8F8912E6B72D}" srcId="{8E866684-2AC8-42AD-9EB9-37359336C9A6}" destId="{AFB199D0-FCDA-4607-B209-3AE2DE761EA9}" srcOrd="1" destOrd="0" parTransId="{D771D84F-484C-4702-8274-1F22442F5BA2}" sibTransId="{F5CD0B03-57A0-452E-9614-8D7B4FE579A2}"/>
    <dgm:cxn modelId="{CF4202C4-2F0C-47ED-94BA-FC8096EF1AA3}" type="presOf" srcId="{7253B3ED-56CA-4C16-853E-E9858B2BA83A}" destId="{A64EC84B-A0E9-4857-919E-9CCA45D219C8}" srcOrd="0" destOrd="0" presId="urn:microsoft.com/office/officeart/2005/8/layout/funnel1"/>
    <dgm:cxn modelId="{66F1C7D9-D7D3-432C-9250-00E0DA9187C7}" srcId="{8E866684-2AC8-42AD-9EB9-37359336C9A6}" destId="{7253B3ED-56CA-4C16-853E-E9858B2BA83A}" srcOrd="2" destOrd="0" parTransId="{8A8B678C-36AD-4BFA-91F1-A192475654FC}" sibTransId="{D1266163-D85E-4F58-A804-4E69421051BF}"/>
    <dgm:cxn modelId="{9803DAF7-1F65-4634-B632-A9C0DC4377BE}" srcId="{8E866684-2AC8-42AD-9EB9-37359336C9A6}" destId="{C8EE63AA-6839-4A18-AE45-8AE9889A9E3B}" srcOrd="3" destOrd="0" parTransId="{54DEA666-CDF9-4F51-98F6-86853980D2B2}" sibTransId="{D0417D77-A7A5-437E-8A1D-8B720EB98159}"/>
    <dgm:cxn modelId="{EEF5F3AC-F941-47A2-9ED4-F3F9A54628D3}" type="presOf" srcId="{AFB199D0-FCDA-4607-B209-3AE2DE761EA9}" destId="{FAD9DE65-2084-4358-A771-71BFA2B3DC72}" srcOrd="0" destOrd="0" presId="urn:microsoft.com/office/officeart/2005/8/layout/funnel1"/>
    <dgm:cxn modelId="{C0617EF3-3124-4E70-98F3-6305A66D40FF}" type="presOf" srcId="{8E866684-2AC8-42AD-9EB9-37359336C9A6}" destId="{496CDD32-2E99-46B0-AF6C-4D8A14CFA1B5}" srcOrd="0" destOrd="0" presId="urn:microsoft.com/office/officeart/2005/8/layout/funnel1"/>
    <dgm:cxn modelId="{B295D508-C495-4056-B0BB-81819058BF00}" type="presOf" srcId="{C8EE63AA-6839-4A18-AE45-8AE9889A9E3B}" destId="{D6D82A22-FEDD-4193-8113-CDF45CB98A3B}" srcOrd="0" destOrd="0" presId="urn:microsoft.com/office/officeart/2005/8/layout/funnel1"/>
    <dgm:cxn modelId="{2AA883FD-E37F-4BF1-BEB6-D24246F26BAC}" srcId="{8E866684-2AC8-42AD-9EB9-37359336C9A6}" destId="{780F078F-B2C1-4160-A05A-BA3D0E8E124D}" srcOrd="0" destOrd="0" parTransId="{755FDC88-87ED-4F51-9339-CDB70BF615A0}" sibTransId="{1E99AA76-B3A6-4360-8BC3-EC9AE5014342}"/>
    <dgm:cxn modelId="{BBFF6588-AAF9-4501-B50B-D1F2D6151ED2}" type="presParOf" srcId="{496CDD32-2E99-46B0-AF6C-4D8A14CFA1B5}" destId="{96A6A8A6-831E-4D04-95AC-3D7F691E7C61}" srcOrd="0" destOrd="0" presId="urn:microsoft.com/office/officeart/2005/8/layout/funnel1"/>
    <dgm:cxn modelId="{0764F2FF-84A2-46B7-84A5-D0083F32A53B}" type="presParOf" srcId="{496CDD32-2E99-46B0-AF6C-4D8A14CFA1B5}" destId="{8273E013-3C6E-4CDA-B538-7F5E9FDDEB54}" srcOrd="1" destOrd="0" presId="urn:microsoft.com/office/officeart/2005/8/layout/funnel1"/>
    <dgm:cxn modelId="{032C591B-21AC-4F11-BBDF-778B37BF7583}" type="presParOf" srcId="{496CDD32-2E99-46B0-AF6C-4D8A14CFA1B5}" destId="{D6D82A22-FEDD-4193-8113-CDF45CB98A3B}" srcOrd="2" destOrd="0" presId="urn:microsoft.com/office/officeart/2005/8/layout/funnel1"/>
    <dgm:cxn modelId="{9C4312A2-29BB-48FC-AC36-5EF785D431E3}" type="presParOf" srcId="{496CDD32-2E99-46B0-AF6C-4D8A14CFA1B5}" destId="{A64EC84B-A0E9-4857-919E-9CCA45D219C8}" srcOrd="3" destOrd="0" presId="urn:microsoft.com/office/officeart/2005/8/layout/funnel1"/>
    <dgm:cxn modelId="{12C6F040-114C-4D5D-855D-BE76864335BD}" type="presParOf" srcId="{496CDD32-2E99-46B0-AF6C-4D8A14CFA1B5}" destId="{FAD9DE65-2084-4358-A771-71BFA2B3DC72}" srcOrd="4" destOrd="0" presId="urn:microsoft.com/office/officeart/2005/8/layout/funnel1"/>
    <dgm:cxn modelId="{90EF424B-15A8-4623-BF3B-245C89F79FDA}" type="presParOf" srcId="{496CDD32-2E99-46B0-AF6C-4D8A14CFA1B5}" destId="{DB5EFB2F-0C6A-4FB8-BBD3-2089737563DF}" srcOrd="5" destOrd="0" presId="urn:microsoft.com/office/officeart/2005/8/layout/funnel1"/>
    <dgm:cxn modelId="{E4FCB915-868B-4142-A2E2-7155CAE877C0}" type="presParOf" srcId="{496CDD32-2E99-46B0-AF6C-4D8A14CFA1B5}" destId="{1409C9EE-16CD-4AE1-81F0-30D4A163C92A}"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2C8D42-A583-4A51-BEA5-E15C7FB57BD7}" type="doc">
      <dgm:prSet loTypeId="urn:microsoft.com/office/officeart/2005/8/layout/process1" loCatId="process" qsTypeId="urn:microsoft.com/office/officeart/2005/8/quickstyle/simple1" qsCatId="simple" csTypeId="urn:microsoft.com/office/officeart/2005/8/colors/accent1_2" csCatId="accent1" phldr="1"/>
      <dgm:spPr/>
    </dgm:pt>
    <dgm:pt modelId="{0D34F30F-DDCD-4DFC-9C10-606B1A2418DF}">
      <dgm:prSet phldrT="[Text]" custT="1"/>
      <dgm:spPr/>
      <dgm:t>
        <a:bodyPr/>
        <a:lstStyle/>
        <a:p>
          <a:r>
            <a:rPr lang="en-US" sz="1600" dirty="0" smtClean="0"/>
            <a:t>Assess current employees</a:t>
          </a:r>
          <a:endParaRPr lang="en-US" sz="1600" dirty="0"/>
        </a:p>
      </dgm:t>
    </dgm:pt>
    <dgm:pt modelId="{E6816506-B178-4F4F-8129-9FC2C5D6A74F}" type="parTrans" cxnId="{9B23D408-6E9D-4029-8455-70C51499017D}">
      <dgm:prSet/>
      <dgm:spPr/>
      <dgm:t>
        <a:bodyPr/>
        <a:lstStyle/>
        <a:p>
          <a:endParaRPr lang="en-US"/>
        </a:p>
      </dgm:t>
    </dgm:pt>
    <dgm:pt modelId="{EE83AA58-5617-49A4-9532-FE7A283A3239}" type="sibTrans" cxnId="{9B23D408-6E9D-4029-8455-70C51499017D}">
      <dgm:prSet/>
      <dgm:spPr/>
      <dgm:t>
        <a:bodyPr/>
        <a:lstStyle/>
        <a:p>
          <a:endParaRPr lang="en-US"/>
        </a:p>
      </dgm:t>
    </dgm:pt>
    <dgm:pt modelId="{A378ED36-DD59-4D48-A562-E3D922F52190}">
      <dgm:prSet phldrT="[Text]" custT="1"/>
      <dgm:spPr/>
      <dgm:t>
        <a:bodyPr/>
        <a:lstStyle/>
        <a:p>
          <a:r>
            <a:rPr lang="en-US" sz="1600" dirty="0" smtClean="0"/>
            <a:t>Gather performance data</a:t>
          </a:r>
          <a:endParaRPr lang="en-US" sz="1600" dirty="0"/>
        </a:p>
      </dgm:t>
    </dgm:pt>
    <dgm:pt modelId="{B5E8B0E4-38FC-422C-8BAD-ED77397CF8BD}" type="parTrans" cxnId="{993079A4-7C54-4E8E-85EF-B015D32E4A5A}">
      <dgm:prSet/>
      <dgm:spPr/>
      <dgm:t>
        <a:bodyPr/>
        <a:lstStyle/>
        <a:p>
          <a:endParaRPr lang="en-US"/>
        </a:p>
      </dgm:t>
    </dgm:pt>
    <dgm:pt modelId="{6FD4EEE7-2DC7-4498-95B0-A17FF418289E}" type="sibTrans" cxnId="{993079A4-7C54-4E8E-85EF-B015D32E4A5A}">
      <dgm:prSet/>
      <dgm:spPr/>
      <dgm:t>
        <a:bodyPr/>
        <a:lstStyle/>
        <a:p>
          <a:endParaRPr lang="en-US"/>
        </a:p>
      </dgm:t>
    </dgm:pt>
    <dgm:pt modelId="{C643E8FC-19BF-4142-8E2D-0223C17074AE}">
      <dgm:prSet phldrT="[Text]" custT="1"/>
      <dgm:spPr/>
      <dgm:t>
        <a:bodyPr/>
        <a:lstStyle/>
        <a:p>
          <a:r>
            <a:rPr lang="en-US" sz="1600" dirty="0" smtClean="0"/>
            <a:t>Perform analyses</a:t>
          </a:r>
          <a:endParaRPr lang="en-US" sz="1600" dirty="0"/>
        </a:p>
      </dgm:t>
    </dgm:pt>
    <dgm:pt modelId="{45535882-E89B-4738-91CB-8157782C9DA2}" type="parTrans" cxnId="{3D978B67-C3EF-499D-A86B-FF74952C0256}">
      <dgm:prSet/>
      <dgm:spPr/>
      <dgm:t>
        <a:bodyPr/>
        <a:lstStyle/>
        <a:p>
          <a:endParaRPr lang="en-US"/>
        </a:p>
      </dgm:t>
    </dgm:pt>
    <dgm:pt modelId="{A78EEE70-0F0E-477B-80F3-4F7B49B2BB9E}" type="sibTrans" cxnId="{3D978B67-C3EF-499D-A86B-FF74952C0256}">
      <dgm:prSet/>
      <dgm:spPr/>
      <dgm:t>
        <a:bodyPr/>
        <a:lstStyle/>
        <a:p>
          <a:endParaRPr lang="en-US"/>
        </a:p>
      </dgm:t>
    </dgm:pt>
    <dgm:pt modelId="{B9206192-05CB-407B-805B-B6971801D700}">
      <dgm:prSet phldrT="[Text]" custT="1"/>
      <dgm:spPr/>
      <dgm:t>
        <a:bodyPr/>
        <a:lstStyle/>
        <a:p>
          <a:r>
            <a:rPr lang="en-US" sz="1600" dirty="0" smtClean="0"/>
            <a:t>Create scoring algorithm</a:t>
          </a:r>
          <a:endParaRPr lang="en-US" sz="1600" dirty="0"/>
        </a:p>
      </dgm:t>
    </dgm:pt>
    <dgm:pt modelId="{0611D215-CA80-4B9E-8F8E-42CB26C56AAB}" type="parTrans" cxnId="{EF65F06D-6CA1-477B-93E3-8679073B6217}">
      <dgm:prSet/>
      <dgm:spPr/>
      <dgm:t>
        <a:bodyPr/>
        <a:lstStyle/>
        <a:p>
          <a:endParaRPr lang="en-US"/>
        </a:p>
      </dgm:t>
    </dgm:pt>
    <dgm:pt modelId="{3FD7D0E5-D6AB-4354-98D7-4C7D8EF8D9F3}" type="sibTrans" cxnId="{EF65F06D-6CA1-477B-93E3-8679073B6217}">
      <dgm:prSet/>
      <dgm:spPr/>
      <dgm:t>
        <a:bodyPr/>
        <a:lstStyle/>
        <a:p>
          <a:endParaRPr lang="en-US"/>
        </a:p>
      </dgm:t>
    </dgm:pt>
    <dgm:pt modelId="{B0A44CCA-AFD7-496F-A244-E1761F45C5C0}" type="pres">
      <dgm:prSet presAssocID="{872C8D42-A583-4A51-BEA5-E15C7FB57BD7}" presName="Name0" presStyleCnt="0">
        <dgm:presLayoutVars>
          <dgm:dir/>
          <dgm:resizeHandles val="exact"/>
        </dgm:presLayoutVars>
      </dgm:prSet>
      <dgm:spPr/>
    </dgm:pt>
    <dgm:pt modelId="{193C9F2D-D6FF-4585-A75C-92E5E1DD2F66}" type="pres">
      <dgm:prSet presAssocID="{0D34F30F-DDCD-4DFC-9C10-606B1A2418DF}" presName="node" presStyleLbl="node1" presStyleIdx="0" presStyleCnt="4" custScaleX="144733">
        <dgm:presLayoutVars>
          <dgm:bulletEnabled val="1"/>
        </dgm:presLayoutVars>
      </dgm:prSet>
      <dgm:spPr/>
      <dgm:t>
        <a:bodyPr/>
        <a:lstStyle/>
        <a:p>
          <a:endParaRPr lang="en-US"/>
        </a:p>
      </dgm:t>
    </dgm:pt>
    <dgm:pt modelId="{74F31712-D294-4500-B23A-AA7F4E198492}" type="pres">
      <dgm:prSet presAssocID="{EE83AA58-5617-49A4-9532-FE7A283A3239}" presName="sibTrans" presStyleLbl="sibTrans2D1" presStyleIdx="0" presStyleCnt="3"/>
      <dgm:spPr/>
      <dgm:t>
        <a:bodyPr/>
        <a:lstStyle/>
        <a:p>
          <a:endParaRPr lang="en-US"/>
        </a:p>
      </dgm:t>
    </dgm:pt>
    <dgm:pt modelId="{ADB63B89-5F3D-48AC-8589-34D6F495C51B}" type="pres">
      <dgm:prSet presAssocID="{EE83AA58-5617-49A4-9532-FE7A283A3239}" presName="connectorText" presStyleLbl="sibTrans2D1" presStyleIdx="0" presStyleCnt="3"/>
      <dgm:spPr/>
      <dgm:t>
        <a:bodyPr/>
        <a:lstStyle/>
        <a:p>
          <a:endParaRPr lang="en-US"/>
        </a:p>
      </dgm:t>
    </dgm:pt>
    <dgm:pt modelId="{B0501C85-350A-4309-9C50-FDF1CBB79851}" type="pres">
      <dgm:prSet presAssocID="{A378ED36-DD59-4D48-A562-E3D922F52190}" presName="node" presStyleLbl="node1" presStyleIdx="1" presStyleCnt="4" custScaleX="144733">
        <dgm:presLayoutVars>
          <dgm:bulletEnabled val="1"/>
        </dgm:presLayoutVars>
      </dgm:prSet>
      <dgm:spPr/>
      <dgm:t>
        <a:bodyPr/>
        <a:lstStyle/>
        <a:p>
          <a:endParaRPr lang="en-US"/>
        </a:p>
      </dgm:t>
    </dgm:pt>
    <dgm:pt modelId="{68A17DEA-4C96-4309-A4AB-63EDDC1A4C67}" type="pres">
      <dgm:prSet presAssocID="{6FD4EEE7-2DC7-4498-95B0-A17FF418289E}" presName="sibTrans" presStyleLbl="sibTrans2D1" presStyleIdx="1" presStyleCnt="3"/>
      <dgm:spPr/>
      <dgm:t>
        <a:bodyPr/>
        <a:lstStyle/>
        <a:p>
          <a:endParaRPr lang="en-US"/>
        </a:p>
      </dgm:t>
    </dgm:pt>
    <dgm:pt modelId="{56A1EE1C-2D91-4AC7-ADA8-C27C10C438DD}" type="pres">
      <dgm:prSet presAssocID="{6FD4EEE7-2DC7-4498-95B0-A17FF418289E}" presName="connectorText" presStyleLbl="sibTrans2D1" presStyleIdx="1" presStyleCnt="3"/>
      <dgm:spPr/>
      <dgm:t>
        <a:bodyPr/>
        <a:lstStyle/>
        <a:p>
          <a:endParaRPr lang="en-US"/>
        </a:p>
      </dgm:t>
    </dgm:pt>
    <dgm:pt modelId="{BD1DDB2D-2955-4F67-A1B9-03777E4D5988}" type="pres">
      <dgm:prSet presAssocID="{C643E8FC-19BF-4142-8E2D-0223C17074AE}" presName="node" presStyleLbl="node1" presStyleIdx="2" presStyleCnt="4" custScaleX="144733">
        <dgm:presLayoutVars>
          <dgm:bulletEnabled val="1"/>
        </dgm:presLayoutVars>
      </dgm:prSet>
      <dgm:spPr/>
      <dgm:t>
        <a:bodyPr/>
        <a:lstStyle/>
        <a:p>
          <a:endParaRPr lang="en-US"/>
        </a:p>
      </dgm:t>
    </dgm:pt>
    <dgm:pt modelId="{D9A6537F-E24E-4CE4-82E4-076C0AE8F569}" type="pres">
      <dgm:prSet presAssocID="{A78EEE70-0F0E-477B-80F3-4F7B49B2BB9E}" presName="sibTrans" presStyleLbl="sibTrans2D1" presStyleIdx="2" presStyleCnt="3"/>
      <dgm:spPr/>
      <dgm:t>
        <a:bodyPr/>
        <a:lstStyle/>
        <a:p>
          <a:endParaRPr lang="en-US"/>
        </a:p>
      </dgm:t>
    </dgm:pt>
    <dgm:pt modelId="{F242FA0A-60D1-450E-B8AF-AB415317AD64}" type="pres">
      <dgm:prSet presAssocID="{A78EEE70-0F0E-477B-80F3-4F7B49B2BB9E}" presName="connectorText" presStyleLbl="sibTrans2D1" presStyleIdx="2" presStyleCnt="3"/>
      <dgm:spPr/>
      <dgm:t>
        <a:bodyPr/>
        <a:lstStyle/>
        <a:p>
          <a:endParaRPr lang="en-US"/>
        </a:p>
      </dgm:t>
    </dgm:pt>
    <dgm:pt modelId="{9DF7065E-1B1C-4C53-AA5D-EE5F0F3592C9}" type="pres">
      <dgm:prSet presAssocID="{B9206192-05CB-407B-805B-B6971801D700}" presName="node" presStyleLbl="node1" presStyleIdx="3" presStyleCnt="4" custScaleX="144733">
        <dgm:presLayoutVars>
          <dgm:bulletEnabled val="1"/>
        </dgm:presLayoutVars>
      </dgm:prSet>
      <dgm:spPr/>
      <dgm:t>
        <a:bodyPr/>
        <a:lstStyle/>
        <a:p>
          <a:endParaRPr lang="en-US"/>
        </a:p>
      </dgm:t>
    </dgm:pt>
  </dgm:ptLst>
  <dgm:cxnLst>
    <dgm:cxn modelId="{ADAC1681-3DF0-42C8-8646-DCE3E81D88E3}" type="presOf" srcId="{0D34F30F-DDCD-4DFC-9C10-606B1A2418DF}" destId="{193C9F2D-D6FF-4585-A75C-92E5E1DD2F66}" srcOrd="0" destOrd="0" presId="urn:microsoft.com/office/officeart/2005/8/layout/process1"/>
    <dgm:cxn modelId="{0BA68826-57D9-461A-BB0D-4067585897BF}" type="presOf" srcId="{EE83AA58-5617-49A4-9532-FE7A283A3239}" destId="{74F31712-D294-4500-B23A-AA7F4E198492}" srcOrd="0" destOrd="0" presId="urn:microsoft.com/office/officeart/2005/8/layout/process1"/>
    <dgm:cxn modelId="{3D978B67-C3EF-499D-A86B-FF74952C0256}" srcId="{872C8D42-A583-4A51-BEA5-E15C7FB57BD7}" destId="{C643E8FC-19BF-4142-8E2D-0223C17074AE}" srcOrd="2" destOrd="0" parTransId="{45535882-E89B-4738-91CB-8157782C9DA2}" sibTransId="{A78EEE70-0F0E-477B-80F3-4F7B49B2BB9E}"/>
    <dgm:cxn modelId="{4DF7730D-7576-43F9-B9E0-5CFBA5FB9795}" type="presOf" srcId="{A78EEE70-0F0E-477B-80F3-4F7B49B2BB9E}" destId="{F242FA0A-60D1-450E-B8AF-AB415317AD64}" srcOrd="1" destOrd="0" presId="urn:microsoft.com/office/officeart/2005/8/layout/process1"/>
    <dgm:cxn modelId="{B68C2DA7-9359-4D78-8B6B-5021D3D57A3B}" type="presOf" srcId="{6FD4EEE7-2DC7-4498-95B0-A17FF418289E}" destId="{68A17DEA-4C96-4309-A4AB-63EDDC1A4C67}" srcOrd="0" destOrd="0" presId="urn:microsoft.com/office/officeart/2005/8/layout/process1"/>
    <dgm:cxn modelId="{DB60AAF4-AB13-4632-8BF8-B4388786496C}" type="presOf" srcId="{C643E8FC-19BF-4142-8E2D-0223C17074AE}" destId="{BD1DDB2D-2955-4F67-A1B9-03777E4D5988}" srcOrd="0" destOrd="0" presId="urn:microsoft.com/office/officeart/2005/8/layout/process1"/>
    <dgm:cxn modelId="{21A27517-FD4A-4BA3-A8E4-1085FED1E335}" type="presOf" srcId="{EE83AA58-5617-49A4-9532-FE7A283A3239}" destId="{ADB63B89-5F3D-48AC-8589-34D6F495C51B}" srcOrd="1" destOrd="0" presId="urn:microsoft.com/office/officeart/2005/8/layout/process1"/>
    <dgm:cxn modelId="{C373A94A-5E43-4A37-AC4F-9D1BD5BF0C0B}" type="presOf" srcId="{6FD4EEE7-2DC7-4498-95B0-A17FF418289E}" destId="{56A1EE1C-2D91-4AC7-ADA8-C27C10C438DD}" srcOrd="1" destOrd="0" presId="urn:microsoft.com/office/officeart/2005/8/layout/process1"/>
    <dgm:cxn modelId="{EF65F06D-6CA1-477B-93E3-8679073B6217}" srcId="{872C8D42-A583-4A51-BEA5-E15C7FB57BD7}" destId="{B9206192-05CB-407B-805B-B6971801D700}" srcOrd="3" destOrd="0" parTransId="{0611D215-CA80-4B9E-8F8E-42CB26C56AAB}" sibTransId="{3FD7D0E5-D6AB-4354-98D7-4C7D8EF8D9F3}"/>
    <dgm:cxn modelId="{8C732E71-2C59-40F7-BA71-1238AFFE1CDD}" type="presOf" srcId="{A78EEE70-0F0E-477B-80F3-4F7B49B2BB9E}" destId="{D9A6537F-E24E-4CE4-82E4-076C0AE8F569}" srcOrd="0" destOrd="0" presId="urn:microsoft.com/office/officeart/2005/8/layout/process1"/>
    <dgm:cxn modelId="{0E4F2E03-580C-487D-93E4-B57B9C26FA25}" type="presOf" srcId="{B9206192-05CB-407B-805B-B6971801D700}" destId="{9DF7065E-1B1C-4C53-AA5D-EE5F0F3592C9}" srcOrd="0" destOrd="0" presId="urn:microsoft.com/office/officeart/2005/8/layout/process1"/>
    <dgm:cxn modelId="{D42EB1A9-512A-42AF-B96B-4AC87ECE9B52}" type="presOf" srcId="{A378ED36-DD59-4D48-A562-E3D922F52190}" destId="{B0501C85-350A-4309-9C50-FDF1CBB79851}" srcOrd="0" destOrd="0" presId="urn:microsoft.com/office/officeart/2005/8/layout/process1"/>
    <dgm:cxn modelId="{993079A4-7C54-4E8E-85EF-B015D32E4A5A}" srcId="{872C8D42-A583-4A51-BEA5-E15C7FB57BD7}" destId="{A378ED36-DD59-4D48-A562-E3D922F52190}" srcOrd="1" destOrd="0" parTransId="{B5E8B0E4-38FC-422C-8BAD-ED77397CF8BD}" sibTransId="{6FD4EEE7-2DC7-4498-95B0-A17FF418289E}"/>
    <dgm:cxn modelId="{D6A6FF20-DB60-41D9-A1F8-16374E42CC45}" type="presOf" srcId="{872C8D42-A583-4A51-BEA5-E15C7FB57BD7}" destId="{B0A44CCA-AFD7-496F-A244-E1761F45C5C0}" srcOrd="0" destOrd="0" presId="urn:microsoft.com/office/officeart/2005/8/layout/process1"/>
    <dgm:cxn modelId="{9B23D408-6E9D-4029-8455-70C51499017D}" srcId="{872C8D42-A583-4A51-BEA5-E15C7FB57BD7}" destId="{0D34F30F-DDCD-4DFC-9C10-606B1A2418DF}" srcOrd="0" destOrd="0" parTransId="{E6816506-B178-4F4F-8129-9FC2C5D6A74F}" sibTransId="{EE83AA58-5617-49A4-9532-FE7A283A3239}"/>
    <dgm:cxn modelId="{1E906B73-30C5-4071-BF6F-7B03A265DB95}" type="presParOf" srcId="{B0A44CCA-AFD7-496F-A244-E1761F45C5C0}" destId="{193C9F2D-D6FF-4585-A75C-92E5E1DD2F66}" srcOrd="0" destOrd="0" presId="urn:microsoft.com/office/officeart/2005/8/layout/process1"/>
    <dgm:cxn modelId="{68D2775D-86AA-47D4-A052-0F44E516C657}" type="presParOf" srcId="{B0A44CCA-AFD7-496F-A244-E1761F45C5C0}" destId="{74F31712-D294-4500-B23A-AA7F4E198492}" srcOrd="1" destOrd="0" presId="urn:microsoft.com/office/officeart/2005/8/layout/process1"/>
    <dgm:cxn modelId="{C20244BC-F9BA-4724-96C5-5F4C449D8778}" type="presParOf" srcId="{74F31712-D294-4500-B23A-AA7F4E198492}" destId="{ADB63B89-5F3D-48AC-8589-34D6F495C51B}" srcOrd="0" destOrd="0" presId="urn:microsoft.com/office/officeart/2005/8/layout/process1"/>
    <dgm:cxn modelId="{E6ECD09A-75CA-475A-A1BA-6A567480A5EF}" type="presParOf" srcId="{B0A44CCA-AFD7-496F-A244-E1761F45C5C0}" destId="{B0501C85-350A-4309-9C50-FDF1CBB79851}" srcOrd="2" destOrd="0" presId="urn:microsoft.com/office/officeart/2005/8/layout/process1"/>
    <dgm:cxn modelId="{44D48226-3BFB-4784-92B9-3F9CD838E0A3}" type="presParOf" srcId="{B0A44CCA-AFD7-496F-A244-E1761F45C5C0}" destId="{68A17DEA-4C96-4309-A4AB-63EDDC1A4C67}" srcOrd="3" destOrd="0" presId="urn:microsoft.com/office/officeart/2005/8/layout/process1"/>
    <dgm:cxn modelId="{A8BE13EE-90BF-4FDE-A9F0-802586024674}" type="presParOf" srcId="{68A17DEA-4C96-4309-A4AB-63EDDC1A4C67}" destId="{56A1EE1C-2D91-4AC7-ADA8-C27C10C438DD}" srcOrd="0" destOrd="0" presId="urn:microsoft.com/office/officeart/2005/8/layout/process1"/>
    <dgm:cxn modelId="{CCED63ED-F96C-437A-BA84-96436C1DFB4A}" type="presParOf" srcId="{B0A44CCA-AFD7-496F-A244-E1761F45C5C0}" destId="{BD1DDB2D-2955-4F67-A1B9-03777E4D5988}" srcOrd="4" destOrd="0" presId="urn:microsoft.com/office/officeart/2005/8/layout/process1"/>
    <dgm:cxn modelId="{28F81810-76FC-429A-A793-BA295F6C42F7}" type="presParOf" srcId="{B0A44CCA-AFD7-496F-A244-E1761F45C5C0}" destId="{D9A6537F-E24E-4CE4-82E4-076C0AE8F569}" srcOrd="5" destOrd="0" presId="urn:microsoft.com/office/officeart/2005/8/layout/process1"/>
    <dgm:cxn modelId="{39A6A2C3-B8DE-4F60-A737-96A22CD4824E}" type="presParOf" srcId="{D9A6537F-E24E-4CE4-82E4-076C0AE8F569}" destId="{F242FA0A-60D1-450E-B8AF-AB415317AD64}" srcOrd="0" destOrd="0" presId="urn:microsoft.com/office/officeart/2005/8/layout/process1"/>
    <dgm:cxn modelId="{B2578484-8675-4E5B-8FE8-BAB9A9CAA647}" type="presParOf" srcId="{B0A44CCA-AFD7-496F-A244-E1761F45C5C0}" destId="{9DF7065E-1B1C-4C53-AA5D-EE5F0F3592C9}"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11A67D-01A5-417C-905C-2EAA84F86BF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FE6A2C6-AB10-49AA-BA46-10391E297803}">
      <dgm:prSet phldrT="[Text]" custT="1"/>
      <dgm:spPr/>
      <dgm:t>
        <a:bodyPr/>
        <a:lstStyle/>
        <a:p>
          <a:pPr>
            <a:spcAft>
              <a:spcPts val="0"/>
            </a:spcAft>
          </a:pPr>
          <a:r>
            <a:rPr lang="en-US" sz="2000" b="1" dirty="0" smtClean="0"/>
            <a:t>Focus on jobs that have the:</a:t>
          </a:r>
          <a:endParaRPr lang="en-US" sz="2000" b="1" dirty="0"/>
        </a:p>
      </dgm:t>
    </dgm:pt>
    <dgm:pt modelId="{D8B72A16-0627-40FC-92D3-E6DA9C831438}" type="parTrans" cxnId="{A3024541-3346-42C5-95A2-BA46FA0AF396}">
      <dgm:prSet/>
      <dgm:spPr/>
      <dgm:t>
        <a:bodyPr/>
        <a:lstStyle/>
        <a:p>
          <a:endParaRPr lang="en-US"/>
        </a:p>
      </dgm:t>
    </dgm:pt>
    <dgm:pt modelId="{BCCA6B3D-7A6D-4891-B223-252541EBC92D}" type="sibTrans" cxnId="{A3024541-3346-42C5-95A2-BA46FA0AF396}">
      <dgm:prSet/>
      <dgm:spPr/>
      <dgm:t>
        <a:bodyPr/>
        <a:lstStyle/>
        <a:p>
          <a:endParaRPr lang="en-US"/>
        </a:p>
      </dgm:t>
    </dgm:pt>
    <dgm:pt modelId="{A81B24B4-BD8E-405D-827B-DF667952B5C7}">
      <dgm:prSet phldrT="[Text]" custT="1"/>
      <dgm:spPr/>
      <dgm:t>
        <a:bodyPr/>
        <a:lstStyle/>
        <a:p>
          <a:pPr>
            <a:lnSpc>
              <a:spcPct val="100000"/>
            </a:lnSpc>
            <a:spcAft>
              <a:spcPts val="0"/>
            </a:spcAft>
          </a:pPr>
          <a:r>
            <a:rPr lang="en-US" sz="1600" dirty="0" smtClean="0"/>
            <a:t>Highest headcount</a:t>
          </a:r>
          <a:endParaRPr lang="en-US" sz="1600" dirty="0"/>
        </a:p>
      </dgm:t>
    </dgm:pt>
    <dgm:pt modelId="{6FC9FBF6-BA27-43F7-95ED-ED6D93654BE9}" type="parTrans" cxnId="{081F2B01-05B9-4E92-B26B-A0B533465F69}">
      <dgm:prSet/>
      <dgm:spPr/>
      <dgm:t>
        <a:bodyPr/>
        <a:lstStyle/>
        <a:p>
          <a:endParaRPr lang="en-US"/>
        </a:p>
      </dgm:t>
    </dgm:pt>
    <dgm:pt modelId="{09C3A917-EE71-43A2-9B5B-67E3BC421F7B}" type="sibTrans" cxnId="{081F2B01-05B9-4E92-B26B-A0B533465F69}">
      <dgm:prSet/>
      <dgm:spPr/>
      <dgm:t>
        <a:bodyPr/>
        <a:lstStyle/>
        <a:p>
          <a:endParaRPr lang="en-US"/>
        </a:p>
      </dgm:t>
    </dgm:pt>
    <dgm:pt modelId="{598E7554-3C36-4BC1-9EC6-6F59E7855751}">
      <dgm:prSet phldrT="[Text]" custT="1"/>
      <dgm:spPr/>
      <dgm:t>
        <a:bodyPr/>
        <a:lstStyle/>
        <a:p>
          <a:pPr>
            <a:spcAft>
              <a:spcPts val="0"/>
            </a:spcAft>
          </a:pPr>
          <a:r>
            <a:rPr lang="en-US" sz="2000" b="1" dirty="0" smtClean="0"/>
            <a:t>Know your data:</a:t>
          </a:r>
          <a:endParaRPr lang="en-US" sz="2000" b="1" dirty="0"/>
        </a:p>
      </dgm:t>
    </dgm:pt>
    <dgm:pt modelId="{79C6FF9B-A310-49FA-86D1-C3B81710E26D}" type="parTrans" cxnId="{28063CC6-9A99-4ADE-AD05-00F0DA9D01FC}">
      <dgm:prSet/>
      <dgm:spPr/>
      <dgm:t>
        <a:bodyPr/>
        <a:lstStyle/>
        <a:p>
          <a:endParaRPr lang="en-US"/>
        </a:p>
      </dgm:t>
    </dgm:pt>
    <dgm:pt modelId="{D1028BD4-A46E-4D2A-943A-30E1A1548B4F}" type="sibTrans" cxnId="{28063CC6-9A99-4ADE-AD05-00F0DA9D01FC}">
      <dgm:prSet/>
      <dgm:spPr/>
      <dgm:t>
        <a:bodyPr/>
        <a:lstStyle/>
        <a:p>
          <a:endParaRPr lang="en-US"/>
        </a:p>
      </dgm:t>
    </dgm:pt>
    <dgm:pt modelId="{B6DD0044-A312-422F-BC3F-045A1B264A19}">
      <dgm:prSet phldrT="[Text]" custT="1"/>
      <dgm:spPr/>
      <dgm:t>
        <a:bodyPr/>
        <a:lstStyle/>
        <a:p>
          <a:pPr marL="171450" indent="-171450" defTabSz="711200">
            <a:lnSpc>
              <a:spcPct val="100000"/>
            </a:lnSpc>
            <a:spcBef>
              <a:spcPct val="0"/>
            </a:spcBef>
            <a:spcAft>
              <a:spcPts val="0"/>
            </a:spcAft>
            <a:buNone/>
          </a:pPr>
          <a:r>
            <a:rPr lang="en-US" sz="1600" dirty="0" smtClean="0"/>
            <a:t>Retention metrics (30, 60, 90-day turnover)</a:t>
          </a:r>
          <a:endParaRPr lang="en-US" sz="1600" dirty="0"/>
        </a:p>
      </dgm:t>
    </dgm:pt>
    <dgm:pt modelId="{7AE8E960-9A21-48C0-ACDF-A7BC1A8B3A68}" type="parTrans" cxnId="{ADF2440D-1ECF-48F4-888D-9F6D329F0D16}">
      <dgm:prSet/>
      <dgm:spPr/>
      <dgm:t>
        <a:bodyPr/>
        <a:lstStyle/>
        <a:p>
          <a:endParaRPr lang="en-US"/>
        </a:p>
      </dgm:t>
    </dgm:pt>
    <dgm:pt modelId="{85BCF809-945B-470B-AB04-55DD51B4ED0F}" type="sibTrans" cxnId="{ADF2440D-1ECF-48F4-888D-9F6D329F0D16}">
      <dgm:prSet/>
      <dgm:spPr/>
      <dgm:t>
        <a:bodyPr/>
        <a:lstStyle/>
        <a:p>
          <a:endParaRPr lang="en-US"/>
        </a:p>
      </dgm:t>
    </dgm:pt>
    <dgm:pt modelId="{F73D3707-626C-4970-ADF5-AD8520ACBFA1}">
      <dgm:prSet custT="1"/>
      <dgm:spPr/>
      <dgm:t>
        <a:bodyPr/>
        <a:lstStyle/>
        <a:p>
          <a:pPr>
            <a:lnSpc>
              <a:spcPct val="100000"/>
            </a:lnSpc>
            <a:spcAft>
              <a:spcPts val="0"/>
            </a:spcAft>
          </a:pPr>
          <a:r>
            <a:rPr lang="en-US" sz="1600" dirty="0" smtClean="0"/>
            <a:t>Highest number of applicants per job posting</a:t>
          </a:r>
          <a:endParaRPr lang="en-US" sz="1600" dirty="0"/>
        </a:p>
      </dgm:t>
    </dgm:pt>
    <dgm:pt modelId="{A0655E77-FFA7-4B31-8E2F-1B27E1D80242}" type="parTrans" cxnId="{149FB85D-8B85-4C0C-A5E5-A3C5B2555A48}">
      <dgm:prSet/>
      <dgm:spPr/>
      <dgm:t>
        <a:bodyPr/>
        <a:lstStyle/>
        <a:p>
          <a:endParaRPr lang="en-US"/>
        </a:p>
      </dgm:t>
    </dgm:pt>
    <dgm:pt modelId="{C113F9A1-B223-454E-939A-95B479372555}" type="sibTrans" cxnId="{149FB85D-8B85-4C0C-A5E5-A3C5B2555A48}">
      <dgm:prSet/>
      <dgm:spPr/>
      <dgm:t>
        <a:bodyPr/>
        <a:lstStyle/>
        <a:p>
          <a:endParaRPr lang="en-US"/>
        </a:p>
      </dgm:t>
    </dgm:pt>
    <dgm:pt modelId="{BF77F88B-3434-4B7F-8633-A6E00997E658}">
      <dgm:prSet custT="1"/>
      <dgm:spPr/>
      <dgm:t>
        <a:bodyPr/>
        <a:lstStyle/>
        <a:p>
          <a:pPr>
            <a:lnSpc>
              <a:spcPct val="100000"/>
            </a:lnSpc>
            <a:spcAft>
              <a:spcPts val="0"/>
            </a:spcAft>
          </a:pPr>
          <a:r>
            <a:rPr lang="en-US" sz="1600" dirty="0" smtClean="0"/>
            <a:t>Greatest early turnover</a:t>
          </a:r>
          <a:endParaRPr lang="en-US" sz="1600" dirty="0"/>
        </a:p>
      </dgm:t>
    </dgm:pt>
    <dgm:pt modelId="{D66F9260-6CA5-4851-8A18-F0B8CAA3D4D9}" type="parTrans" cxnId="{1E757036-1397-41A4-AFD2-C06B137F659F}">
      <dgm:prSet/>
      <dgm:spPr/>
      <dgm:t>
        <a:bodyPr/>
        <a:lstStyle/>
        <a:p>
          <a:endParaRPr lang="en-US"/>
        </a:p>
      </dgm:t>
    </dgm:pt>
    <dgm:pt modelId="{25717766-7548-4A1D-8AFC-35A300C2746C}" type="sibTrans" cxnId="{1E757036-1397-41A4-AFD2-C06B137F659F}">
      <dgm:prSet/>
      <dgm:spPr/>
      <dgm:t>
        <a:bodyPr/>
        <a:lstStyle/>
        <a:p>
          <a:endParaRPr lang="en-US"/>
        </a:p>
      </dgm:t>
    </dgm:pt>
    <dgm:pt modelId="{11785E8E-6FA3-4AFF-A09C-C25DDEE92DB9}">
      <dgm:prSet custT="1"/>
      <dgm:spPr/>
      <dgm:t>
        <a:bodyPr/>
        <a:lstStyle/>
        <a:p>
          <a:pPr>
            <a:lnSpc>
              <a:spcPct val="100000"/>
            </a:lnSpc>
            <a:spcAft>
              <a:spcPts val="0"/>
            </a:spcAft>
          </a:pPr>
          <a:r>
            <a:rPr lang="en-US" sz="1600" dirty="0" smtClean="0"/>
            <a:t>Longest time for a new employee to reach proficiency</a:t>
          </a:r>
          <a:endParaRPr lang="en-US" sz="1600" dirty="0"/>
        </a:p>
      </dgm:t>
    </dgm:pt>
    <dgm:pt modelId="{DBC08F49-84F4-4F38-B1B1-BBB03BB2E2A3}" type="parTrans" cxnId="{09392EF9-D8EA-440D-86AE-FCFF05295613}">
      <dgm:prSet/>
      <dgm:spPr/>
      <dgm:t>
        <a:bodyPr/>
        <a:lstStyle/>
        <a:p>
          <a:endParaRPr lang="en-US"/>
        </a:p>
      </dgm:t>
    </dgm:pt>
    <dgm:pt modelId="{B9AB242A-8256-4301-BB4B-08F0A12AA785}" type="sibTrans" cxnId="{09392EF9-D8EA-440D-86AE-FCFF05295613}">
      <dgm:prSet/>
      <dgm:spPr/>
      <dgm:t>
        <a:bodyPr/>
        <a:lstStyle/>
        <a:p>
          <a:endParaRPr lang="en-US"/>
        </a:p>
      </dgm:t>
    </dgm:pt>
    <dgm:pt modelId="{81DAA099-EB90-49CA-A77D-CBEBB16FC519}">
      <dgm:prSet custT="1"/>
      <dgm:spPr/>
      <dgm:t>
        <a:bodyPr/>
        <a:lstStyle/>
        <a:p>
          <a:pPr marL="171450" indent="-171450" defTabSz="711200">
            <a:lnSpc>
              <a:spcPct val="100000"/>
            </a:lnSpc>
            <a:spcBef>
              <a:spcPct val="0"/>
            </a:spcBef>
            <a:spcAft>
              <a:spcPts val="0"/>
            </a:spcAft>
            <a:buNone/>
          </a:pPr>
          <a:r>
            <a:rPr lang="en-US" sz="1600" dirty="0" smtClean="0"/>
            <a:t>Turnover costs</a:t>
          </a:r>
          <a:endParaRPr lang="en-US" sz="1600" dirty="0"/>
        </a:p>
      </dgm:t>
    </dgm:pt>
    <dgm:pt modelId="{BBACD701-99EA-4F31-A5E3-A89499C5F8DF}" type="parTrans" cxnId="{A08B0F44-7719-4157-9777-1AEDF7CE867D}">
      <dgm:prSet/>
      <dgm:spPr/>
      <dgm:t>
        <a:bodyPr/>
        <a:lstStyle/>
        <a:p>
          <a:endParaRPr lang="en-US"/>
        </a:p>
      </dgm:t>
    </dgm:pt>
    <dgm:pt modelId="{86CD715F-CC02-4110-9D52-BEF70552DD06}" type="sibTrans" cxnId="{A08B0F44-7719-4157-9777-1AEDF7CE867D}">
      <dgm:prSet/>
      <dgm:spPr/>
      <dgm:t>
        <a:bodyPr/>
        <a:lstStyle/>
        <a:p>
          <a:endParaRPr lang="en-US"/>
        </a:p>
      </dgm:t>
    </dgm:pt>
    <dgm:pt modelId="{4C004958-4D79-40DE-8D74-5AF0C2C1642A}">
      <dgm:prSet custT="1"/>
      <dgm:spPr/>
      <dgm:t>
        <a:bodyPr/>
        <a:lstStyle/>
        <a:p>
          <a:pPr marL="171450" indent="-171450" defTabSz="711200">
            <a:lnSpc>
              <a:spcPct val="100000"/>
            </a:lnSpc>
            <a:spcBef>
              <a:spcPct val="0"/>
            </a:spcBef>
            <a:spcAft>
              <a:spcPts val="0"/>
            </a:spcAft>
            <a:buNone/>
          </a:pPr>
          <a:r>
            <a:rPr lang="en-US" sz="1600" dirty="0" smtClean="0"/>
            <a:t>Time to fill</a:t>
          </a:r>
          <a:endParaRPr lang="en-US" sz="1600" dirty="0"/>
        </a:p>
      </dgm:t>
    </dgm:pt>
    <dgm:pt modelId="{03DCD77C-BFCE-4610-AD4A-C8116A6FF0CC}" type="parTrans" cxnId="{19220EF2-42D6-432E-993D-4AD3CE594A2B}">
      <dgm:prSet/>
      <dgm:spPr/>
      <dgm:t>
        <a:bodyPr/>
        <a:lstStyle/>
        <a:p>
          <a:endParaRPr lang="en-US"/>
        </a:p>
      </dgm:t>
    </dgm:pt>
    <dgm:pt modelId="{25E71FDA-3B59-47C3-9A7D-66414DD1D6C4}" type="sibTrans" cxnId="{19220EF2-42D6-432E-993D-4AD3CE594A2B}">
      <dgm:prSet/>
      <dgm:spPr/>
      <dgm:t>
        <a:bodyPr/>
        <a:lstStyle/>
        <a:p>
          <a:endParaRPr lang="en-US"/>
        </a:p>
      </dgm:t>
    </dgm:pt>
    <dgm:pt modelId="{D49DE431-6FAB-47D5-A1C5-BEA473CA0F22}">
      <dgm:prSet custT="1"/>
      <dgm:spPr/>
      <dgm:t>
        <a:bodyPr/>
        <a:lstStyle/>
        <a:p>
          <a:pPr marL="171450" indent="-171450" defTabSz="711200">
            <a:lnSpc>
              <a:spcPct val="100000"/>
            </a:lnSpc>
            <a:spcBef>
              <a:spcPct val="0"/>
            </a:spcBef>
            <a:spcAft>
              <a:spcPts val="0"/>
            </a:spcAft>
            <a:buNone/>
          </a:pPr>
          <a:r>
            <a:rPr lang="en-US" sz="1600" dirty="0" smtClean="0"/>
            <a:t>Cost per hire</a:t>
          </a:r>
          <a:endParaRPr lang="en-US" sz="1600" dirty="0"/>
        </a:p>
      </dgm:t>
    </dgm:pt>
    <dgm:pt modelId="{81414B3D-559D-4E0E-AFC5-50BF426EFF3E}" type="parTrans" cxnId="{FB16CCF8-6A4A-4D30-A830-EC3E967C35D4}">
      <dgm:prSet/>
      <dgm:spPr/>
      <dgm:t>
        <a:bodyPr/>
        <a:lstStyle/>
        <a:p>
          <a:endParaRPr lang="en-US"/>
        </a:p>
      </dgm:t>
    </dgm:pt>
    <dgm:pt modelId="{E3032C19-7E00-4CB9-A0BB-9BC347F1290F}" type="sibTrans" cxnId="{FB16CCF8-6A4A-4D30-A830-EC3E967C35D4}">
      <dgm:prSet/>
      <dgm:spPr/>
      <dgm:t>
        <a:bodyPr/>
        <a:lstStyle/>
        <a:p>
          <a:endParaRPr lang="en-US"/>
        </a:p>
      </dgm:t>
    </dgm:pt>
    <dgm:pt modelId="{F257C375-BECE-4AC0-985A-6FE606CC0A40}">
      <dgm:prSet custT="1"/>
      <dgm:spPr/>
      <dgm:t>
        <a:bodyPr/>
        <a:lstStyle/>
        <a:p>
          <a:pPr marL="171450" indent="-171450" defTabSz="711200">
            <a:lnSpc>
              <a:spcPct val="100000"/>
            </a:lnSpc>
            <a:spcBef>
              <a:spcPct val="0"/>
            </a:spcBef>
            <a:spcAft>
              <a:spcPts val="0"/>
            </a:spcAft>
            <a:buNone/>
          </a:pPr>
          <a:r>
            <a:rPr lang="en-US" sz="1600" dirty="0" smtClean="0"/>
            <a:t>Cost per interview cycle (e.g., interviews per hire &amp; time spent interviewing)</a:t>
          </a:r>
          <a:endParaRPr lang="en-US" sz="1600" dirty="0"/>
        </a:p>
      </dgm:t>
    </dgm:pt>
    <dgm:pt modelId="{BA14E3FD-F1F7-4E6A-ABA0-EA38D2541CA2}" type="parTrans" cxnId="{DDB78058-02B2-4307-A8F1-C94C1562A7BA}">
      <dgm:prSet/>
      <dgm:spPr/>
      <dgm:t>
        <a:bodyPr/>
        <a:lstStyle/>
        <a:p>
          <a:endParaRPr lang="en-US"/>
        </a:p>
      </dgm:t>
    </dgm:pt>
    <dgm:pt modelId="{1FA8A54B-752B-4EB8-8F24-5BA65FECFE41}" type="sibTrans" cxnId="{DDB78058-02B2-4307-A8F1-C94C1562A7BA}">
      <dgm:prSet/>
      <dgm:spPr/>
      <dgm:t>
        <a:bodyPr/>
        <a:lstStyle/>
        <a:p>
          <a:endParaRPr lang="en-US"/>
        </a:p>
      </dgm:t>
    </dgm:pt>
    <dgm:pt modelId="{7FFD6BA3-9DEB-4F92-8435-9925DDBD3409}">
      <dgm:prSet custT="1"/>
      <dgm:spPr/>
      <dgm:t>
        <a:bodyPr/>
        <a:lstStyle/>
        <a:p>
          <a:pPr marL="171450" marR="0" indent="-171450" defTabSz="711200" eaLnBrk="1" fontAlgn="auto" latinLnBrk="0" hangingPunct="1">
            <a:lnSpc>
              <a:spcPct val="100000"/>
            </a:lnSpc>
            <a:spcBef>
              <a:spcPct val="0"/>
            </a:spcBef>
            <a:spcAft>
              <a:spcPts val="0"/>
            </a:spcAft>
            <a:buClrTx/>
            <a:buSzTx/>
            <a:buFontTx/>
            <a:buNone/>
            <a:tabLst/>
            <a:defRPr/>
          </a:pPr>
          <a:r>
            <a:rPr lang="en-US" sz="1600" dirty="0" smtClean="0"/>
            <a:t>Training costs</a:t>
          </a:r>
          <a:endParaRPr lang="en-US" sz="1600" dirty="0"/>
        </a:p>
      </dgm:t>
    </dgm:pt>
    <dgm:pt modelId="{360C9BCB-E58E-4726-9083-700364120196}" type="parTrans" cxnId="{C2886A26-C239-4CB3-A7B7-442F35CF0E94}">
      <dgm:prSet/>
      <dgm:spPr/>
      <dgm:t>
        <a:bodyPr/>
        <a:lstStyle/>
        <a:p>
          <a:endParaRPr lang="en-US"/>
        </a:p>
      </dgm:t>
    </dgm:pt>
    <dgm:pt modelId="{B95574E4-F051-4275-B9BD-556FE5FCB342}" type="sibTrans" cxnId="{C2886A26-C239-4CB3-A7B7-442F35CF0E94}">
      <dgm:prSet/>
      <dgm:spPr/>
      <dgm:t>
        <a:bodyPr/>
        <a:lstStyle/>
        <a:p>
          <a:endParaRPr lang="en-US"/>
        </a:p>
      </dgm:t>
    </dgm:pt>
    <dgm:pt modelId="{C08D0671-760C-4F31-B330-1C81D33B8829}">
      <dgm:prSet custT="1"/>
      <dgm:spPr/>
      <dgm:t>
        <a:bodyPr/>
        <a:lstStyle/>
        <a:p>
          <a:pPr marL="171450" marR="0" indent="-171450" defTabSz="711200" eaLnBrk="1" fontAlgn="auto" latinLnBrk="0" hangingPunct="1">
            <a:lnSpc>
              <a:spcPct val="100000"/>
            </a:lnSpc>
            <a:spcBef>
              <a:spcPct val="0"/>
            </a:spcBef>
            <a:spcAft>
              <a:spcPts val="0"/>
            </a:spcAft>
            <a:buClrTx/>
            <a:buSzTx/>
            <a:buFontTx/>
            <a:buNone/>
            <a:tabLst/>
            <a:defRPr/>
          </a:pPr>
          <a:r>
            <a:rPr lang="en-US" sz="1600" dirty="0" smtClean="0"/>
            <a:t>Literacy challenges (reading, language, or computer)</a:t>
          </a:r>
        </a:p>
        <a:p>
          <a:pPr marL="171450" indent="0" defTabSz="711200">
            <a:lnSpc>
              <a:spcPct val="100000"/>
            </a:lnSpc>
            <a:spcBef>
              <a:spcPct val="0"/>
            </a:spcBef>
            <a:spcAft>
              <a:spcPts val="0"/>
            </a:spcAft>
            <a:buNone/>
          </a:pPr>
          <a:endParaRPr lang="en-US" sz="1600" dirty="0"/>
        </a:p>
      </dgm:t>
    </dgm:pt>
    <dgm:pt modelId="{559C19D5-605A-4DC9-88B2-FBEFB0B03CD9}" type="parTrans" cxnId="{757D8E45-0B0B-431E-A2C2-8DB37BFD16E6}">
      <dgm:prSet/>
      <dgm:spPr/>
      <dgm:t>
        <a:bodyPr/>
        <a:lstStyle/>
        <a:p>
          <a:endParaRPr lang="en-US"/>
        </a:p>
      </dgm:t>
    </dgm:pt>
    <dgm:pt modelId="{EDF4901E-5834-49D1-944E-BD57F90F5026}" type="sibTrans" cxnId="{757D8E45-0B0B-431E-A2C2-8DB37BFD16E6}">
      <dgm:prSet/>
      <dgm:spPr/>
      <dgm:t>
        <a:bodyPr/>
        <a:lstStyle/>
        <a:p>
          <a:endParaRPr lang="en-US"/>
        </a:p>
      </dgm:t>
    </dgm:pt>
    <dgm:pt modelId="{8FB9E842-0A61-494F-92C0-FE117EAC31FD}" type="pres">
      <dgm:prSet presAssocID="{C411A67D-01A5-417C-905C-2EAA84F86BFB}" presName="linear" presStyleCnt="0">
        <dgm:presLayoutVars>
          <dgm:animLvl val="lvl"/>
          <dgm:resizeHandles val="exact"/>
        </dgm:presLayoutVars>
      </dgm:prSet>
      <dgm:spPr/>
      <dgm:t>
        <a:bodyPr/>
        <a:lstStyle/>
        <a:p>
          <a:endParaRPr lang="en-US"/>
        </a:p>
      </dgm:t>
    </dgm:pt>
    <dgm:pt modelId="{5636053B-A7EB-415A-B2EB-B5ED39C39B7D}" type="pres">
      <dgm:prSet presAssocID="{2FE6A2C6-AB10-49AA-BA46-10391E297803}" presName="parentText" presStyleLbl="node1" presStyleIdx="0" presStyleCnt="2" custScaleX="70950" custScaleY="60265" custLinFactNeighborX="-30963">
        <dgm:presLayoutVars>
          <dgm:chMax val="0"/>
          <dgm:bulletEnabled val="1"/>
        </dgm:presLayoutVars>
      </dgm:prSet>
      <dgm:spPr/>
      <dgm:t>
        <a:bodyPr/>
        <a:lstStyle/>
        <a:p>
          <a:endParaRPr lang="en-US"/>
        </a:p>
      </dgm:t>
    </dgm:pt>
    <dgm:pt modelId="{6F3CF537-429D-4589-A3A5-8AB22E32900E}" type="pres">
      <dgm:prSet presAssocID="{2FE6A2C6-AB10-49AA-BA46-10391E297803}" presName="childText" presStyleLbl="revTx" presStyleIdx="0" presStyleCnt="2" custScaleX="109029" custLinFactNeighborX="-7402">
        <dgm:presLayoutVars>
          <dgm:bulletEnabled val="1"/>
        </dgm:presLayoutVars>
      </dgm:prSet>
      <dgm:spPr/>
      <dgm:t>
        <a:bodyPr/>
        <a:lstStyle/>
        <a:p>
          <a:endParaRPr lang="en-US"/>
        </a:p>
      </dgm:t>
    </dgm:pt>
    <dgm:pt modelId="{E425D919-5442-470E-92CD-595C9DC976F3}" type="pres">
      <dgm:prSet presAssocID="{598E7554-3C36-4BC1-9EC6-6F59E7855751}" presName="parentText" presStyleLbl="node1" presStyleIdx="1" presStyleCnt="2" custScaleX="70950" custScaleY="60265" custLinFactNeighborX="-30963" custLinFactNeighborY="1522">
        <dgm:presLayoutVars>
          <dgm:chMax val="0"/>
          <dgm:bulletEnabled val="1"/>
        </dgm:presLayoutVars>
      </dgm:prSet>
      <dgm:spPr/>
      <dgm:t>
        <a:bodyPr/>
        <a:lstStyle/>
        <a:p>
          <a:endParaRPr lang="en-US"/>
        </a:p>
      </dgm:t>
    </dgm:pt>
    <dgm:pt modelId="{BE0CF87A-A3F6-4462-AEEF-57F9C99C1738}" type="pres">
      <dgm:prSet presAssocID="{598E7554-3C36-4BC1-9EC6-6F59E7855751}" presName="childText" presStyleLbl="revTx" presStyleIdx="1" presStyleCnt="2" custScaleX="109029" custLinFactNeighborY="3371">
        <dgm:presLayoutVars>
          <dgm:bulletEnabled val="1"/>
        </dgm:presLayoutVars>
      </dgm:prSet>
      <dgm:spPr/>
      <dgm:t>
        <a:bodyPr/>
        <a:lstStyle/>
        <a:p>
          <a:endParaRPr lang="en-US"/>
        </a:p>
      </dgm:t>
    </dgm:pt>
  </dgm:ptLst>
  <dgm:cxnLst>
    <dgm:cxn modelId="{DDB78058-02B2-4307-A8F1-C94C1562A7BA}" srcId="{598E7554-3C36-4BC1-9EC6-6F59E7855751}" destId="{F257C375-BECE-4AC0-985A-6FE606CC0A40}" srcOrd="4" destOrd="0" parTransId="{BA14E3FD-F1F7-4E6A-ABA0-EA38D2541CA2}" sibTransId="{1FA8A54B-752B-4EB8-8F24-5BA65FECFE41}"/>
    <dgm:cxn modelId="{B8E77406-23C5-403B-9B33-18C4DAA6B40F}" type="presOf" srcId="{7FFD6BA3-9DEB-4F92-8435-9925DDBD3409}" destId="{BE0CF87A-A3F6-4462-AEEF-57F9C99C1738}" srcOrd="0" destOrd="5" presId="urn:microsoft.com/office/officeart/2005/8/layout/vList2"/>
    <dgm:cxn modelId="{A08B0F44-7719-4157-9777-1AEDF7CE867D}" srcId="{598E7554-3C36-4BC1-9EC6-6F59E7855751}" destId="{81DAA099-EB90-49CA-A77D-CBEBB16FC519}" srcOrd="1" destOrd="0" parTransId="{BBACD701-99EA-4F31-A5E3-A89499C5F8DF}" sibTransId="{86CD715F-CC02-4110-9D52-BEF70552DD06}"/>
    <dgm:cxn modelId="{B2BBBD44-3983-40E7-B922-F2347884F7C9}" type="presOf" srcId="{598E7554-3C36-4BC1-9EC6-6F59E7855751}" destId="{E425D919-5442-470E-92CD-595C9DC976F3}" srcOrd="0" destOrd="0" presId="urn:microsoft.com/office/officeart/2005/8/layout/vList2"/>
    <dgm:cxn modelId="{A3024541-3346-42C5-95A2-BA46FA0AF396}" srcId="{C411A67D-01A5-417C-905C-2EAA84F86BFB}" destId="{2FE6A2C6-AB10-49AA-BA46-10391E297803}" srcOrd="0" destOrd="0" parTransId="{D8B72A16-0627-40FC-92D3-E6DA9C831438}" sibTransId="{BCCA6B3D-7A6D-4891-B223-252541EBC92D}"/>
    <dgm:cxn modelId="{D3564548-664E-4988-998B-F1200E60A9F3}" type="presOf" srcId="{B6DD0044-A312-422F-BC3F-045A1B264A19}" destId="{BE0CF87A-A3F6-4462-AEEF-57F9C99C1738}" srcOrd="0" destOrd="0" presId="urn:microsoft.com/office/officeart/2005/8/layout/vList2"/>
    <dgm:cxn modelId="{9D49424A-5963-4197-B8B3-F3A93000F73B}" type="presOf" srcId="{BF77F88B-3434-4B7F-8633-A6E00997E658}" destId="{6F3CF537-429D-4589-A3A5-8AB22E32900E}" srcOrd="0" destOrd="2" presId="urn:microsoft.com/office/officeart/2005/8/layout/vList2"/>
    <dgm:cxn modelId="{09392EF9-D8EA-440D-86AE-FCFF05295613}" srcId="{2FE6A2C6-AB10-49AA-BA46-10391E297803}" destId="{11785E8E-6FA3-4AFF-A09C-C25DDEE92DB9}" srcOrd="3" destOrd="0" parTransId="{DBC08F49-84F4-4F38-B1B1-BBB03BB2E2A3}" sibTransId="{B9AB242A-8256-4301-BB4B-08F0A12AA785}"/>
    <dgm:cxn modelId="{4E5C3CD8-3180-4FE7-B271-A3781D95E739}" type="presOf" srcId="{F73D3707-626C-4970-ADF5-AD8520ACBFA1}" destId="{6F3CF537-429D-4589-A3A5-8AB22E32900E}" srcOrd="0" destOrd="1" presId="urn:microsoft.com/office/officeart/2005/8/layout/vList2"/>
    <dgm:cxn modelId="{325E7EA1-7142-46E2-AF14-CBB4B33F80A1}" type="presOf" srcId="{2FE6A2C6-AB10-49AA-BA46-10391E297803}" destId="{5636053B-A7EB-415A-B2EB-B5ED39C39B7D}" srcOrd="0" destOrd="0" presId="urn:microsoft.com/office/officeart/2005/8/layout/vList2"/>
    <dgm:cxn modelId="{1E757036-1397-41A4-AFD2-C06B137F659F}" srcId="{2FE6A2C6-AB10-49AA-BA46-10391E297803}" destId="{BF77F88B-3434-4B7F-8633-A6E00997E658}" srcOrd="2" destOrd="0" parTransId="{D66F9260-6CA5-4851-8A18-F0B8CAA3D4D9}" sibTransId="{25717766-7548-4A1D-8AFC-35A300C2746C}"/>
    <dgm:cxn modelId="{84F613FF-BA71-4E30-8A3E-5941771B4019}" type="presOf" srcId="{A81B24B4-BD8E-405D-827B-DF667952B5C7}" destId="{6F3CF537-429D-4589-A3A5-8AB22E32900E}" srcOrd="0" destOrd="0" presId="urn:microsoft.com/office/officeart/2005/8/layout/vList2"/>
    <dgm:cxn modelId="{081F2B01-05B9-4E92-B26B-A0B533465F69}" srcId="{2FE6A2C6-AB10-49AA-BA46-10391E297803}" destId="{A81B24B4-BD8E-405D-827B-DF667952B5C7}" srcOrd="0" destOrd="0" parTransId="{6FC9FBF6-BA27-43F7-95ED-ED6D93654BE9}" sibTransId="{09C3A917-EE71-43A2-9B5B-67E3BC421F7B}"/>
    <dgm:cxn modelId="{ADF2440D-1ECF-48F4-888D-9F6D329F0D16}" srcId="{598E7554-3C36-4BC1-9EC6-6F59E7855751}" destId="{B6DD0044-A312-422F-BC3F-045A1B264A19}" srcOrd="0" destOrd="0" parTransId="{7AE8E960-9A21-48C0-ACDF-A7BC1A8B3A68}" sibTransId="{85BCF809-945B-470B-AB04-55DD51B4ED0F}"/>
    <dgm:cxn modelId="{19220EF2-42D6-432E-993D-4AD3CE594A2B}" srcId="{598E7554-3C36-4BC1-9EC6-6F59E7855751}" destId="{4C004958-4D79-40DE-8D74-5AF0C2C1642A}" srcOrd="2" destOrd="0" parTransId="{03DCD77C-BFCE-4610-AD4A-C8116A6FF0CC}" sibTransId="{25E71FDA-3B59-47C3-9A7D-66414DD1D6C4}"/>
    <dgm:cxn modelId="{C2886A26-C239-4CB3-A7B7-442F35CF0E94}" srcId="{598E7554-3C36-4BC1-9EC6-6F59E7855751}" destId="{7FFD6BA3-9DEB-4F92-8435-9925DDBD3409}" srcOrd="5" destOrd="0" parTransId="{360C9BCB-E58E-4726-9083-700364120196}" sibTransId="{B95574E4-F051-4275-B9BD-556FE5FCB342}"/>
    <dgm:cxn modelId="{36628095-331B-4011-A394-3287932B3EEB}" type="presOf" srcId="{C08D0671-760C-4F31-B330-1C81D33B8829}" destId="{BE0CF87A-A3F6-4462-AEEF-57F9C99C1738}" srcOrd="0" destOrd="6" presId="urn:microsoft.com/office/officeart/2005/8/layout/vList2"/>
    <dgm:cxn modelId="{E86A8DEC-4110-457B-AEE5-2A5B7672BC39}" type="presOf" srcId="{F257C375-BECE-4AC0-985A-6FE606CC0A40}" destId="{BE0CF87A-A3F6-4462-AEEF-57F9C99C1738}" srcOrd="0" destOrd="4" presId="urn:microsoft.com/office/officeart/2005/8/layout/vList2"/>
    <dgm:cxn modelId="{FB16CCF8-6A4A-4D30-A830-EC3E967C35D4}" srcId="{598E7554-3C36-4BC1-9EC6-6F59E7855751}" destId="{D49DE431-6FAB-47D5-A1C5-BEA473CA0F22}" srcOrd="3" destOrd="0" parTransId="{81414B3D-559D-4E0E-AFC5-50BF426EFF3E}" sibTransId="{E3032C19-7E00-4CB9-A0BB-9BC347F1290F}"/>
    <dgm:cxn modelId="{770F3046-43F4-4789-B933-378E622FB241}" type="presOf" srcId="{D49DE431-6FAB-47D5-A1C5-BEA473CA0F22}" destId="{BE0CF87A-A3F6-4462-AEEF-57F9C99C1738}" srcOrd="0" destOrd="3" presId="urn:microsoft.com/office/officeart/2005/8/layout/vList2"/>
    <dgm:cxn modelId="{149FB85D-8B85-4C0C-A5E5-A3C5B2555A48}" srcId="{2FE6A2C6-AB10-49AA-BA46-10391E297803}" destId="{F73D3707-626C-4970-ADF5-AD8520ACBFA1}" srcOrd="1" destOrd="0" parTransId="{A0655E77-FFA7-4B31-8E2F-1B27E1D80242}" sibTransId="{C113F9A1-B223-454E-939A-95B479372555}"/>
    <dgm:cxn modelId="{B2C4D596-0636-4598-9E74-FF35B5EB7859}" type="presOf" srcId="{4C004958-4D79-40DE-8D74-5AF0C2C1642A}" destId="{BE0CF87A-A3F6-4462-AEEF-57F9C99C1738}" srcOrd="0" destOrd="2" presId="urn:microsoft.com/office/officeart/2005/8/layout/vList2"/>
    <dgm:cxn modelId="{AC9E5E93-A37F-42CD-9218-3838D39348EC}" type="presOf" srcId="{11785E8E-6FA3-4AFF-A09C-C25DDEE92DB9}" destId="{6F3CF537-429D-4589-A3A5-8AB22E32900E}" srcOrd="0" destOrd="3" presId="urn:microsoft.com/office/officeart/2005/8/layout/vList2"/>
    <dgm:cxn modelId="{5C0E0477-2FE6-4232-A8D3-BC1EA03F9006}" type="presOf" srcId="{81DAA099-EB90-49CA-A77D-CBEBB16FC519}" destId="{BE0CF87A-A3F6-4462-AEEF-57F9C99C1738}" srcOrd="0" destOrd="1" presId="urn:microsoft.com/office/officeart/2005/8/layout/vList2"/>
    <dgm:cxn modelId="{757D8E45-0B0B-431E-A2C2-8DB37BFD16E6}" srcId="{598E7554-3C36-4BC1-9EC6-6F59E7855751}" destId="{C08D0671-760C-4F31-B330-1C81D33B8829}" srcOrd="6" destOrd="0" parTransId="{559C19D5-605A-4DC9-88B2-FBEFB0B03CD9}" sibTransId="{EDF4901E-5834-49D1-944E-BD57F90F5026}"/>
    <dgm:cxn modelId="{40567057-8C72-4948-B7DC-DD91DDDD8020}" type="presOf" srcId="{C411A67D-01A5-417C-905C-2EAA84F86BFB}" destId="{8FB9E842-0A61-494F-92C0-FE117EAC31FD}" srcOrd="0" destOrd="0" presId="urn:microsoft.com/office/officeart/2005/8/layout/vList2"/>
    <dgm:cxn modelId="{28063CC6-9A99-4ADE-AD05-00F0DA9D01FC}" srcId="{C411A67D-01A5-417C-905C-2EAA84F86BFB}" destId="{598E7554-3C36-4BC1-9EC6-6F59E7855751}" srcOrd="1" destOrd="0" parTransId="{79C6FF9B-A310-49FA-86D1-C3B81710E26D}" sibTransId="{D1028BD4-A46E-4D2A-943A-30E1A1548B4F}"/>
    <dgm:cxn modelId="{C8E0D331-9DEE-4352-ACA5-D1CFA8A6360B}" type="presParOf" srcId="{8FB9E842-0A61-494F-92C0-FE117EAC31FD}" destId="{5636053B-A7EB-415A-B2EB-B5ED39C39B7D}" srcOrd="0" destOrd="0" presId="urn:microsoft.com/office/officeart/2005/8/layout/vList2"/>
    <dgm:cxn modelId="{5FA8B0FC-1396-4917-8D49-3CB4651A62D5}" type="presParOf" srcId="{8FB9E842-0A61-494F-92C0-FE117EAC31FD}" destId="{6F3CF537-429D-4589-A3A5-8AB22E32900E}" srcOrd="1" destOrd="0" presId="urn:microsoft.com/office/officeart/2005/8/layout/vList2"/>
    <dgm:cxn modelId="{488F1946-4961-49F1-B454-3923DE7ED2B8}" type="presParOf" srcId="{8FB9E842-0A61-494F-92C0-FE117EAC31FD}" destId="{E425D919-5442-470E-92CD-595C9DC976F3}" srcOrd="2" destOrd="0" presId="urn:microsoft.com/office/officeart/2005/8/layout/vList2"/>
    <dgm:cxn modelId="{6768D36E-A157-4B51-8E93-12A1648F769B}" type="presParOf" srcId="{8FB9E842-0A61-494F-92C0-FE117EAC31FD}" destId="{BE0CF87A-A3F6-4462-AEEF-57F9C99C1738}"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A02159-E4D5-4D06-BD23-0F0CF9EBE9DE}"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EFFCF393-D150-4493-9CEE-4E2EAD0A462D}">
      <dgm:prSet phldrT="[Text]" custT="1"/>
      <dgm:spPr>
        <a:solidFill>
          <a:schemeClr val="bg2">
            <a:lumMod val="90000"/>
            <a:alpha val="90000"/>
          </a:schemeClr>
        </a:solidFill>
      </dgm:spPr>
      <dgm:t>
        <a:bodyPr/>
        <a:lstStyle/>
        <a:p>
          <a:r>
            <a:rPr lang="en-US" sz="1800" dirty="0" smtClean="0"/>
            <a:t>Cover Critical Competencies</a:t>
          </a:r>
          <a:endParaRPr lang="en-US" sz="1800" dirty="0"/>
        </a:p>
      </dgm:t>
    </dgm:pt>
    <dgm:pt modelId="{EDB46613-A883-46EB-BC73-F9B143FAAF0A}" type="parTrans" cxnId="{3B151FE4-8A99-4700-920F-6AA39B1185DA}">
      <dgm:prSet/>
      <dgm:spPr/>
      <dgm:t>
        <a:bodyPr/>
        <a:lstStyle/>
        <a:p>
          <a:endParaRPr lang="en-US"/>
        </a:p>
      </dgm:t>
    </dgm:pt>
    <dgm:pt modelId="{064C2DFA-16F3-4FB1-B780-E9060C5FF57C}" type="sibTrans" cxnId="{3B151FE4-8A99-4700-920F-6AA39B1185DA}">
      <dgm:prSet/>
      <dgm:spPr/>
      <dgm:t>
        <a:bodyPr/>
        <a:lstStyle/>
        <a:p>
          <a:endParaRPr lang="en-US"/>
        </a:p>
      </dgm:t>
    </dgm:pt>
    <dgm:pt modelId="{0A725F44-C1EB-41C2-93BB-58443B2AA73A}">
      <dgm:prSet phldrT="[Text]" custT="1"/>
      <dgm:spPr/>
      <dgm:t>
        <a:bodyPr/>
        <a:lstStyle/>
        <a:p>
          <a:r>
            <a:rPr lang="en-US" sz="1600" dirty="0" smtClean="0"/>
            <a:t>Use multiple languages</a:t>
          </a:r>
          <a:endParaRPr lang="en-US" sz="1600" dirty="0"/>
        </a:p>
      </dgm:t>
    </dgm:pt>
    <dgm:pt modelId="{DC551A8F-9671-4EFA-9052-3B7474A1AEEF}" type="parTrans" cxnId="{9753BA2A-F5F0-497E-955D-FA3CB79E0688}">
      <dgm:prSet/>
      <dgm:spPr/>
      <dgm:t>
        <a:bodyPr/>
        <a:lstStyle/>
        <a:p>
          <a:endParaRPr lang="en-US"/>
        </a:p>
      </dgm:t>
    </dgm:pt>
    <dgm:pt modelId="{0540320B-67DC-4982-8732-B7E6E24B62EC}" type="sibTrans" cxnId="{9753BA2A-F5F0-497E-955D-FA3CB79E0688}">
      <dgm:prSet/>
      <dgm:spPr/>
      <dgm:t>
        <a:bodyPr/>
        <a:lstStyle/>
        <a:p>
          <a:endParaRPr lang="en-US"/>
        </a:p>
      </dgm:t>
    </dgm:pt>
    <dgm:pt modelId="{2FBF3868-6CC4-4B2C-BA68-3F08D922C02E}">
      <dgm:prSet phldrT="[Text]" custT="1"/>
      <dgm:spPr/>
      <dgm:t>
        <a:bodyPr/>
        <a:lstStyle/>
        <a:p>
          <a:r>
            <a:rPr lang="en-US" sz="1600" dirty="0" smtClean="0"/>
            <a:t>Use text sparingly &amp; at low reading level</a:t>
          </a:r>
          <a:endParaRPr lang="en-US" sz="1600" dirty="0"/>
        </a:p>
      </dgm:t>
    </dgm:pt>
    <dgm:pt modelId="{7F06F870-CB2D-40CB-AE06-C2C0714EBBE2}" type="parTrans" cxnId="{A0F5CC30-8F5A-4710-8FE4-3300C009A9A3}">
      <dgm:prSet/>
      <dgm:spPr/>
      <dgm:t>
        <a:bodyPr/>
        <a:lstStyle/>
        <a:p>
          <a:endParaRPr lang="en-US"/>
        </a:p>
      </dgm:t>
    </dgm:pt>
    <dgm:pt modelId="{CA9E3B09-26F9-4AE3-BFAF-5B5CCAAE5740}" type="sibTrans" cxnId="{A0F5CC30-8F5A-4710-8FE4-3300C009A9A3}">
      <dgm:prSet/>
      <dgm:spPr/>
      <dgm:t>
        <a:bodyPr/>
        <a:lstStyle/>
        <a:p>
          <a:endParaRPr lang="en-US"/>
        </a:p>
      </dgm:t>
    </dgm:pt>
    <dgm:pt modelId="{8ABE46B7-ADB5-4023-964D-840A36AF5CCA}">
      <dgm:prSet phldrT="[Text]" custT="1"/>
      <dgm:spPr>
        <a:solidFill>
          <a:schemeClr val="bg2">
            <a:lumMod val="90000"/>
            <a:alpha val="90000"/>
          </a:schemeClr>
        </a:solidFill>
      </dgm:spPr>
      <dgm:t>
        <a:bodyPr/>
        <a:lstStyle/>
        <a:p>
          <a:r>
            <a:rPr lang="en-US" sz="1800" dirty="0" smtClean="0"/>
            <a:t>Make Assessment User Friendly</a:t>
          </a:r>
          <a:endParaRPr lang="en-US" sz="1800" dirty="0"/>
        </a:p>
      </dgm:t>
    </dgm:pt>
    <dgm:pt modelId="{4F35C632-0879-4425-872E-D279331E05E0}" type="parTrans" cxnId="{FB1648A8-B186-47B6-9C78-9F2BCD262E6D}">
      <dgm:prSet/>
      <dgm:spPr/>
      <dgm:t>
        <a:bodyPr/>
        <a:lstStyle/>
        <a:p>
          <a:endParaRPr lang="en-US"/>
        </a:p>
      </dgm:t>
    </dgm:pt>
    <dgm:pt modelId="{7077A4C7-9CF4-453A-B7C7-B80F6BD6086C}" type="sibTrans" cxnId="{FB1648A8-B186-47B6-9C78-9F2BCD262E6D}">
      <dgm:prSet/>
      <dgm:spPr/>
      <dgm:t>
        <a:bodyPr/>
        <a:lstStyle/>
        <a:p>
          <a:endParaRPr lang="en-US"/>
        </a:p>
      </dgm:t>
    </dgm:pt>
    <dgm:pt modelId="{7A1614FB-3AA0-4442-A487-AE0B37BF8133}">
      <dgm:prSet phldrT="[Text]" custT="1"/>
      <dgm:spPr/>
      <dgm:t>
        <a:bodyPr/>
        <a:lstStyle/>
        <a:p>
          <a:r>
            <a:rPr lang="en-US" sz="1600" dirty="0" smtClean="0"/>
            <a:t>Make instructions always accessible</a:t>
          </a:r>
          <a:endParaRPr lang="en-US" sz="1600" dirty="0"/>
        </a:p>
      </dgm:t>
    </dgm:pt>
    <dgm:pt modelId="{6C940F60-FFFB-43E0-BB7C-2D90302DCA49}" type="parTrans" cxnId="{C36AFB47-02E7-4B5C-AA48-4EDA2AC016C5}">
      <dgm:prSet/>
      <dgm:spPr/>
      <dgm:t>
        <a:bodyPr/>
        <a:lstStyle/>
        <a:p>
          <a:endParaRPr lang="en-US"/>
        </a:p>
      </dgm:t>
    </dgm:pt>
    <dgm:pt modelId="{C5138C3E-EABE-4C76-B752-99A25E002EA8}" type="sibTrans" cxnId="{C36AFB47-02E7-4B5C-AA48-4EDA2AC016C5}">
      <dgm:prSet/>
      <dgm:spPr/>
      <dgm:t>
        <a:bodyPr/>
        <a:lstStyle/>
        <a:p>
          <a:endParaRPr lang="en-US"/>
        </a:p>
      </dgm:t>
    </dgm:pt>
    <dgm:pt modelId="{F5049BE9-8A90-4BF4-9BB9-5F0B9361073E}">
      <dgm:prSet phldrT="[Text]" custT="1"/>
      <dgm:spPr/>
      <dgm:t>
        <a:bodyPr/>
        <a:lstStyle/>
        <a:p>
          <a:r>
            <a:rPr lang="en-US" sz="1600" dirty="0" smtClean="0"/>
            <a:t>Employ basic web navigation</a:t>
          </a:r>
          <a:endParaRPr lang="en-US" sz="1600" dirty="0"/>
        </a:p>
      </dgm:t>
    </dgm:pt>
    <dgm:pt modelId="{C33E25C2-58F4-44C6-8D0B-F729B9D3FC28}" type="parTrans" cxnId="{58649F98-177E-46E7-816D-CA34CCA1DDF9}">
      <dgm:prSet/>
      <dgm:spPr/>
      <dgm:t>
        <a:bodyPr/>
        <a:lstStyle/>
        <a:p>
          <a:endParaRPr lang="en-US"/>
        </a:p>
      </dgm:t>
    </dgm:pt>
    <dgm:pt modelId="{A498A95C-B1A3-4779-850C-30CD5B0550CE}" type="sibTrans" cxnId="{58649F98-177E-46E7-816D-CA34CCA1DDF9}">
      <dgm:prSet/>
      <dgm:spPr/>
      <dgm:t>
        <a:bodyPr/>
        <a:lstStyle/>
        <a:p>
          <a:endParaRPr lang="en-US"/>
        </a:p>
      </dgm:t>
    </dgm:pt>
    <dgm:pt modelId="{11C63415-E4C5-4F83-B30A-899493CC27BE}">
      <dgm:prSet phldrT="[Text]" custT="1"/>
      <dgm:spPr/>
      <dgm:t>
        <a:bodyPr/>
        <a:lstStyle/>
        <a:p>
          <a:r>
            <a:rPr lang="en-US" sz="1600" dirty="0" smtClean="0"/>
            <a:t>Accompany with audio</a:t>
          </a:r>
          <a:endParaRPr lang="en-US" sz="1600" dirty="0"/>
        </a:p>
      </dgm:t>
    </dgm:pt>
    <dgm:pt modelId="{F37D266F-AE7F-4084-B3FF-163B7C2DB4CD}" type="parTrans" cxnId="{6F2A297A-D6FC-49BD-9B44-626497E8203E}">
      <dgm:prSet/>
      <dgm:spPr/>
      <dgm:t>
        <a:bodyPr/>
        <a:lstStyle/>
        <a:p>
          <a:endParaRPr lang="en-US"/>
        </a:p>
      </dgm:t>
    </dgm:pt>
    <dgm:pt modelId="{A97DB53A-D47B-405E-A300-84A5ACD3B745}" type="sibTrans" cxnId="{6F2A297A-D6FC-49BD-9B44-626497E8203E}">
      <dgm:prSet/>
      <dgm:spPr/>
      <dgm:t>
        <a:bodyPr/>
        <a:lstStyle/>
        <a:p>
          <a:endParaRPr lang="en-US"/>
        </a:p>
      </dgm:t>
    </dgm:pt>
    <dgm:pt modelId="{BCD79DEA-5CC0-4470-8E92-89725F317AD6}">
      <dgm:prSet phldrT="[Text]" custT="1"/>
      <dgm:spPr/>
      <dgm:t>
        <a:bodyPr/>
        <a:lstStyle/>
        <a:p>
          <a:r>
            <a:rPr lang="en-US" sz="1600" dirty="0" smtClean="0"/>
            <a:t>Keep assessment brief</a:t>
          </a:r>
          <a:endParaRPr lang="en-US" sz="1600" dirty="0"/>
        </a:p>
      </dgm:t>
    </dgm:pt>
    <dgm:pt modelId="{190782B9-1445-404C-A146-09AFD54B06B2}" type="parTrans" cxnId="{61B5AF48-E096-4331-83CA-B0951F0C6B80}">
      <dgm:prSet/>
      <dgm:spPr/>
      <dgm:t>
        <a:bodyPr/>
        <a:lstStyle/>
        <a:p>
          <a:endParaRPr lang="en-US"/>
        </a:p>
      </dgm:t>
    </dgm:pt>
    <dgm:pt modelId="{006CC555-39FB-4B27-8D26-C6C3A81B87A9}" type="sibTrans" cxnId="{61B5AF48-E096-4331-83CA-B0951F0C6B80}">
      <dgm:prSet/>
      <dgm:spPr/>
      <dgm:t>
        <a:bodyPr/>
        <a:lstStyle/>
        <a:p>
          <a:endParaRPr lang="en-US"/>
        </a:p>
      </dgm:t>
    </dgm:pt>
    <dgm:pt modelId="{A6BC37A6-665F-4C19-8AFB-54D6981072AC}">
      <dgm:prSet phldrT="[Text]" custT="1"/>
      <dgm:spPr/>
      <dgm:t>
        <a:bodyPr/>
        <a:lstStyle/>
        <a:p>
          <a:r>
            <a:rPr lang="en-US" sz="1600" dirty="0" smtClean="0"/>
            <a:t>Present few items per page</a:t>
          </a:r>
          <a:endParaRPr lang="en-US" sz="1600" dirty="0"/>
        </a:p>
      </dgm:t>
    </dgm:pt>
    <dgm:pt modelId="{A75C0736-5D5D-49D8-A56C-10793A2A8832}" type="parTrans" cxnId="{AEFC6FF2-F48A-4FEA-BAB5-DED357A039D4}">
      <dgm:prSet/>
      <dgm:spPr/>
      <dgm:t>
        <a:bodyPr/>
        <a:lstStyle/>
        <a:p>
          <a:endParaRPr lang="en-US"/>
        </a:p>
      </dgm:t>
    </dgm:pt>
    <dgm:pt modelId="{3E141C4D-0CEB-4F27-A081-1FB591CA5697}" type="sibTrans" cxnId="{AEFC6FF2-F48A-4FEA-BAB5-DED357A039D4}">
      <dgm:prSet/>
      <dgm:spPr/>
      <dgm:t>
        <a:bodyPr/>
        <a:lstStyle/>
        <a:p>
          <a:endParaRPr lang="en-US"/>
        </a:p>
      </dgm:t>
    </dgm:pt>
    <dgm:pt modelId="{3DDF492B-C3F1-457A-8F77-679F791D5031}">
      <dgm:prSet phldrT="[Text]" custT="1"/>
      <dgm:spPr/>
      <dgm:t>
        <a:bodyPr/>
        <a:lstStyle/>
        <a:p>
          <a:r>
            <a:rPr lang="en-US" sz="1600" dirty="0" smtClean="0"/>
            <a:t>Incorporate visual stimuli</a:t>
          </a:r>
          <a:endParaRPr lang="en-US" sz="1600" dirty="0"/>
        </a:p>
      </dgm:t>
    </dgm:pt>
    <dgm:pt modelId="{C6EC3BBF-D092-47BE-8D53-A6A50B64F1C7}" type="parTrans" cxnId="{A4CDE5EC-EC65-4A32-8C44-80B60A49D9C9}">
      <dgm:prSet/>
      <dgm:spPr/>
      <dgm:t>
        <a:bodyPr/>
        <a:lstStyle/>
        <a:p>
          <a:endParaRPr lang="en-US"/>
        </a:p>
      </dgm:t>
    </dgm:pt>
    <dgm:pt modelId="{65121AC5-C9BA-499D-8CA0-844B3D47D877}" type="sibTrans" cxnId="{A4CDE5EC-EC65-4A32-8C44-80B60A49D9C9}">
      <dgm:prSet/>
      <dgm:spPr/>
      <dgm:t>
        <a:bodyPr/>
        <a:lstStyle/>
        <a:p>
          <a:endParaRPr lang="en-US"/>
        </a:p>
      </dgm:t>
    </dgm:pt>
    <dgm:pt modelId="{CFEF8FB6-F533-4530-98C8-27E676ABBEF2}" type="pres">
      <dgm:prSet presAssocID="{97A02159-E4D5-4D06-BD23-0F0CF9EBE9DE}" presName="outerComposite" presStyleCnt="0">
        <dgm:presLayoutVars>
          <dgm:chMax val="2"/>
          <dgm:animLvl val="lvl"/>
          <dgm:resizeHandles val="exact"/>
        </dgm:presLayoutVars>
      </dgm:prSet>
      <dgm:spPr/>
      <dgm:t>
        <a:bodyPr/>
        <a:lstStyle/>
        <a:p>
          <a:endParaRPr lang="en-US"/>
        </a:p>
      </dgm:t>
    </dgm:pt>
    <dgm:pt modelId="{0EB72552-3296-46AC-8917-B5B64401B16E}" type="pres">
      <dgm:prSet presAssocID="{97A02159-E4D5-4D06-BD23-0F0CF9EBE9DE}" presName="dummyMaxCanvas" presStyleCnt="0"/>
      <dgm:spPr/>
    </dgm:pt>
    <dgm:pt modelId="{A4E40C9C-E3D5-4D12-BD6A-6574B06FA512}" type="pres">
      <dgm:prSet presAssocID="{97A02159-E4D5-4D06-BD23-0F0CF9EBE9DE}" presName="parentComposite" presStyleCnt="0"/>
      <dgm:spPr/>
    </dgm:pt>
    <dgm:pt modelId="{91CC1FBC-2160-4D31-9101-831B983AEBAD}" type="pres">
      <dgm:prSet presAssocID="{97A02159-E4D5-4D06-BD23-0F0CF9EBE9DE}" presName="parent1" presStyleLbl="alignAccFollowNode1" presStyleIdx="0" presStyleCnt="4" custScaleX="142594" custLinFactNeighborX="-37037">
        <dgm:presLayoutVars>
          <dgm:chMax val="4"/>
        </dgm:presLayoutVars>
      </dgm:prSet>
      <dgm:spPr/>
      <dgm:t>
        <a:bodyPr/>
        <a:lstStyle/>
        <a:p>
          <a:endParaRPr lang="en-US"/>
        </a:p>
      </dgm:t>
    </dgm:pt>
    <dgm:pt modelId="{4354124B-D2BC-4C5C-AFAA-FB173BEAAD15}" type="pres">
      <dgm:prSet presAssocID="{97A02159-E4D5-4D06-BD23-0F0CF9EBE9DE}" presName="parent2" presStyleLbl="alignAccFollowNode1" presStyleIdx="1" presStyleCnt="4" custScaleX="142594" custLinFactNeighborX="26853">
        <dgm:presLayoutVars>
          <dgm:chMax val="4"/>
        </dgm:presLayoutVars>
      </dgm:prSet>
      <dgm:spPr/>
      <dgm:t>
        <a:bodyPr/>
        <a:lstStyle/>
        <a:p>
          <a:endParaRPr lang="en-US"/>
        </a:p>
      </dgm:t>
    </dgm:pt>
    <dgm:pt modelId="{899DC70F-F600-4B33-8246-CE4565A94BD8}" type="pres">
      <dgm:prSet presAssocID="{97A02159-E4D5-4D06-BD23-0F0CF9EBE9DE}" presName="childrenComposite" presStyleCnt="0"/>
      <dgm:spPr/>
    </dgm:pt>
    <dgm:pt modelId="{9B8A7280-1380-4B36-A57D-B0E34F64A990}" type="pres">
      <dgm:prSet presAssocID="{97A02159-E4D5-4D06-BD23-0F0CF9EBE9DE}" presName="dummyMaxCanvas_ChildArea" presStyleCnt="0"/>
      <dgm:spPr/>
    </dgm:pt>
    <dgm:pt modelId="{92B6061D-9FCD-42F2-8E82-117F2531CA07}" type="pres">
      <dgm:prSet presAssocID="{97A02159-E4D5-4D06-BD23-0F0CF9EBE9DE}" presName="fulcrum" presStyleLbl="alignAccFollowNode1" presStyleIdx="2" presStyleCnt="4" custLinFactNeighborY="11111"/>
      <dgm:spPr>
        <a:solidFill>
          <a:schemeClr val="bg2">
            <a:lumMod val="75000"/>
            <a:alpha val="90000"/>
          </a:schemeClr>
        </a:solidFill>
      </dgm:spPr>
      <dgm:t>
        <a:bodyPr/>
        <a:lstStyle/>
        <a:p>
          <a:endParaRPr lang="en-US"/>
        </a:p>
      </dgm:t>
    </dgm:pt>
    <dgm:pt modelId="{B4698770-5A71-47AD-A561-81D7D397CACE}" type="pres">
      <dgm:prSet presAssocID="{97A02159-E4D5-4D06-BD23-0F0CF9EBE9DE}" presName="balance_44" presStyleLbl="alignAccFollowNode1" presStyleIdx="3" presStyleCnt="4" custLinFactNeighborY="82239">
        <dgm:presLayoutVars>
          <dgm:bulletEnabled val="1"/>
        </dgm:presLayoutVars>
      </dgm:prSet>
      <dgm:spPr>
        <a:solidFill>
          <a:schemeClr val="bg2">
            <a:lumMod val="75000"/>
            <a:alpha val="90000"/>
          </a:schemeClr>
        </a:solidFill>
      </dgm:spPr>
      <dgm:t>
        <a:bodyPr/>
        <a:lstStyle/>
        <a:p>
          <a:endParaRPr lang="en-US"/>
        </a:p>
      </dgm:t>
    </dgm:pt>
    <dgm:pt modelId="{E3D2747B-2E9D-4AA9-8E5E-E7C11D04A2DC}" type="pres">
      <dgm:prSet presAssocID="{97A02159-E4D5-4D06-BD23-0F0CF9EBE9DE}" presName="right_44_1" presStyleLbl="node1" presStyleIdx="0" presStyleCnt="8" custScaleX="198148" custScaleY="113636" custLinFactNeighborX="32408" custLinFactNeighborY="13528">
        <dgm:presLayoutVars>
          <dgm:bulletEnabled val="1"/>
        </dgm:presLayoutVars>
      </dgm:prSet>
      <dgm:spPr/>
      <dgm:t>
        <a:bodyPr/>
        <a:lstStyle/>
        <a:p>
          <a:endParaRPr lang="en-US"/>
        </a:p>
      </dgm:t>
    </dgm:pt>
    <dgm:pt modelId="{8CFCEF3A-92BC-40B8-A6B9-142951B47368}" type="pres">
      <dgm:prSet presAssocID="{97A02159-E4D5-4D06-BD23-0F0CF9EBE9DE}" presName="right_44_2" presStyleLbl="node1" presStyleIdx="1" presStyleCnt="8" custScaleX="198148" custScaleY="113636" custLinFactNeighborX="32408" custLinFactNeighborY="8983">
        <dgm:presLayoutVars>
          <dgm:bulletEnabled val="1"/>
        </dgm:presLayoutVars>
      </dgm:prSet>
      <dgm:spPr/>
      <dgm:t>
        <a:bodyPr/>
        <a:lstStyle/>
        <a:p>
          <a:endParaRPr lang="en-US"/>
        </a:p>
      </dgm:t>
    </dgm:pt>
    <dgm:pt modelId="{F540B542-3500-4BD6-B914-A344A45AFB8A}" type="pres">
      <dgm:prSet presAssocID="{97A02159-E4D5-4D06-BD23-0F0CF9EBE9DE}" presName="right_44_3" presStyleLbl="node1" presStyleIdx="2" presStyleCnt="8" custScaleX="198148" custScaleY="113636" custLinFactNeighborX="32408">
        <dgm:presLayoutVars>
          <dgm:bulletEnabled val="1"/>
        </dgm:presLayoutVars>
      </dgm:prSet>
      <dgm:spPr/>
      <dgm:t>
        <a:bodyPr/>
        <a:lstStyle/>
        <a:p>
          <a:endParaRPr lang="en-US"/>
        </a:p>
      </dgm:t>
    </dgm:pt>
    <dgm:pt modelId="{0120CB38-DB0E-4A78-89F3-18BE960B3F5C}" type="pres">
      <dgm:prSet presAssocID="{97A02159-E4D5-4D06-BD23-0F0CF9EBE9DE}" presName="right_44_4" presStyleLbl="node1" presStyleIdx="3" presStyleCnt="8" custScaleX="198148" custScaleY="113636" custLinFactNeighborX="32408" custLinFactNeighborY="-11580">
        <dgm:presLayoutVars>
          <dgm:bulletEnabled val="1"/>
        </dgm:presLayoutVars>
      </dgm:prSet>
      <dgm:spPr/>
      <dgm:t>
        <a:bodyPr/>
        <a:lstStyle/>
        <a:p>
          <a:endParaRPr lang="en-US"/>
        </a:p>
      </dgm:t>
    </dgm:pt>
    <dgm:pt modelId="{CBFAF518-2C5E-42B8-A151-CE048D6F2D0A}" type="pres">
      <dgm:prSet presAssocID="{97A02159-E4D5-4D06-BD23-0F0CF9EBE9DE}" presName="left_44_1" presStyleLbl="node1" presStyleIdx="4" presStyleCnt="8" custScaleX="198148" custScaleY="113636" custLinFactNeighborX="-37037" custLinFactNeighborY="13528">
        <dgm:presLayoutVars>
          <dgm:bulletEnabled val="1"/>
        </dgm:presLayoutVars>
      </dgm:prSet>
      <dgm:spPr/>
      <dgm:t>
        <a:bodyPr/>
        <a:lstStyle/>
        <a:p>
          <a:endParaRPr lang="en-US"/>
        </a:p>
      </dgm:t>
    </dgm:pt>
    <dgm:pt modelId="{AD2AF6BD-1521-4489-A5A1-03244392BA99}" type="pres">
      <dgm:prSet presAssocID="{97A02159-E4D5-4D06-BD23-0F0CF9EBE9DE}" presName="left_44_2" presStyleLbl="node1" presStyleIdx="5" presStyleCnt="8" custScaleX="198148" custScaleY="113636" custLinFactNeighborX="-37037" custLinFactNeighborY="8983">
        <dgm:presLayoutVars>
          <dgm:bulletEnabled val="1"/>
        </dgm:presLayoutVars>
      </dgm:prSet>
      <dgm:spPr/>
      <dgm:t>
        <a:bodyPr/>
        <a:lstStyle/>
        <a:p>
          <a:endParaRPr lang="en-US"/>
        </a:p>
      </dgm:t>
    </dgm:pt>
    <dgm:pt modelId="{92617628-B7C5-4CA6-9383-29959AE09CF0}" type="pres">
      <dgm:prSet presAssocID="{97A02159-E4D5-4D06-BD23-0F0CF9EBE9DE}" presName="left_44_3" presStyleLbl="node1" presStyleIdx="6" presStyleCnt="8" custScaleX="198148" custScaleY="113636" custLinFactNeighborX="-37037">
        <dgm:presLayoutVars>
          <dgm:bulletEnabled val="1"/>
        </dgm:presLayoutVars>
      </dgm:prSet>
      <dgm:spPr/>
      <dgm:t>
        <a:bodyPr/>
        <a:lstStyle/>
        <a:p>
          <a:endParaRPr lang="en-US"/>
        </a:p>
      </dgm:t>
    </dgm:pt>
    <dgm:pt modelId="{36098E75-CA51-4586-9C74-21C7921C7D32}" type="pres">
      <dgm:prSet presAssocID="{97A02159-E4D5-4D06-BD23-0F0CF9EBE9DE}" presName="left_44_4" presStyleLbl="node1" presStyleIdx="7" presStyleCnt="8" custScaleX="198148" custScaleY="113636" custLinFactNeighborX="-37037" custLinFactNeighborY="-11580">
        <dgm:presLayoutVars>
          <dgm:bulletEnabled val="1"/>
        </dgm:presLayoutVars>
      </dgm:prSet>
      <dgm:spPr/>
      <dgm:t>
        <a:bodyPr/>
        <a:lstStyle/>
        <a:p>
          <a:endParaRPr lang="en-US"/>
        </a:p>
      </dgm:t>
    </dgm:pt>
  </dgm:ptLst>
  <dgm:cxnLst>
    <dgm:cxn modelId="{38F7B754-AE71-41D9-9C52-BC8C0DF5E085}" type="presOf" srcId="{F5049BE9-8A90-4BF4-9BB9-5F0B9361073E}" destId="{0120CB38-DB0E-4A78-89F3-18BE960B3F5C}" srcOrd="0" destOrd="0" presId="urn:microsoft.com/office/officeart/2005/8/layout/balance1"/>
    <dgm:cxn modelId="{58649F98-177E-46E7-816D-CA34CCA1DDF9}" srcId="{8ABE46B7-ADB5-4023-964D-840A36AF5CCA}" destId="{F5049BE9-8A90-4BF4-9BB9-5F0B9361073E}" srcOrd="3" destOrd="0" parTransId="{C33E25C2-58F4-44C6-8D0B-F729B9D3FC28}" sibTransId="{A498A95C-B1A3-4779-850C-30CD5B0550CE}"/>
    <dgm:cxn modelId="{6F2A297A-D6FC-49BD-9B44-626497E8203E}" srcId="{8ABE46B7-ADB5-4023-964D-840A36AF5CCA}" destId="{11C63415-E4C5-4F83-B30A-899493CC27BE}" srcOrd="2" destOrd="0" parTransId="{F37D266F-AE7F-4084-B3FF-163B7C2DB4CD}" sibTransId="{A97DB53A-D47B-405E-A300-84A5ACD3B745}"/>
    <dgm:cxn modelId="{AB2FA8C0-2E66-4B66-8F5C-8834F4B25F09}" type="presOf" srcId="{8ABE46B7-ADB5-4023-964D-840A36AF5CCA}" destId="{4354124B-D2BC-4C5C-AFAA-FB173BEAAD15}" srcOrd="0" destOrd="0" presId="urn:microsoft.com/office/officeart/2005/8/layout/balance1"/>
    <dgm:cxn modelId="{C5225EB2-9EE9-460B-A4C1-3887C7561E2D}" type="presOf" srcId="{A6BC37A6-665F-4C19-8AFB-54D6981072AC}" destId="{8CFCEF3A-92BC-40B8-A6B9-142951B47368}" srcOrd="0" destOrd="0" presId="urn:microsoft.com/office/officeart/2005/8/layout/balance1"/>
    <dgm:cxn modelId="{291C44C0-FC0A-4EC6-ACB3-2518AB169360}" type="presOf" srcId="{7A1614FB-3AA0-4442-A487-AE0B37BF8133}" destId="{E3D2747B-2E9D-4AA9-8E5E-E7C11D04A2DC}" srcOrd="0" destOrd="0" presId="urn:microsoft.com/office/officeart/2005/8/layout/balance1"/>
    <dgm:cxn modelId="{61B5AF48-E096-4331-83CA-B0951F0C6B80}" srcId="{EFFCF393-D150-4493-9CEE-4E2EAD0A462D}" destId="{BCD79DEA-5CC0-4470-8E92-89725F317AD6}" srcOrd="1" destOrd="0" parTransId="{190782B9-1445-404C-A146-09AFD54B06B2}" sibTransId="{006CC555-39FB-4B27-8D26-C6C3A81B87A9}"/>
    <dgm:cxn modelId="{A4CDE5EC-EC65-4A32-8C44-80B60A49D9C9}" srcId="{EFFCF393-D150-4493-9CEE-4E2EAD0A462D}" destId="{3DDF492B-C3F1-457A-8F77-679F791D5031}" srcOrd="3" destOrd="0" parTransId="{C6EC3BBF-D092-47BE-8D53-A6A50B64F1C7}" sibTransId="{65121AC5-C9BA-499D-8CA0-844B3D47D877}"/>
    <dgm:cxn modelId="{AEFC6FF2-F48A-4FEA-BAB5-DED357A039D4}" srcId="{8ABE46B7-ADB5-4023-964D-840A36AF5CCA}" destId="{A6BC37A6-665F-4C19-8AFB-54D6981072AC}" srcOrd="1" destOrd="0" parTransId="{A75C0736-5D5D-49D8-A56C-10793A2A8832}" sibTransId="{3E141C4D-0CEB-4F27-A081-1FB591CA5697}"/>
    <dgm:cxn modelId="{C36AFB47-02E7-4B5C-AA48-4EDA2AC016C5}" srcId="{8ABE46B7-ADB5-4023-964D-840A36AF5CCA}" destId="{7A1614FB-3AA0-4442-A487-AE0B37BF8133}" srcOrd="0" destOrd="0" parTransId="{6C940F60-FFFB-43E0-BB7C-2D90302DCA49}" sibTransId="{C5138C3E-EABE-4C76-B752-99A25E002EA8}"/>
    <dgm:cxn modelId="{AD3900C2-7131-4DCB-9260-9D60C6015453}" type="presOf" srcId="{3DDF492B-C3F1-457A-8F77-679F791D5031}" destId="{36098E75-CA51-4586-9C74-21C7921C7D32}" srcOrd="0" destOrd="0" presId="urn:microsoft.com/office/officeart/2005/8/layout/balance1"/>
    <dgm:cxn modelId="{BBA2E659-ABED-4E66-B3F1-8E96D4E5FDD6}" type="presOf" srcId="{97A02159-E4D5-4D06-BD23-0F0CF9EBE9DE}" destId="{CFEF8FB6-F533-4530-98C8-27E676ABBEF2}" srcOrd="0" destOrd="0" presId="urn:microsoft.com/office/officeart/2005/8/layout/balance1"/>
    <dgm:cxn modelId="{A0F5CC30-8F5A-4710-8FE4-3300C009A9A3}" srcId="{EFFCF393-D150-4493-9CEE-4E2EAD0A462D}" destId="{2FBF3868-6CC4-4B2C-BA68-3F08D922C02E}" srcOrd="2" destOrd="0" parTransId="{7F06F870-CB2D-40CB-AE06-C2C0714EBBE2}" sibTransId="{CA9E3B09-26F9-4AE3-BFAF-5B5CCAAE5740}"/>
    <dgm:cxn modelId="{49317B3F-4364-4F20-A165-4C537E9CA886}" type="presOf" srcId="{2FBF3868-6CC4-4B2C-BA68-3F08D922C02E}" destId="{92617628-B7C5-4CA6-9383-29959AE09CF0}" srcOrd="0" destOrd="0" presId="urn:microsoft.com/office/officeart/2005/8/layout/balance1"/>
    <dgm:cxn modelId="{B39182C8-4739-4352-90DE-42165CC47B41}" type="presOf" srcId="{0A725F44-C1EB-41C2-93BB-58443B2AA73A}" destId="{CBFAF518-2C5E-42B8-A151-CE048D6F2D0A}" srcOrd="0" destOrd="0" presId="urn:microsoft.com/office/officeart/2005/8/layout/balance1"/>
    <dgm:cxn modelId="{3B151FE4-8A99-4700-920F-6AA39B1185DA}" srcId="{97A02159-E4D5-4D06-BD23-0F0CF9EBE9DE}" destId="{EFFCF393-D150-4493-9CEE-4E2EAD0A462D}" srcOrd="0" destOrd="0" parTransId="{EDB46613-A883-46EB-BC73-F9B143FAAF0A}" sibTransId="{064C2DFA-16F3-4FB1-B780-E9060C5FF57C}"/>
    <dgm:cxn modelId="{FB1648A8-B186-47B6-9C78-9F2BCD262E6D}" srcId="{97A02159-E4D5-4D06-BD23-0F0CF9EBE9DE}" destId="{8ABE46B7-ADB5-4023-964D-840A36AF5CCA}" srcOrd="1" destOrd="0" parTransId="{4F35C632-0879-4425-872E-D279331E05E0}" sibTransId="{7077A4C7-9CF4-453A-B7C7-B80F6BD6086C}"/>
    <dgm:cxn modelId="{024196B5-C9D5-4731-8F00-2F69D71FFD3B}" type="presOf" srcId="{EFFCF393-D150-4493-9CEE-4E2EAD0A462D}" destId="{91CC1FBC-2160-4D31-9101-831B983AEBAD}" srcOrd="0" destOrd="0" presId="urn:microsoft.com/office/officeart/2005/8/layout/balance1"/>
    <dgm:cxn modelId="{22C7409F-0338-4E8B-8B80-455771F0AD72}" type="presOf" srcId="{11C63415-E4C5-4F83-B30A-899493CC27BE}" destId="{F540B542-3500-4BD6-B914-A344A45AFB8A}" srcOrd="0" destOrd="0" presId="urn:microsoft.com/office/officeart/2005/8/layout/balance1"/>
    <dgm:cxn modelId="{9753BA2A-F5F0-497E-955D-FA3CB79E0688}" srcId="{EFFCF393-D150-4493-9CEE-4E2EAD0A462D}" destId="{0A725F44-C1EB-41C2-93BB-58443B2AA73A}" srcOrd="0" destOrd="0" parTransId="{DC551A8F-9671-4EFA-9052-3B7474A1AEEF}" sibTransId="{0540320B-67DC-4982-8732-B7E6E24B62EC}"/>
    <dgm:cxn modelId="{0E336E29-B8CC-45EF-9FEE-F263DDB366DE}" type="presOf" srcId="{BCD79DEA-5CC0-4470-8E92-89725F317AD6}" destId="{AD2AF6BD-1521-4489-A5A1-03244392BA99}" srcOrd="0" destOrd="0" presId="urn:microsoft.com/office/officeart/2005/8/layout/balance1"/>
    <dgm:cxn modelId="{2E9357F2-B574-4F48-80BC-1462B926DD74}" type="presParOf" srcId="{CFEF8FB6-F533-4530-98C8-27E676ABBEF2}" destId="{0EB72552-3296-46AC-8917-B5B64401B16E}" srcOrd="0" destOrd="0" presId="urn:microsoft.com/office/officeart/2005/8/layout/balance1"/>
    <dgm:cxn modelId="{81CA6ED8-99EC-4B38-956D-E897DF79D33D}" type="presParOf" srcId="{CFEF8FB6-F533-4530-98C8-27E676ABBEF2}" destId="{A4E40C9C-E3D5-4D12-BD6A-6574B06FA512}" srcOrd="1" destOrd="0" presId="urn:microsoft.com/office/officeart/2005/8/layout/balance1"/>
    <dgm:cxn modelId="{B0F968D6-EE95-468C-93BB-47D36971C3EC}" type="presParOf" srcId="{A4E40C9C-E3D5-4D12-BD6A-6574B06FA512}" destId="{91CC1FBC-2160-4D31-9101-831B983AEBAD}" srcOrd="0" destOrd="0" presId="urn:microsoft.com/office/officeart/2005/8/layout/balance1"/>
    <dgm:cxn modelId="{658978F8-AAEB-4F2A-B343-39DD90F427CF}" type="presParOf" srcId="{A4E40C9C-E3D5-4D12-BD6A-6574B06FA512}" destId="{4354124B-D2BC-4C5C-AFAA-FB173BEAAD15}" srcOrd="1" destOrd="0" presId="urn:microsoft.com/office/officeart/2005/8/layout/balance1"/>
    <dgm:cxn modelId="{03DE0C4F-DE26-4DC7-AEDA-92DFD67E7714}" type="presParOf" srcId="{CFEF8FB6-F533-4530-98C8-27E676ABBEF2}" destId="{899DC70F-F600-4B33-8246-CE4565A94BD8}" srcOrd="2" destOrd="0" presId="urn:microsoft.com/office/officeart/2005/8/layout/balance1"/>
    <dgm:cxn modelId="{04B4B111-C12D-4347-98F4-652D8E04A855}" type="presParOf" srcId="{899DC70F-F600-4B33-8246-CE4565A94BD8}" destId="{9B8A7280-1380-4B36-A57D-B0E34F64A990}" srcOrd="0" destOrd="0" presId="urn:microsoft.com/office/officeart/2005/8/layout/balance1"/>
    <dgm:cxn modelId="{4E167257-EE16-42A9-BDF9-ADF60394D9FA}" type="presParOf" srcId="{899DC70F-F600-4B33-8246-CE4565A94BD8}" destId="{92B6061D-9FCD-42F2-8E82-117F2531CA07}" srcOrd="1" destOrd="0" presId="urn:microsoft.com/office/officeart/2005/8/layout/balance1"/>
    <dgm:cxn modelId="{60F759B9-CCEB-4D5C-8D9E-E331B084D5A5}" type="presParOf" srcId="{899DC70F-F600-4B33-8246-CE4565A94BD8}" destId="{B4698770-5A71-47AD-A561-81D7D397CACE}" srcOrd="2" destOrd="0" presId="urn:microsoft.com/office/officeart/2005/8/layout/balance1"/>
    <dgm:cxn modelId="{DE220CF3-239C-415B-92BA-F443A0E3C8E2}" type="presParOf" srcId="{899DC70F-F600-4B33-8246-CE4565A94BD8}" destId="{E3D2747B-2E9D-4AA9-8E5E-E7C11D04A2DC}" srcOrd="3" destOrd="0" presId="urn:microsoft.com/office/officeart/2005/8/layout/balance1"/>
    <dgm:cxn modelId="{631A454C-22DE-4707-BA3C-11F63045B95B}" type="presParOf" srcId="{899DC70F-F600-4B33-8246-CE4565A94BD8}" destId="{8CFCEF3A-92BC-40B8-A6B9-142951B47368}" srcOrd="4" destOrd="0" presId="urn:microsoft.com/office/officeart/2005/8/layout/balance1"/>
    <dgm:cxn modelId="{CBD00724-F826-4992-9B62-7BEE5670DAFB}" type="presParOf" srcId="{899DC70F-F600-4B33-8246-CE4565A94BD8}" destId="{F540B542-3500-4BD6-B914-A344A45AFB8A}" srcOrd="5" destOrd="0" presId="urn:microsoft.com/office/officeart/2005/8/layout/balance1"/>
    <dgm:cxn modelId="{A8118598-9D53-48C5-8036-4A7AEFCC319C}" type="presParOf" srcId="{899DC70F-F600-4B33-8246-CE4565A94BD8}" destId="{0120CB38-DB0E-4A78-89F3-18BE960B3F5C}" srcOrd="6" destOrd="0" presId="urn:microsoft.com/office/officeart/2005/8/layout/balance1"/>
    <dgm:cxn modelId="{9690DDDE-1565-4C4D-BAE3-070885485E76}" type="presParOf" srcId="{899DC70F-F600-4B33-8246-CE4565A94BD8}" destId="{CBFAF518-2C5E-42B8-A151-CE048D6F2D0A}" srcOrd="7" destOrd="0" presId="urn:microsoft.com/office/officeart/2005/8/layout/balance1"/>
    <dgm:cxn modelId="{DC41A255-E0CF-4F19-9665-81A15DE5F14C}" type="presParOf" srcId="{899DC70F-F600-4B33-8246-CE4565A94BD8}" destId="{AD2AF6BD-1521-4489-A5A1-03244392BA99}" srcOrd="8" destOrd="0" presId="urn:microsoft.com/office/officeart/2005/8/layout/balance1"/>
    <dgm:cxn modelId="{77B3BCA6-127A-480B-8ACA-6B36BEA51B63}" type="presParOf" srcId="{899DC70F-F600-4B33-8246-CE4565A94BD8}" destId="{92617628-B7C5-4CA6-9383-29959AE09CF0}" srcOrd="9" destOrd="0" presId="urn:microsoft.com/office/officeart/2005/8/layout/balance1"/>
    <dgm:cxn modelId="{247E035F-94A0-47F7-B16F-5F4336355D22}" type="presParOf" srcId="{899DC70F-F600-4B33-8246-CE4565A94BD8}" destId="{36098E75-CA51-4586-9C74-21C7921C7D32}" srcOrd="10"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48DF670-6534-4DB1-9BD0-27DFD6D798F5}"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2A6B1A13-FD55-46AA-8D8E-8A1BA9089487}">
      <dgm:prSet phldrT="[Text]" custT="1"/>
      <dgm:spPr/>
      <dgm:t>
        <a:bodyPr/>
        <a:lstStyle/>
        <a:p>
          <a:r>
            <a:rPr lang="en-US" sz="2000" b="1" dirty="0" smtClean="0"/>
            <a:t>Cultural Considerations</a:t>
          </a:r>
          <a:endParaRPr lang="en-US" sz="2000" b="1" dirty="0"/>
        </a:p>
      </dgm:t>
    </dgm:pt>
    <dgm:pt modelId="{C65F2E7B-91CF-46E4-9347-BF76F5ECF978}" type="parTrans" cxnId="{FE257D0A-BD71-46EF-891B-676D0EEDA65D}">
      <dgm:prSet/>
      <dgm:spPr/>
      <dgm:t>
        <a:bodyPr/>
        <a:lstStyle/>
        <a:p>
          <a:endParaRPr lang="en-US"/>
        </a:p>
      </dgm:t>
    </dgm:pt>
    <dgm:pt modelId="{B26600A1-3E39-44B4-BE82-FDF4FCE9A63D}" type="sibTrans" cxnId="{FE257D0A-BD71-46EF-891B-676D0EEDA65D}">
      <dgm:prSet/>
      <dgm:spPr/>
      <dgm:t>
        <a:bodyPr/>
        <a:lstStyle/>
        <a:p>
          <a:endParaRPr lang="en-US"/>
        </a:p>
      </dgm:t>
    </dgm:pt>
    <dgm:pt modelId="{D176C614-136F-467B-B6DF-14274795F235}">
      <dgm:prSet phldrT="[Text]" custT="1"/>
      <dgm:spPr/>
      <dgm:t>
        <a:bodyPr/>
        <a:lstStyle/>
        <a:p>
          <a:r>
            <a:rPr lang="en-US" sz="1600" dirty="0" smtClean="0"/>
            <a:t>Consider tone of expression</a:t>
          </a:r>
          <a:endParaRPr lang="en-US" sz="1600" dirty="0"/>
        </a:p>
      </dgm:t>
    </dgm:pt>
    <dgm:pt modelId="{D270561C-3444-4F47-B3EC-C9D3962D4FA0}" type="parTrans" cxnId="{62451E2A-4B6F-4AEF-B564-DDE77A44DAFA}">
      <dgm:prSet/>
      <dgm:spPr/>
      <dgm:t>
        <a:bodyPr/>
        <a:lstStyle/>
        <a:p>
          <a:endParaRPr lang="en-US"/>
        </a:p>
      </dgm:t>
    </dgm:pt>
    <dgm:pt modelId="{23CE724A-08F4-4A6D-B01A-76883F6A78C1}" type="sibTrans" cxnId="{62451E2A-4B6F-4AEF-B564-DDE77A44DAFA}">
      <dgm:prSet/>
      <dgm:spPr/>
      <dgm:t>
        <a:bodyPr/>
        <a:lstStyle/>
        <a:p>
          <a:endParaRPr lang="en-US"/>
        </a:p>
      </dgm:t>
    </dgm:pt>
    <dgm:pt modelId="{04E08C2D-B5BF-424D-A6CE-2523F1609E91}">
      <dgm:prSet phldrT="[Text]" custT="1"/>
      <dgm:spPr/>
      <dgm:t>
        <a:bodyPr/>
        <a:lstStyle/>
        <a:p>
          <a:r>
            <a:rPr lang="en-US" sz="1600" dirty="0" smtClean="0"/>
            <a:t>Avoid colloquialisms</a:t>
          </a:r>
          <a:endParaRPr lang="en-US" sz="1600" dirty="0"/>
        </a:p>
      </dgm:t>
    </dgm:pt>
    <dgm:pt modelId="{9100D478-6D11-4C29-84D9-B953207ABEBA}" type="parTrans" cxnId="{A53A247F-FA6A-4AD4-A457-F383CE9BFB59}">
      <dgm:prSet/>
      <dgm:spPr/>
      <dgm:t>
        <a:bodyPr/>
        <a:lstStyle/>
        <a:p>
          <a:endParaRPr lang="en-US"/>
        </a:p>
      </dgm:t>
    </dgm:pt>
    <dgm:pt modelId="{1D3D7744-80AA-46F0-A61B-5DEF62285953}" type="sibTrans" cxnId="{A53A247F-FA6A-4AD4-A457-F383CE9BFB59}">
      <dgm:prSet/>
      <dgm:spPr/>
      <dgm:t>
        <a:bodyPr/>
        <a:lstStyle/>
        <a:p>
          <a:endParaRPr lang="en-US"/>
        </a:p>
      </dgm:t>
    </dgm:pt>
    <dgm:pt modelId="{EAC22656-2AC1-4953-992E-6F72FA36F5B0}">
      <dgm:prSet phldrT="[Text]" custT="1"/>
      <dgm:spPr/>
      <dgm:t>
        <a:bodyPr/>
        <a:lstStyle/>
        <a:p>
          <a:r>
            <a:rPr lang="en-US" sz="1600" dirty="0" smtClean="0"/>
            <a:t>Conduct cultural reviews</a:t>
          </a:r>
          <a:endParaRPr lang="en-US" sz="1600" dirty="0"/>
        </a:p>
      </dgm:t>
    </dgm:pt>
    <dgm:pt modelId="{0744319F-203B-441D-A77D-FD747B829C06}" type="parTrans" cxnId="{29047166-F2F3-49A3-B69F-E7D13CB23285}">
      <dgm:prSet/>
      <dgm:spPr/>
      <dgm:t>
        <a:bodyPr/>
        <a:lstStyle/>
        <a:p>
          <a:endParaRPr lang="en-US"/>
        </a:p>
      </dgm:t>
    </dgm:pt>
    <dgm:pt modelId="{3D9AE56C-F50B-47DE-9B70-84A2CA18ECD4}" type="sibTrans" cxnId="{29047166-F2F3-49A3-B69F-E7D13CB23285}">
      <dgm:prSet/>
      <dgm:spPr/>
      <dgm:t>
        <a:bodyPr/>
        <a:lstStyle/>
        <a:p>
          <a:endParaRPr lang="en-US"/>
        </a:p>
      </dgm:t>
    </dgm:pt>
    <dgm:pt modelId="{6F8D3989-06CE-459A-A552-AC25A9324D79}">
      <dgm:prSet phldrT="[Text]" custT="1"/>
      <dgm:spPr/>
      <dgm:t>
        <a:bodyPr/>
        <a:lstStyle/>
        <a:p>
          <a:r>
            <a:rPr lang="en-US" sz="1600" dirty="0" smtClean="0"/>
            <a:t>Translate content</a:t>
          </a:r>
          <a:endParaRPr lang="en-US" sz="1600" dirty="0"/>
        </a:p>
      </dgm:t>
    </dgm:pt>
    <dgm:pt modelId="{CDBF9EAA-4F06-4D64-9987-8CDFD16C522C}" type="parTrans" cxnId="{1C834508-C181-48D2-A6B9-7915920CFF56}">
      <dgm:prSet/>
      <dgm:spPr/>
      <dgm:t>
        <a:bodyPr/>
        <a:lstStyle/>
        <a:p>
          <a:endParaRPr lang="en-US"/>
        </a:p>
      </dgm:t>
    </dgm:pt>
    <dgm:pt modelId="{BAF9E15D-1E73-4877-9385-9C3B26CBEBAB}" type="sibTrans" cxnId="{1C834508-C181-48D2-A6B9-7915920CFF56}">
      <dgm:prSet/>
      <dgm:spPr/>
      <dgm:t>
        <a:bodyPr/>
        <a:lstStyle/>
        <a:p>
          <a:endParaRPr lang="en-US"/>
        </a:p>
      </dgm:t>
    </dgm:pt>
    <dgm:pt modelId="{EDBC0524-9873-487F-985A-1336CAEAD961}">
      <dgm:prSet phldrT="[Text]" custT="1"/>
      <dgm:spPr/>
      <dgm:t>
        <a:bodyPr/>
        <a:lstStyle/>
        <a:p>
          <a:r>
            <a:rPr lang="en-US" sz="1600" dirty="0" smtClean="0"/>
            <a:t>Employ local talent</a:t>
          </a:r>
          <a:endParaRPr lang="en-US" sz="1600" dirty="0"/>
        </a:p>
      </dgm:t>
    </dgm:pt>
    <dgm:pt modelId="{AA8986AD-15BB-42C4-8D5B-6380A10578A3}" type="parTrans" cxnId="{F5771606-A0BE-420B-85E5-FA6AB8E3831E}">
      <dgm:prSet/>
      <dgm:spPr/>
      <dgm:t>
        <a:bodyPr/>
        <a:lstStyle/>
        <a:p>
          <a:endParaRPr lang="en-US"/>
        </a:p>
      </dgm:t>
    </dgm:pt>
    <dgm:pt modelId="{FEC668DB-EADE-4480-BB2D-64297787D386}" type="sibTrans" cxnId="{F5771606-A0BE-420B-85E5-FA6AB8E3831E}">
      <dgm:prSet/>
      <dgm:spPr/>
      <dgm:t>
        <a:bodyPr/>
        <a:lstStyle/>
        <a:p>
          <a:endParaRPr lang="en-US"/>
        </a:p>
      </dgm:t>
    </dgm:pt>
    <dgm:pt modelId="{C1635420-2AF0-4B43-9C10-F02A34A98778}">
      <dgm:prSet phldrT="[Text]" custT="1"/>
      <dgm:spPr/>
      <dgm:t>
        <a:bodyPr/>
        <a:lstStyle/>
        <a:p>
          <a:r>
            <a:rPr lang="en-US" sz="1600" dirty="0" smtClean="0"/>
            <a:t>Choose culturally neutral terminology</a:t>
          </a:r>
          <a:endParaRPr lang="en-US" sz="1600" dirty="0"/>
        </a:p>
      </dgm:t>
    </dgm:pt>
    <dgm:pt modelId="{627CE2D9-F119-4660-976B-4E78B2308687}" type="parTrans" cxnId="{54F65161-E648-48A6-B2BD-E53BB5378A26}">
      <dgm:prSet/>
      <dgm:spPr/>
      <dgm:t>
        <a:bodyPr/>
        <a:lstStyle/>
        <a:p>
          <a:endParaRPr lang="en-US"/>
        </a:p>
      </dgm:t>
    </dgm:pt>
    <dgm:pt modelId="{B7EF53B1-0C30-49BA-8323-D2507EBC0301}" type="sibTrans" cxnId="{54F65161-E648-48A6-B2BD-E53BB5378A26}">
      <dgm:prSet/>
      <dgm:spPr/>
      <dgm:t>
        <a:bodyPr/>
        <a:lstStyle/>
        <a:p>
          <a:endParaRPr lang="en-US"/>
        </a:p>
      </dgm:t>
    </dgm:pt>
    <dgm:pt modelId="{B3BC29E1-DE12-41E8-8EF3-D0C26643D364}">
      <dgm:prSet phldrT="[Text]" custT="1"/>
      <dgm:spPr/>
      <dgm:t>
        <a:bodyPr/>
        <a:lstStyle/>
        <a:p>
          <a:r>
            <a:rPr lang="en-US" sz="1600" dirty="0" smtClean="0"/>
            <a:t>Localize content</a:t>
          </a:r>
          <a:endParaRPr lang="en-US" sz="1600" dirty="0"/>
        </a:p>
      </dgm:t>
    </dgm:pt>
    <dgm:pt modelId="{4D32292F-15F6-4652-9E94-E56399695E6D}" type="parTrans" cxnId="{A76307A0-CDA5-45C2-B226-AFE86D7939FC}">
      <dgm:prSet/>
      <dgm:spPr/>
      <dgm:t>
        <a:bodyPr/>
        <a:lstStyle/>
        <a:p>
          <a:endParaRPr lang="en-US"/>
        </a:p>
      </dgm:t>
    </dgm:pt>
    <dgm:pt modelId="{AFA72122-A8A9-457E-96C9-6B0F303722AC}" type="sibTrans" cxnId="{A76307A0-CDA5-45C2-B226-AFE86D7939FC}">
      <dgm:prSet/>
      <dgm:spPr/>
      <dgm:t>
        <a:bodyPr/>
        <a:lstStyle/>
        <a:p>
          <a:endParaRPr lang="en-US"/>
        </a:p>
      </dgm:t>
    </dgm:pt>
    <dgm:pt modelId="{9BF858F6-BA65-4F46-9002-863A15B8A090}" type="pres">
      <dgm:prSet presAssocID="{A48DF670-6534-4DB1-9BD0-27DFD6D798F5}" presName="Name0" presStyleCnt="0">
        <dgm:presLayoutVars>
          <dgm:chMax val="1"/>
          <dgm:chPref val="1"/>
          <dgm:dir/>
          <dgm:animOne val="branch"/>
          <dgm:animLvl val="lvl"/>
        </dgm:presLayoutVars>
      </dgm:prSet>
      <dgm:spPr/>
      <dgm:t>
        <a:bodyPr/>
        <a:lstStyle/>
        <a:p>
          <a:endParaRPr lang="en-US"/>
        </a:p>
      </dgm:t>
    </dgm:pt>
    <dgm:pt modelId="{998B422E-DEB5-4570-8A57-0C3A000B9B2C}" type="pres">
      <dgm:prSet presAssocID="{2A6B1A13-FD55-46AA-8D8E-8A1BA9089487}" presName="singleCycle" presStyleCnt="0"/>
      <dgm:spPr/>
    </dgm:pt>
    <dgm:pt modelId="{A4506E6E-9B6E-43FE-B48C-3F613F279F6A}" type="pres">
      <dgm:prSet presAssocID="{2A6B1A13-FD55-46AA-8D8E-8A1BA9089487}" presName="singleCenter" presStyleLbl="node1" presStyleIdx="0" presStyleCnt="8" custScaleX="156757" custScaleY="123433">
        <dgm:presLayoutVars>
          <dgm:chMax val="7"/>
          <dgm:chPref val="7"/>
        </dgm:presLayoutVars>
      </dgm:prSet>
      <dgm:spPr/>
      <dgm:t>
        <a:bodyPr/>
        <a:lstStyle/>
        <a:p>
          <a:endParaRPr lang="en-US"/>
        </a:p>
      </dgm:t>
    </dgm:pt>
    <dgm:pt modelId="{A3892CAE-52DD-403D-B10C-948703F02FE8}" type="pres">
      <dgm:prSet presAssocID="{627CE2D9-F119-4660-976B-4E78B2308687}" presName="Name56" presStyleLbl="parChTrans1D2" presStyleIdx="0" presStyleCnt="7"/>
      <dgm:spPr/>
      <dgm:t>
        <a:bodyPr/>
        <a:lstStyle/>
        <a:p>
          <a:endParaRPr lang="en-US"/>
        </a:p>
      </dgm:t>
    </dgm:pt>
    <dgm:pt modelId="{CAAE3324-A4A5-4B09-97C5-CA5805BFFB9E}" type="pres">
      <dgm:prSet presAssocID="{C1635420-2AF0-4B43-9C10-F02A34A98778}" presName="text0" presStyleLbl="node1" presStyleIdx="1" presStyleCnt="8" custScaleX="246046">
        <dgm:presLayoutVars>
          <dgm:bulletEnabled val="1"/>
        </dgm:presLayoutVars>
      </dgm:prSet>
      <dgm:spPr/>
      <dgm:t>
        <a:bodyPr/>
        <a:lstStyle/>
        <a:p>
          <a:endParaRPr lang="en-US"/>
        </a:p>
      </dgm:t>
    </dgm:pt>
    <dgm:pt modelId="{2C001500-9AC2-4BEC-BF91-E27313E6D4B9}" type="pres">
      <dgm:prSet presAssocID="{D270561C-3444-4F47-B3EC-C9D3962D4FA0}" presName="Name56" presStyleLbl="parChTrans1D2" presStyleIdx="1" presStyleCnt="7"/>
      <dgm:spPr/>
      <dgm:t>
        <a:bodyPr/>
        <a:lstStyle/>
        <a:p>
          <a:endParaRPr lang="en-US"/>
        </a:p>
      </dgm:t>
    </dgm:pt>
    <dgm:pt modelId="{84DB3FD5-6AC6-4D3F-BE34-35D7145AF186}" type="pres">
      <dgm:prSet presAssocID="{D176C614-136F-467B-B6DF-14274795F235}" presName="text0" presStyleLbl="node1" presStyleIdx="2" presStyleCnt="8" custScaleX="246046" custRadScaleRad="146078" custRadScaleInc="51744">
        <dgm:presLayoutVars>
          <dgm:bulletEnabled val="1"/>
        </dgm:presLayoutVars>
      </dgm:prSet>
      <dgm:spPr/>
      <dgm:t>
        <a:bodyPr/>
        <a:lstStyle/>
        <a:p>
          <a:endParaRPr lang="en-US"/>
        </a:p>
      </dgm:t>
    </dgm:pt>
    <dgm:pt modelId="{206E91A3-0FAB-4CF1-9327-44D2768E8C27}" type="pres">
      <dgm:prSet presAssocID="{9100D478-6D11-4C29-84D9-B953207ABEBA}" presName="Name56" presStyleLbl="parChTrans1D2" presStyleIdx="2" presStyleCnt="7"/>
      <dgm:spPr/>
      <dgm:t>
        <a:bodyPr/>
        <a:lstStyle/>
        <a:p>
          <a:endParaRPr lang="en-US"/>
        </a:p>
      </dgm:t>
    </dgm:pt>
    <dgm:pt modelId="{8BB7E6B4-2929-4344-A462-C4EC1E2BFBE0}" type="pres">
      <dgm:prSet presAssocID="{04E08C2D-B5BF-424D-A6CE-2523F1609E91}" presName="text0" presStyleLbl="node1" presStyleIdx="3" presStyleCnt="8" custScaleX="246046" custRadScaleRad="149124" custRadScaleInc="-16628">
        <dgm:presLayoutVars>
          <dgm:bulletEnabled val="1"/>
        </dgm:presLayoutVars>
      </dgm:prSet>
      <dgm:spPr/>
      <dgm:t>
        <a:bodyPr/>
        <a:lstStyle/>
        <a:p>
          <a:endParaRPr lang="en-US"/>
        </a:p>
      </dgm:t>
    </dgm:pt>
    <dgm:pt modelId="{9F328164-2EE0-40F4-92FE-08378686ECFB}" type="pres">
      <dgm:prSet presAssocID="{0744319F-203B-441D-A77D-FD747B829C06}" presName="Name56" presStyleLbl="parChTrans1D2" presStyleIdx="3" presStyleCnt="7"/>
      <dgm:spPr/>
      <dgm:t>
        <a:bodyPr/>
        <a:lstStyle/>
        <a:p>
          <a:endParaRPr lang="en-US"/>
        </a:p>
      </dgm:t>
    </dgm:pt>
    <dgm:pt modelId="{10F6142B-EF10-4318-BD59-CF3EE7F5656E}" type="pres">
      <dgm:prSet presAssocID="{EAC22656-2AC1-4953-992E-6F72FA36F5B0}" presName="text0" presStyleLbl="node1" presStyleIdx="4" presStyleCnt="8" custScaleX="246046" custRadScaleRad="129737" custRadScaleInc="-78953">
        <dgm:presLayoutVars>
          <dgm:bulletEnabled val="1"/>
        </dgm:presLayoutVars>
      </dgm:prSet>
      <dgm:spPr/>
      <dgm:t>
        <a:bodyPr/>
        <a:lstStyle/>
        <a:p>
          <a:endParaRPr lang="en-US"/>
        </a:p>
      </dgm:t>
    </dgm:pt>
    <dgm:pt modelId="{BC93A3AD-A4D7-468F-93EC-9E4CB5E91DC9}" type="pres">
      <dgm:prSet presAssocID="{4D32292F-15F6-4652-9E94-E56399695E6D}" presName="Name56" presStyleLbl="parChTrans1D2" presStyleIdx="4" presStyleCnt="7"/>
      <dgm:spPr/>
      <dgm:t>
        <a:bodyPr/>
        <a:lstStyle/>
        <a:p>
          <a:endParaRPr lang="en-US"/>
        </a:p>
      </dgm:t>
    </dgm:pt>
    <dgm:pt modelId="{596612F9-BC0F-497F-96A4-292DC099493B}" type="pres">
      <dgm:prSet presAssocID="{B3BC29E1-DE12-41E8-8EF3-D0C26643D364}" presName="text0" presStyleLbl="node1" presStyleIdx="5" presStyleCnt="8" custScaleX="246046" custRadScaleRad="129739" custRadScaleInc="78952">
        <dgm:presLayoutVars>
          <dgm:bulletEnabled val="1"/>
        </dgm:presLayoutVars>
      </dgm:prSet>
      <dgm:spPr/>
      <dgm:t>
        <a:bodyPr/>
        <a:lstStyle/>
        <a:p>
          <a:endParaRPr lang="en-US"/>
        </a:p>
      </dgm:t>
    </dgm:pt>
    <dgm:pt modelId="{93D4A6B7-5339-4C2F-8299-1A36EDC85BD0}" type="pres">
      <dgm:prSet presAssocID="{CDBF9EAA-4F06-4D64-9987-8CDFD16C522C}" presName="Name56" presStyleLbl="parChTrans1D2" presStyleIdx="5" presStyleCnt="7"/>
      <dgm:spPr/>
      <dgm:t>
        <a:bodyPr/>
        <a:lstStyle/>
        <a:p>
          <a:endParaRPr lang="en-US"/>
        </a:p>
      </dgm:t>
    </dgm:pt>
    <dgm:pt modelId="{1C3FC57A-54BC-4B21-9DCF-E9DFFF0A7EB7}" type="pres">
      <dgm:prSet presAssocID="{6F8D3989-06CE-459A-A552-AC25A9324D79}" presName="text0" presStyleLbl="node1" presStyleIdx="6" presStyleCnt="8" custScaleX="246046" custRadScaleRad="149124" custRadScaleInc="16628">
        <dgm:presLayoutVars>
          <dgm:bulletEnabled val="1"/>
        </dgm:presLayoutVars>
      </dgm:prSet>
      <dgm:spPr/>
      <dgm:t>
        <a:bodyPr/>
        <a:lstStyle/>
        <a:p>
          <a:endParaRPr lang="en-US"/>
        </a:p>
      </dgm:t>
    </dgm:pt>
    <dgm:pt modelId="{C0FEAA47-EDC2-4187-8FC3-86F1D34D78AF}" type="pres">
      <dgm:prSet presAssocID="{AA8986AD-15BB-42C4-8D5B-6380A10578A3}" presName="Name56" presStyleLbl="parChTrans1D2" presStyleIdx="6" presStyleCnt="7"/>
      <dgm:spPr/>
      <dgm:t>
        <a:bodyPr/>
        <a:lstStyle/>
        <a:p>
          <a:endParaRPr lang="en-US"/>
        </a:p>
      </dgm:t>
    </dgm:pt>
    <dgm:pt modelId="{51A17CED-BC90-4582-A123-7B82801EC6EC}" type="pres">
      <dgm:prSet presAssocID="{EDBC0524-9873-487F-985A-1336CAEAD961}" presName="text0" presStyleLbl="node1" presStyleIdx="7" presStyleCnt="8" custScaleX="246046" custRadScaleRad="142509" custRadScaleInc="-49103">
        <dgm:presLayoutVars>
          <dgm:bulletEnabled val="1"/>
        </dgm:presLayoutVars>
      </dgm:prSet>
      <dgm:spPr/>
      <dgm:t>
        <a:bodyPr/>
        <a:lstStyle/>
        <a:p>
          <a:endParaRPr lang="en-US"/>
        </a:p>
      </dgm:t>
    </dgm:pt>
  </dgm:ptLst>
  <dgm:cxnLst>
    <dgm:cxn modelId="{1A684A1C-D9E2-4C87-B671-0EE539FB5EB2}" type="presOf" srcId="{6F8D3989-06CE-459A-A552-AC25A9324D79}" destId="{1C3FC57A-54BC-4B21-9DCF-E9DFFF0A7EB7}" srcOrd="0" destOrd="0" presId="urn:microsoft.com/office/officeart/2008/layout/RadialCluster"/>
    <dgm:cxn modelId="{1ED948A5-CBDD-45ED-824C-C4A07EA89994}" type="presOf" srcId="{0744319F-203B-441D-A77D-FD747B829C06}" destId="{9F328164-2EE0-40F4-92FE-08378686ECFB}" srcOrd="0" destOrd="0" presId="urn:microsoft.com/office/officeart/2008/layout/RadialCluster"/>
    <dgm:cxn modelId="{E615DFBD-1007-4E09-B021-915422F5CA0A}" type="presOf" srcId="{D176C614-136F-467B-B6DF-14274795F235}" destId="{84DB3FD5-6AC6-4D3F-BE34-35D7145AF186}" srcOrd="0" destOrd="0" presId="urn:microsoft.com/office/officeart/2008/layout/RadialCluster"/>
    <dgm:cxn modelId="{8C6353AA-3CE9-4897-B7C0-AB2C1FCF5736}" type="presOf" srcId="{2A6B1A13-FD55-46AA-8D8E-8A1BA9089487}" destId="{A4506E6E-9B6E-43FE-B48C-3F613F279F6A}" srcOrd="0" destOrd="0" presId="urn:microsoft.com/office/officeart/2008/layout/RadialCluster"/>
    <dgm:cxn modelId="{FF8E2892-1842-447D-B31D-81D38DC2C1FB}" type="presOf" srcId="{4D32292F-15F6-4652-9E94-E56399695E6D}" destId="{BC93A3AD-A4D7-468F-93EC-9E4CB5E91DC9}" srcOrd="0" destOrd="0" presId="urn:microsoft.com/office/officeart/2008/layout/RadialCluster"/>
    <dgm:cxn modelId="{19A2CD6E-8101-4177-B89E-9AD6BD1CDD9C}" type="presOf" srcId="{04E08C2D-B5BF-424D-A6CE-2523F1609E91}" destId="{8BB7E6B4-2929-4344-A462-C4EC1E2BFBE0}" srcOrd="0" destOrd="0" presId="urn:microsoft.com/office/officeart/2008/layout/RadialCluster"/>
    <dgm:cxn modelId="{216DCEDC-173C-445D-AD29-C41415ACB0D1}" type="presOf" srcId="{627CE2D9-F119-4660-976B-4E78B2308687}" destId="{A3892CAE-52DD-403D-B10C-948703F02FE8}" srcOrd="0" destOrd="0" presId="urn:microsoft.com/office/officeart/2008/layout/RadialCluster"/>
    <dgm:cxn modelId="{A76307A0-CDA5-45C2-B226-AFE86D7939FC}" srcId="{2A6B1A13-FD55-46AA-8D8E-8A1BA9089487}" destId="{B3BC29E1-DE12-41E8-8EF3-D0C26643D364}" srcOrd="4" destOrd="0" parTransId="{4D32292F-15F6-4652-9E94-E56399695E6D}" sibTransId="{AFA72122-A8A9-457E-96C9-6B0F303722AC}"/>
    <dgm:cxn modelId="{619160C5-2003-4A20-B61F-8A0C6347A40B}" type="presOf" srcId="{B3BC29E1-DE12-41E8-8EF3-D0C26643D364}" destId="{596612F9-BC0F-497F-96A4-292DC099493B}" srcOrd="0" destOrd="0" presId="urn:microsoft.com/office/officeart/2008/layout/RadialCluster"/>
    <dgm:cxn modelId="{F669DAF6-82DC-4E25-8267-593CBC11ED3C}" type="presOf" srcId="{EDBC0524-9873-487F-985A-1336CAEAD961}" destId="{51A17CED-BC90-4582-A123-7B82801EC6EC}" srcOrd="0" destOrd="0" presId="urn:microsoft.com/office/officeart/2008/layout/RadialCluster"/>
    <dgm:cxn modelId="{FE257D0A-BD71-46EF-891B-676D0EEDA65D}" srcId="{A48DF670-6534-4DB1-9BD0-27DFD6D798F5}" destId="{2A6B1A13-FD55-46AA-8D8E-8A1BA9089487}" srcOrd="0" destOrd="0" parTransId="{C65F2E7B-91CF-46E4-9347-BF76F5ECF978}" sibTransId="{B26600A1-3E39-44B4-BE82-FDF4FCE9A63D}"/>
    <dgm:cxn modelId="{F5771606-A0BE-420B-85E5-FA6AB8E3831E}" srcId="{2A6B1A13-FD55-46AA-8D8E-8A1BA9089487}" destId="{EDBC0524-9873-487F-985A-1336CAEAD961}" srcOrd="6" destOrd="0" parTransId="{AA8986AD-15BB-42C4-8D5B-6380A10578A3}" sibTransId="{FEC668DB-EADE-4480-BB2D-64297787D386}"/>
    <dgm:cxn modelId="{21993789-0105-4A33-A751-48AD6D5E8D9A}" type="presOf" srcId="{EAC22656-2AC1-4953-992E-6F72FA36F5B0}" destId="{10F6142B-EF10-4318-BD59-CF3EE7F5656E}" srcOrd="0" destOrd="0" presId="urn:microsoft.com/office/officeart/2008/layout/RadialCluster"/>
    <dgm:cxn modelId="{54F65161-E648-48A6-B2BD-E53BB5378A26}" srcId="{2A6B1A13-FD55-46AA-8D8E-8A1BA9089487}" destId="{C1635420-2AF0-4B43-9C10-F02A34A98778}" srcOrd="0" destOrd="0" parTransId="{627CE2D9-F119-4660-976B-4E78B2308687}" sibTransId="{B7EF53B1-0C30-49BA-8323-D2507EBC0301}"/>
    <dgm:cxn modelId="{62451E2A-4B6F-4AEF-B564-DDE77A44DAFA}" srcId="{2A6B1A13-FD55-46AA-8D8E-8A1BA9089487}" destId="{D176C614-136F-467B-B6DF-14274795F235}" srcOrd="1" destOrd="0" parTransId="{D270561C-3444-4F47-B3EC-C9D3962D4FA0}" sibTransId="{23CE724A-08F4-4A6D-B01A-76883F6A78C1}"/>
    <dgm:cxn modelId="{29047166-F2F3-49A3-B69F-E7D13CB23285}" srcId="{2A6B1A13-FD55-46AA-8D8E-8A1BA9089487}" destId="{EAC22656-2AC1-4953-992E-6F72FA36F5B0}" srcOrd="3" destOrd="0" parTransId="{0744319F-203B-441D-A77D-FD747B829C06}" sibTransId="{3D9AE56C-F50B-47DE-9B70-84A2CA18ECD4}"/>
    <dgm:cxn modelId="{0A7A0BD2-F635-4341-AE0B-0E2C5DB0B893}" type="presOf" srcId="{9100D478-6D11-4C29-84D9-B953207ABEBA}" destId="{206E91A3-0FAB-4CF1-9327-44D2768E8C27}" srcOrd="0" destOrd="0" presId="urn:microsoft.com/office/officeart/2008/layout/RadialCluster"/>
    <dgm:cxn modelId="{9C1B2FC4-BC76-4AE4-BE99-DF4E43506831}" type="presOf" srcId="{D270561C-3444-4F47-B3EC-C9D3962D4FA0}" destId="{2C001500-9AC2-4BEC-BF91-E27313E6D4B9}" srcOrd="0" destOrd="0" presId="urn:microsoft.com/office/officeart/2008/layout/RadialCluster"/>
    <dgm:cxn modelId="{77FD6F1B-531A-4530-ADE2-8AEFBA35CDB8}" type="presOf" srcId="{C1635420-2AF0-4B43-9C10-F02A34A98778}" destId="{CAAE3324-A4A5-4B09-97C5-CA5805BFFB9E}" srcOrd="0" destOrd="0" presId="urn:microsoft.com/office/officeart/2008/layout/RadialCluster"/>
    <dgm:cxn modelId="{6F83690A-CF9B-40B8-AEFA-321853830857}" type="presOf" srcId="{CDBF9EAA-4F06-4D64-9987-8CDFD16C522C}" destId="{93D4A6B7-5339-4C2F-8299-1A36EDC85BD0}" srcOrd="0" destOrd="0" presId="urn:microsoft.com/office/officeart/2008/layout/RadialCluster"/>
    <dgm:cxn modelId="{60A1AE51-17C4-406E-9EE8-9BBEBD83D279}" type="presOf" srcId="{A48DF670-6534-4DB1-9BD0-27DFD6D798F5}" destId="{9BF858F6-BA65-4F46-9002-863A15B8A090}" srcOrd="0" destOrd="0" presId="urn:microsoft.com/office/officeart/2008/layout/RadialCluster"/>
    <dgm:cxn modelId="{635FD0E0-E9B0-457D-8CC5-D78A1A12061B}" type="presOf" srcId="{AA8986AD-15BB-42C4-8D5B-6380A10578A3}" destId="{C0FEAA47-EDC2-4187-8FC3-86F1D34D78AF}" srcOrd="0" destOrd="0" presId="urn:microsoft.com/office/officeart/2008/layout/RadialCluster"/>
    <dgm:cxn modelId="{1C834508-C181-48D2-A6B9-7915920CFF56}" srcId="{2A6B1A13-FD55-46AA-8D8E-8A1BA9089487}" destId="{6F8D3989-06CE-459A-A552-AC25A9324D79}" srcOrd="5" destOrd="0" parTransId="{CDBF9EAA-4F06-4D64-9987-8CDFD16C522C}" sibTransId="{BAF9E15D-1E73-4877-9385-9C3B26CBEBAB}"/>
    <dgm:cxn modelId="{A53A247F-FA6A-4AD4-A457-F383CE9BFB59}" srcId="{2A6B1A13-FD55-46AA-8D8E-8A1BA9089487}" destId="{04E08C2D-B5BF-424D-A6CE-2523F1609E91}" srcOrd="2" destOrd="0" parTransId="{9100D478-6D11-4C29-84D9-B953207ABEBA}" sibTransId="{1D3D7744-80AA-46F0-A61B-5DEF62285953}"/>
    <dgm:cxn modelId="{E7F30C1B-7E9C-40DB-B47B-DD4677187814}" type="presParOf" srcId="{9BF858F6-BA65-4F46-9002-863A15B8A090}" destId="{998B422E-DEB5-4570-8A57-0C3A000B9B2C}" srcOrd="0" destOrd="0" presId="urn:microsoft.com/office/officeart/2008/layout/RadialCluster"/>
    <dgm:cxn modelId="{B63E65B8-8E8A-4A85-BE81-663069305F3E}" type="presParOf" srcId="{998B422E-DEB5-4570-8A57-0C3A000B9B2C}" destId="{A4506E6E-9B6E-43FE-B48C-3F613F279F6A}" srcOrd="0" destOrd="0" presId="urn:microsoft.com/office/officeart/2008/layout/RadialCluster"/>
    <dgm:cxn modelId="{F0D2674C-D481-4D2C-89F4-B6C6290C141E}" type="presParOf" srcId="{998B422E-DEB5-4570-8A57-0C3A000B9B2C}" destId="{A3892CAE-52DD-403D-B10C-948703F02FE8}" srcOrd="1" destOrd="0" presId="urn:microsoft.com/office/officeart/2008/layout/RadialCluster"/>
    <dgm:cxn modelId="{37A45C5D-AEA1-4015-A442-44851C63A49B}" type="presParOf" srcId="{998B422E-DEB5-4570-8A57-0C3A000B9B2C}" destId="{CAAE3324-A4A5-4B09-97C5-CA5805BFFB9E}" srcOrd="2" destOrd="0" presId="urn:microsoft.com/office/officeart/2008/layout/RadialCluster"/>
    <dgm:cxn modelId="{3F678BB6-D526-4E0D-84E1-13907070E440}" type="presParOf" srcId="{998B422E-DEB5-4570-8A57-0C3A000B9B2C}" destId="{2C001500-9AC2-4BEC-BF91-E27313E6D4B9}" srcOrd="3" destOrd="0" presId="urn:microsoft.com/office/officeart/2008/layout/RadialCluster"/>
    <dgm:cxn modelId="{F19BAD73-3CBC-4B78-9FF9-797426BF0CC7}" type="presParOf" srcId="{998B422E-DEB5-4570-8A57-0C3A000B9B2C}" destId="{84DB3FD5-6AC6-4D3F-BE34-35D7145AF186}" srcOrd="4" destOrd="0" presId="urn:microsoft.com/office/officeart/2008/layout/RadialCluster"/>
    <dgm:cxn modelId="{0F1B9BAE-7F86-4851-9B7B-12D501FF3EFB}" type="presParOf" srcId="{998B422E-DEB5-4570-8A57-0C3A000B9B2C}" destId="{206E91A3-0FAB-4CF1-9327-44D2768E8C27}" srcOrd="5" destOrd="0" presId="urn:microsoft.com/office/officeart/2008/layout/RadialCluster"/>
    <dgm:cxn modelId="{DC2BFC87-795D-42C5-88BD-2CCFB4CD83E0}" type="presParOf" srcId="{998B422E-DEB5-4570-8A57-0C3A000B9B2C}" destId="{8BB7E6B4-2929-4344-A462-C4EC1E2BFBE0}" srcOrd="6" destOrd="0" presId="urn:microsoft.com/office/officeart/2008/layout/RadialCluster"/>
    <dgm:cxn modelId="{F503FA63-DE1F-4E45-9C2B-1EF8C59F4106}" type="presParOf" srcId="{998B422E-DEB5-4570-8A57-0C3A000B9B2C}" destId="{9F328164-2EE0-40F4-92FE-08378686ECFB}" srcOrd="7" destOrd="0" presId="urn:microsoft.com/office/officeart/2008/layout/RadialCluster"/>
    <dgm:cxn modelId="{4961EE85-740D-4E7C-AF24-8D6736F530FE}" type="presParOf" srcId="{998B422E-DEB5-4570-8A57-0C3A000B9B2C}" destId="{10F6142B-EF10-4318-BD59-CF3EE7F5656E}" srcOrd="8" destOrd="0" presId="urn:microsoft.com/office/officeart/2008/layout/RadialCluster"/>
    <dgm:cxn modelId="{5FC990B3-C80F-442D-A461-FD58772B49CD}" type="presParOf" srcId="{998B422E-DEB5-4570-8A57-0C3A000B9B2C}" destId="{BC93A3AD-A4D7-468F-93EC-9E4CB5E91DC9}" srcOrd="9" destOrd="0" presId="urn:microsoft.com/office/officeart/2008/layout/RadialCluster"/>
    <dgm:cxn modelId="{9C0EDC2F-69E3-43EA-A762-EF5DC84ED408}" type="presParOf" srcId="{998B422E-DEB5-4570-8A57-0C3A000B9B2C}" destId="{596612F9-BC0F-497F-96A4-292DC099493B}" srcOrd="10" destOrd="0" presId="urn:microsoft.com/office/officeart/2008/layout/RadialCluster"/>
    <dgm:cxn modelId="{72E12562-A162-4C4A-88BB-D9A694D4911B}" type="presParOf" srcId="{998B422E-DEB5-4570-8A57-0C3A000B9B2C}" destId="{93D4A6B7-5339-4C2F-8299-1A36EDC85BD0}" srcOrd="11" destOrd="0" presId="urn:microsoft.com/office/officeart/2008/layout/RadialCluster"/>
    <dgm:cxn modelId="{6675ECEE-116B-436B-A489-30AB2E98DB5C}" type="presParOf" srcId="{998B422E-DEB5-4570-8A57-0C3A000B9B2C}" destId="{1C3FC57A-54BC-4B21-9DCF-E9DFFF0A7EB7}" srcOrd="12" destOrd="0" presId="urn:microsoft.com/office/officeart/2008/layout/RadialCluster"/>
    <dgm:cxn modelId="{AD66E084-C28E-49BC-92E8-262B4CBB0364}" type="presParOf" srcId="{998B422E-DEB5-4570-8A57-0C3A000B9B2C}" destId="{C0FEAA47-EDC2-4187-8FC3-86F1D34D78AF}" srcOrd="13" destOrd="0" presId="urn:microsoft.com/office/officeart/2008/layout/RadialCluster"/>
    <dgm:cxn modelId="{0ECC0833-091E-4D8E-940B-1A1F0AE11813}" type="presParOf" srcId="{998B422E-DEB5-4570-8A57-0C3A000B9B2C}" destId="{51A17CED-BC90-4582-A123-7B82801EC6EC}"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C511BB8-267E-4BD5-A620-8792BC16CA38}" type="doc">
      <dgm:prSet loTypeId="urn:microsoft.com/office/officeart/2008/layout/IncreasingCircleProcess" loCatId="list" qsTypeId="urn:microsoft.com/office/officeart/2005/8/quickstyle/simple1" qsCatId="simple" csTypeId="urn:microsoft.com/office/officeart/2005/8/colors/accent1_2" csCatId="accent1" phldr="1"/>
      <dgm:spPr/>
      <dgm:t>
        <a:bodyPr/>
        <a:lstStyle/>
        <a:p>
          <a:endParaRPr lang="en-US"/>
        </a:p>
      </dgm:t>
    </dgm:pt>
    <dgm:pt modelId="{20F6F3FA-94E3-4AC0-A618-337FB9EB2FCF}">
      <dgm:prSet phldrT="[Text]" custT="1"/>
      <dgm:spPr/>
      <dgm:t>
        <a:bodyPr/>
        <a:lstStyle/>
        <a:p>
          <a:r>
            <a:rPr lang="en-US" sz="1800" i="1" dirty="0" smtClean="0"/>
            <a:t>Determine  Level of Acceptance</a:t>
          </a:r>
          <a:endParaRPr lang="en-US" sz="1800" dirty="0"/>
        </a:p>
      </dgm:t>
    </dgm:pt>
    <dgm:pt modelId="{0A9B69FB-E1FB-4355-913C-A050996C09CE}" type="parTrans" cxnId="{6C8FAC2E-B81D-4C68-BCDB-DA4359BAB26C}">
      <dgm:prSet/>
      <dgm:spPr/>
      <dgm:t>
        <a:bodyPr/>
        <a:lstStyle/>
        <a:p>
          <a:endParaRPr lang="en-US"/>
        </a:p>
      </dgm:t>
    </dgm:pt>
    <dgm:pt modelId="{F54B8A44-7935-4B14-A198-461590536306}" type="sibTrans" cxnId="{6C8FAC2E-B81D-4C68-BCDB-DA4359BAB26C}">
      <dgm:prSet/>
      <dgm:spPr/>
      <dgm:t>
        <a:bodyPr/>
        <a:lstStyle/>
        <a:p>
          <a:endParaRPr lang="en-US"/>
        </a:p>
      </dgm:t>
    </dgm:pt>
    <dgm:pt modelId="{2F048478-DA91-403B-A406-3955C4EF56DF}">
      <dgm:prSet phldrT="[Text]" custT="1"/>
      <dgm:spPr/>
      <dgm:t>
        <a:bodyPr anchor="t"/>
        <a:lstStyle/>
        <a:p>
          <a:pPr>
            <a:lnSpc>
              <a:spcPct val="100000"/>
            </a:lnSpc>
            <a:spcAft>
              <a:spcPts val="600"/>
            </a:spcAft>
          </a:pPr>
          <a:r>
            <a:rPr lang="en-US" sz="1600" dirty="0" smtClean="0"/>
            <a:t>Survey HR professionals &amp; hiring managers</a:t>
          </a:r>
          <a:endParaRPr lang="en-US" sz="1600" dirty="0"/>
        </a:p>
      </dgm:t>
    </dgm:pt>
    <dgm:pt modelId="{95A319ED-83BC-4D26-BDEA-02370DE3019E}" type="parTrans" cxnId="{BA9E7618-93DC-49AD-ABAC-DD2C59088B7B}">
      <dgm:prSet/>
      <dgm:spPr/>
      <dgm:t>
        <a:bodyPr/>
        <a:lstStyle/>
        <a:p>
          <a:endParaRPr lang="en-US"/>
        </a:p>
      </dgm:t>
    </dgm:pt>
    <dgm:pt modelId="{6A2DE570-F82D-4AA7-B5A0-60D910FC681B}" type="sibTrans" cxnId="{BA9E7618-93DC-49AD-ABAC-DD2C59088B7B}">
      <dgm:prSet/>
      <dgm:spPr/>
      <dgm:t>
        <a:bodyPr/>
        <a:lstStyle/>
        <a:p>
          <a:endParaRPr lang="en-US"/>
        </a:p>
      </dgm:t>
    </dgm:pt>
    <dgm:pt modelId="{5B940C54-D055-4503-AFE6-9E02FAB16CEB}">
      <dgm:prSet phldrT="[Text]" custT="1"/>
      <dgm:spPr/>
      <dgm:t>
        <a:bodyPr/>
        <a:lstStyle/>
        <a:p>
          <a:r>
            <a:rPr lang="en-US" sz="1800" dirty="0" smtClean="0"/>
            <a:t>Demonstrate Predictive Power</a:t>
          </a:r>
          <a:endParaRPr lang="en-US" sz="1800" dirty="0"/>
        </a:p>
      </dgm:t>
    </dgm:pt>
    <dgm:pt modelId="{C550986E-F460-4BF9-A31D-84BADC736B21}" type="parTrans" cxnId="{AFC9DD13-0AEC-47F8-9F5A-66E80DF38E86}">
      <dgm:prSet/>
      <dgm:spPr/>
      <dgm:t>
        <a:bodyPr/>
        <a:lstStyle/>
        <a:p>
          <a:endParaRPr lang="en-US"/>
        </a:p>
      </dgm:t>
    </dgm:pt>
    <dgm:pt modelId="{69DFF03F-7A2F-4833-997C-EE41C4361736}" type="sibTrans" cxnId="{AFC9DD13-0AEC-47F8-9F5A-66E80DF38E86}">
      <dgm:prSet/>
      <dgm:spPr/>
      <dgm:t>
        <a:bodyPr/>
        <a:lstStyle/>
        <a:p>
          <a:endParaRPr lang="en-US"/>
        </a:p>
      </dgm:t>
    </dgm:pt>
    <dgm:pt modelId="{501CCB17-8B4C-448A-ABE6-74129368282F}">
      <dgm:prSet phldrT="[Text]" custT="1"/>
      <dgm:spPr/>
      <dgm:t>
        <a:bodyPr anchor="t"/>
        <a:lstStyle/>
        <a:p>
          <a:pPr>
            <a:lnSpc>
              <a:spcPct val="100000"/>
            </a:lnSpc>
            <a:spcAft>
              <a:spcPts val="600"/>
            </a:spcAft>
          </a:pPr>
          <a:r>
            <a:rPr lang="en-US" sz="1600" dirty="0" smtClean="0"/>
            <a:t>Evaluate quality of hire</a:t>
          </a:r>
          <a:endParaRPr lang="en-US" sz="1600" dirty="0"/>
        </a:p>
      </dgm:t>
    </dgm:pt>
    <dgm:pt modelId="{5443C8AD-9A5A-438F-BFB3-4D17578C5D54}" type="parTrans" cxnId="{E7A1DEFB-7612-40C6-B2C9-DA320F94CA69}">
      <dgm:prSet/>
      <dgm:spPr/>
      <dgm:t>
        <a:bodyPr/>
        <a:lstStyle/>
        <a:p>
          <a:endParaRPr lang="en-US"/>
        </a:p>
      </dgm:t>
    </dgm:pt>
    <dgm:pt modelId="{EF39B8B5-EE41-4734-A18C-FDC4F7236D7E}" type="sibTrans" cxnId="{E7A1DEFB-7612-40C6-B2C9-DA320F94CA69}">
      <dgm:prSet/>
      <dgm:spPr/>
      <dgm:t>
        <a:bodyPr/>
        <a:lstStyle/>
        <a:p>
          <a:endParaRPr lang="en-US"/>
        </a:p>
      </dgm:t>
    </dgm:pt>
    <dgm:pt modelId="{CDA5A067-BB06-4A77-9039-2E6CDE843003}">
      <dgm:prSet phldrT="[Text]" custT="1"/>
      <dgm:spPr/>
      <dgm:t>
        <a:bodyPr/>
        <a:lstStyle/>
        <a:p>
          <a:r>
            <a:rPr lang="en-US" sz="1800" dirty="0" smtClean="0"/>
            <a:t>Demonstrate Business Impact/ROI</a:t>
          </a:r>
          <a:endParaRPr lang="en-US" sz="1800" dirty="0"/>
        </a:p>
      </dgm:t>
    </dgm:pt>
    <dgm:pt modelId="{1DE84D0E-0D15-4F08-9D4C-A9CD03EDEF26}" type="parTrans" cxnId="{69F7B0E1-426A-4282-A190-590695A5A734}">
      <dgm:prSet/>
      <dgm:spPr/>
      <dgm:t>
        <a:bodyPr/>
        <a:lstStyle/>
        <a:p>
          <a:endParaRPr lang="en-US"/>
        </a:p>
      </dgm:t>
    </dgm:pt>
    <dgm:pt modelId="{980C32CA-CD13-453C-986B-293079B0C28D}" type="sibTrans" cxnId="{69F7B0E1-426A-4282-A190-590695A5A734}">
      <dgm:prSet/>
      <dgm:spPr/>
      <dgm:t>
        <a:bodyPr/>
        <a:lstStyle/>
        <a:p>
          <a:endParaRPr lang="en-US"/>
        </a:p>
      </dgm:t>
    </dgm:pt>
    <dgm:pt modelId="{CBECE0FA-E967-46CF-9311-E8860C60F0D9}">
      <dgm:prSet phldrT="[Text]" custT="1"/>
      <dgm:spPr/>
      <dgm:t>
        <a:bodyPr anchor="t"/>
        <a:lstStyle/>
        <a:p>
          <a:pPr>
            <a:lnSpc>
              <a:spcPct val="100000"/>
            </a:lnSpc>
            <a:spcAft>
              <a:spcPts val="600"/>
            </a:spcAft>
          </a:pPr>
          <a:r>
            <a:rPr lang="en-US" sz="1600" smtClean="0"/>
            <a:t>Analyze cost of tools</a:t>
          </a:r>
          <a:endParaRPr lang="en-US" sz="1600" dirty="0"/>
        </a:p>
      </dgm:t>
    </dgm:pt>
    <dgm:pt modelId="{D45A2642-A2B6-47CC-8B7F-E41FDEF23986}" type="parTrans" cxnId="{670E9BF0-521B-43DF-B044-D99114BEFC48}">
      <dgm:prSet/>
      <dgm:spPr/>
      <dgm:t>
        <a:bodyPr/>
        <a:lstStyle/>
        <a:p>
          <a:endParaRPr lang="en-US"/>
        </a:p>
      </dgm:t>
    </dgm:pt>
    <dgm:pt modelId="{D5DC1E6B-2EF0-4678-849E-8C66061DC2DC}" type="sibTrans" cxnId="{670E9BF0-521B-43DF-B044-D99114BEFC48}">
      <dgm:prSet/>
      <dgm:spPr/>
      <dgm:t>
        <a:bodyPr/>
        <a:lstStyle/>
        <a:p>
          <a:endParaRPr lang="en-US"/>
        </a:p>
      </dgm:t>
    </dgm:pt>
    <dgm:pt modelId="{9E5E7AFF-DB53-4ECB-ABBF-9DFEE642EE42}">
      <dgm:prSet phldrT="[Text]" custT="1"/>
      <dgm:spPr/>
      <dgm:t>
        <a:bodyPr anchor="t"/>
        <a:lstStyle/>
        <a:p>
          <a:pPr>
            <a:lnSpc>
              <a:spcPct val="100000"/>
            </a:lnSpc>
            <a:spcAft>
              <a:spcPts val="600"/>
            </a:spcAft>
          </a:pPr>
          <a:r>
            <a:rPr lang="en-US" sz="1600" dirty="0" smtClean="0"/>
            <a:t>Collect candidate &amp; new hire feedback</a:t>
          </a:r>
          <a:endParaRPr lang="en-US" sz="1600" dirty="0"/>
        </a:p>
      </dgm:t>
    </dgm:pt>
    <dgm:pt modelId="{ABF96DF6-1A45-4942-867F-B2B911DA3197}" type="parTrans" cxnId="{365E6946-A490-48C5-B7C6-3789F7F87109}">
      <dgm:prSet/>
      <dgm:spPr/>
      <dgm:t>
        <a:bodyPr/>
        <a:lstStyle/>
        <a:p>
          <a:endParaRPr lang="en-US"/>
        </a:p>
      </dgm:t>
    </dgm:pt>
    <dgm:pt modelId="{C1CF7A5A-A5B4-407B-8281-6B0E61AB2838}" type="sibTrans" cxnId="{365E6946-A490-48C5-B7C6-3789F7F87109}">
      <dgm:prSet/>
      <dgm:spPr/>
      <dgm:t>
        <a:bodyPr/>
        <a:lstStyle/>
        <a:p>
          <a:endParaRPr lang="en-US"/>
        </a:p>
      </dgm:t>
    </dgm:pt>
    <dgm:pt modelId="{A81DC47A-81C2-43C2-AC61-5A4B724576CB}">
      <dgm:prSet phldrT="[Text]" custT="1"/>
      <dgm:spPr/>
      <dgm:t>
        <a:bodyPr anchor="t"/>
        <a:lstStyle/>
        <a:p>
          <a:pPr>
            <a:lnSpc>
              <a:spcPct val="100000"/>
            </a:lnSpc>
            <a:spcAft>
              <a:spcPts val="600"/>
            </a:spcAft>
          </a:pPr>
          <a:r>
            <a:rPr lang="en-US" sz="1600" dirty="0" smtClean="0"/>
            <a:t>Measure training completion &amp; pass rates</a:t>
          </a:r>
          <a:endParaRPr lang="en-US" sz="1600" dirty="0"/>
        </a:p>
      </dgm:t>
    </dgm:pt>
    <dgm:pt modelId="{D0AD65D3-5EDE-4C53-B850-E7F470229187}" type="parTrans" cxnId="{22A33816-648F-4BA7-AAF4-1C7E856F98C5}">
      <dgm:prSet/>
      <dgm:spPr/>
      <dgm:t>
        <a:bodyPr/>
        <a:lstStyle/>
        <a:p>
          <a:endParaRPr lang="en-US"/>
        </a:p>
      </dgm:t>
    </dgm:pt>
    <dgm:pt modelId="{B1C590EF-83FC-4C86-9D03-8A1AA3ADD619}" type="sibTrans" cxnId="{22A33816-648F-4BA7-AAF4-1C7E856F98C5}">
      <dgm:prSet/>
      <dgm:spPr/>
      <dgm:t>
        <a:bodyPr/>
        <a:lstStyle/>
        <a:p>
          <a:endParaRPr lang="en-US"/>
        </a:p>
      </dgm:t>
    </dgm:pt>
    <dgm:pt modelId="{6C53F48F-B7B7-4CC9-B269-D56467658579}">
      <dgm:prSet phldrT="[Text]" custT="1"/>
      <dgm:spPr/>
      <dgm:t>
        <a:bodyPr anchor="t"/>
        <a:lstStyle/>
        <a:p>
          <a:pPr>
            <a:lnSpc>
              <a:spcPct val="100000"/>
            </a:lnSpc>
            <a:spcAft>
              <a:spcPts val="600"/>
            </a:spcAft>
          </a:pPr>
          <a:r>
            <a:rPr lang="en-US" sz="1600" dirty="0" smtClean="0"/>
            <a:t>Track early turnover</a:t>
          </a:r>
          <a:endParaRPr lang="en-US" sz="1600" dirty="0"/>
        </a:p>
      </dgm:t>
    </dgm:pt>
    <dgm:pt modelId="{469D3219-74FC-45E9-BADC-2B78A05F4535}" type="parTrans" cxnId="{EBFAD060-168E-4D22-9475-16A85933CECB}">
      <dgm:prSet/>
      <dgm:spPr/>
      <dgm:t>
        <a:bodyPr/>
        <a:lstStyle/>
        <a:p>
          <a:endParaRPr lang="en-US"/>
        </a:p>
      </dgm:t>
    </dgm:pt>
    <dgm:pt modelId="{C7E0A240-7FB7-4448-BCFD-08C9E115689B}" type="sibTrans" cxnId="{EBFAD060-168E-4D22-9475-16A85933CECB}">
      <dgm:prSet/>
      <dgm:spPr/>
      <dgm:t>
        <a:bodyPr/>
        <a:lstStyle/>
        <a:p>
          <a:endParaRPr lang="en-US"/>
        </a:p>
      </dgm:t>
    </dgm:pt>
    <dgm:pt modelId="{11072BB6-C9A4-4369-860B-38977A8ADF57}">
      <dgm:prSet phldrT="[Text]" custT="1"/>
      <dgm:spPr/>
      <dgm:t>
        <a:bodyPr anchor="t"/>
        <a:lstStyle/>
        <a:p>
          <a:pPr>
            <a:lnSpc>
              <a:spcPct val="100000"/>
            </a:lnSpc>
            <a:spcAft>
              <a:spcPts val="600"/>
            </a:spcAft>
          </a:pPr>
          <a:r>
            <a:rPr lang="en-US" sz="1600" dirty="0" smtClean="0"/>
            <a:t>Evaluate cost of HR services</a:t>
          </a:r>
          <a:endParaRPr lang="en-US" sz="1600" dirty="0"/>
        </a:p>
      </dgm:t>
    </dgm:pt>
    <dgm:pt modelId="{40EE692F-F2D0-4457-97A0-930C1CBCF34B}" type="parTrans" cxnId="{AFF7DC73-D997-4A4F-B6CB-ACF48FA492BA}">
      <dgm:prSet/>
      <dgm:spPr/>
      <dgm:t>
        <a:bodyPr/>
        <a:lstStyle/>
        <a:p>
          <a:endParaRPr lang="en-US"/>
        </a:p>
      </dgm:t>
    </dgm:pt>
    <dgm:pt modelId="{E80CA484-4918-4415-9DDA-C1926D1C0191}" type="sibTrans" cxnId="{AFF7DC73-D997-4A4F-B6CB-ACF48FA492BA}">
      <dgm:prSet/>
      <dgm:spPr/>
      <dgm:t>
        <a:bodyPr/>
        <a:lstStyle/>
        <a:p>
          <a:endParaRPr lang="en-US"/>
        </a:p>
      </dgm:t>
    </dgm:pt>
    <dgm:pt modelId="{FD8359B4-55E3-47AD-99AB-FDF63FC42E4B}">
      <dgm:prSet phldrT="[Text]" custT="1"/>
      <dgm:spPr/>
      <dgm:t>
        <a:bodyPr anchor="t"/>
        <a:lstStyle/>
        <a:p>
          <a:pPr>
            <a:lnSpc>
              <a:spcPct val="100000"/>
            </a:lnSpc>
            <a:spcAft>
              <a:spcPts val="600"/>
            </a:spcAft>
          </a:pPr>
          <a:r>
            <a:rPr lang="en-US" sz="1600" dirty="0" smtClean="0"/>
            <a:t>Calculate cost of turnover</a:t>
          </a:r>
          <a:endParaRPr lang="en-US" sz="1600" dirty="0"/>
        </a:p>
      </dgm:t>
    </dgm:pt>
    <dgm:pt modelId="{62FE261F-D685-4918-85EE-D9219943A093}" type="parTrans" cxnId="{40095DE7-022D-40F0-ACB7-33BE58D66A99}">
      <dgm:prSet/>
      <dgm:spPr/>
      <dgm:t>
        <a:bodyPr/>
        <a:lstStyle/>
        <a:p>
          <a:endParaRPr lang="en-US"/>
        </a:p>
      </dgm:t>
    </dgm:pt>
    <dgm:pt modelId="{BF2B53A6-16F1-41DE-B752-EF757F8C1CBF}" type="sibTrans" cxnId="{40095DE7-022D-40F0-ACB7-33BE58D66A99}">
      <dgm:prSet/>
      <dgm:spPr/>
      <dgm:t>
        <a:bodyPr/>
        <a:lstStyle/>
        <a:p>
          <a:endParaRPr lang="en-US"/>
        </a:p>
      </dgm:t>
    </dgm:pt>
    <dgm:pt modelId="{6194F949-C59F-470F-89CE-0711758BFC23}" type="pres">
      <dgm:prSet presAssocID="{5C511BB8-267E-4BD5-A620-8792BC16CA38}" presName="Name0" presStyleCnt="0">
        <dgm:presLayoutVars>
          <dgm:chMax val="7"/>
          <dgm:chPref val="7"/>
          <dgm:dir/>
          <dgm:animOne val="branch"/>
          <dgm:animLvl val="lvl"/>
        </dgm:presLayoutVars>
      </dgm:prSet>
      <dgm:spPr/>
      <dgm:t>
        <a:bodyPr/>
        <a:lstStyle/>
        <a:p>
          <a:endParaRPr lang="en-US"/>
        </a:p>
      </dgm:t>
    </dgm:pt>
    <dgm:pt modelId="{5DD142F6-95C4-40DA-AD79-8A8C07A31A44}" type="pres">
      <dgm:prSet presAssocID="{20F6F3FA-94E3-4AC0-A618-337FB9EB2FCF}" presName="composite" presStyleCnt="0"/>
      <dgm:spPr/>
    </dgm:pt>
    <dgm:pt modelId="{2798FCCF-52D6-4083-8054-47175E62FD8B}" type="pres">
      <dgm:prSet presAssocID="{20F6F3FA-94E3-4AC0-A618-337FB9EB2FCF}" presName="BackAccent" presStyleLbl="bgShp" presStyleIdx="0" presStyleCnt="3"/>
      <dgm:spPr/>
    </dgm:pt>
    <dgm:pt modelId="{427CCED3-30C1-45BF-9495-B85ECFA206B0}" type="pres">
      <dgm:prSet presAssocID="{20F6F3FA-94E3-4AC0-A618-337FB9EB2FCF}" presName="Accent" presStyleLbl="alignNode1" presStyleIdx="0" presStyleCnt="3"/>
      <dgm:spPr/>
    </dgm:pt>
    <dgm:pt modelId="{0E55C092-4A79-40FC-9D25-D7FCA85E1FD3}" type="pres">
      <dgm:prSet presAssocID="{20F6F3FA-94E3-4AC0-A618-337FB9EB2FCF}" presName="Child" presStyleLbl="revTx" presStyleIdx="0" presStyleCnt="6" custScaleX="124600" custScaleY="110346" custLinFactNeighborY="36541">
        <dgm:presLayoutVars>
          <dgm:chMax val="0"/>
          <dgm:chPref val="0"/>
          <dgm:bulletEnabled val="1"/>
        </dgm:presLayoutVars>
      </dgm:prSet>
      <dgm:spPr/>
      <dgm:t>
        <a:bodyPr/>
        <a:lstStyle/>
        <a:p>
          <a:endParaRPr lang="en-US"/>
        </a:p>
      </dgm:t>
    </dgm:pt>
    <dgm:pt modelId="{21397CD8-DF77-46F5-9CA0-9A2F80E84DE7}" type="pres">
      <dgm:prSet presAssocID="{20F6F3FA-94E3-4AC0-A618-337FB9EB2FCF}" presName="Parent" presStyleLbl="revTx" presStyleIdx="1" presStyleCnt="6" custLinFactY="8185" custLinFactNeighborY="100000">
        <dgm:presLayoutVars>
          <dgm:chMax val="1"/>
          <dgm:chPref val="1"/>
          <dgm:bulletEnabled val="1"/>
        </dgm:presLayoutVars>
      </dgm:prSet>
      <dgm:spPr/>
      <dgm:t>
        <a:bodyPr/>
        <a:lstStyle/>
        <a:p>
          <a:endParaRPr lang="en-US"/>
        </a:p>
      </dgm:t>
    </dgm:pt>
    <dgm:pt modelId="{346371D2-E9F2-4CC5-9E0A-6462DECF0FFC}" type="pres">
      <dgm:prSet presAssocID="{F54B8A44-7935-4B14-A198-461590536306}" presName="sibTrans" presStyleCnt="0"/>
      <dgm:spPr/>
    </dgm:pt>
    <dgm:pt modelId="{2161299B-00FE-44EC-AA48-015711E74FF2}" type="pres">
      <dgm:prSet presAssocID="{5B940C54-D055-4503-AFE6-9E02FAB16CEB}" presName="composite" presStyleCnt="0"/>
      <dgm:spPr/>
    </dgm:pt>
    <dgm:pt modelId="{DEFB851B-C3BB-4F3F-9E5F-9F63794AB420}" type="pres">
      <dgm:prSet presAssocID="{5B940C54-D055-4503-AFE6-9E02FAB16CEB}" presName="BackAccent" presStyleLbl="bgShp" presStyleIdx="1" presStyleCnt="3"/>
      <dgm:spPr/>
    </dgm:pt>
    <dgm:pt modelId="{6678DEE6-5DAA-4776-A89D-4736FA418524}" type="pres">
      <dgm:prSet presAssocID="{5B940C54-D055-4503-AFE6-9E02FAB16CEB}" presName="Accent" presStyleLbl="alignNode1" presStyleIdx="1" presStyleCnt="3"/>
      <dgm:spPr/>
    </dgm:pt>
    <dgm:pt modelId="{BB6F2F8D-BDB6-4791-8862-D8DDA9608059}" type="pres">
      <dgm:prSet presAssocID="{5B940C54-D055-4503-AFE6-9E02FAB16CEB}" presName="Child" presStyleLbl="revTx" presStyleIdx="2" presStyleCnt="6" custScaleX="124600" custScaleY="110346" custLinFactNeighborY="36541">
        <dgm:presLayoutVars>
          <dgm:chMax val="0"/>
          <dgm:chPref val="0"/>
          <dgm:bulletEnabled val="1"/>
        </dgm:presLayoutVars>
      </dgm:prSet>
      <dgm:spPr/>
      <dgm:t>
        <a:bodyPr/>
        <a:lstStyle/>
        <a:p>
          <a:endParaRPr lang="en-US"/>
        </a:p>
      </dgm:t>
    </dgm:pt>
    <dgm:pt modelId="{B26FD0A2-E3D0-4C25-9646-AA4DF6AE8066}" type="pres">
      <dgm:prSet presAssocID="{5B940C54-D055-4503-AFE6-9E02FAB16CEB}" presName="Parent" presStyleLbl="revTx" presStyleIdx="3" presStyleCnt="6" custLinFactY="8185" custLinFactNeighborY="100000">
        <dgm:presLayoutVars>
          <dgm:chMax val="1"/>
          <dgm:chPref val="1"/>
          <dgm:bulletEnabled val="1"/>
        </dgm:presLayoutVars>
      </dgm:prSet>
      <dgm:spPr/>
      <dgm:t>
        <a:bodyPr/>
        <a:lstStyle/>
        <a:p>
          <a:endParaRPr lang="en-US"/>
        </a:p>
      </dgm:t>
    </dgm:pt>
    <dgm:pt modelId="{53CBFD49-B8ED-4D93-BC45-2445A169194C}" type="pres">
      <dgm:prSet presAssocID="{69DFF03F-7A2F-4833-997C-EE41C4361736}" presName="sibTrans" presStyleCnt="0"/>
      <dgm:spPr/>
    </dgm:pt>
    <dgm:pt modelId="{F93F9C4E-757A-43D4-9169-9ADA492F8A65}" type="pres">
      <dgm:prSet presAssocID="{CDA5A067-BB06-4A77-9039-2E6CDE843003}" presName="composite" presStyleCnt="0"/>
      <dgm:spPr/>
    </dgm:pt>
    <dgm:pt modelId="{4CA05928-5C3F-4C8C-A88F-32D5ADD2D83A}" type="pres">
      <dgm:prSet presAssocID="{CDA5A067-BB06-4A77-9039-2E6CDE843003}" presName="BackAccent" presStyleLbl="bgShp" presStyleIdx="2" presStyleCnt="3"/>
      <dgm:spPr/>
    </dgm:pt>
    <dgm:pt modelId="{AAF440F0-F57A-4AE5-9A4D-CAC6659CB04C}" type="pres">
      <dgm:prSet presAssocID="{CDA5A067-BB06-4A77-9039-2E6CDE843003}" presName="Accent" presStyleLbl="alignNode1" presStyleIdx="2" presStyleCnt="3"/>
      <dgm:spPr/>
    </dgm:pt>
    <dgm:pt modelId="{3978715B-2940-482F-8959-BFCB9994CA27}" type="pres">
      <dgm:prSet presAssocID="{CDA5A067-BB06-4A77-9039-2E6CDE843003}" presName="Child" presStyleLbl="revTx" presStyleIdx="4" presStyleCnt="6" custScaleX="124600" custScaleY="110346" custLinFactNeighborY="36541">
        <dgm:presLayoutVars>
          <dgm:chMax val="0"/>
          <dgm:chPref val="0"/>
          <dgm:bulletEnabled val="1"/>
        </dgm:presLayoutVars>
      </dgm:prSet>
      <dgm:spPr/>
      <dgm:t>
        <a:bodyPr/>
        <a:lstStyle/>
        <a:p>
          <a:endParaRPr lang="en-US"/>
        </a:p>
      </dgm:t>
    </dgm:pt>
    <dgm:pt modelId="{3FD77B43-0F21-4B6D-92EC-A4581C582EB4}" type="pres">
      <dgm:prSet presAssocID="{CDA5A067-BB06-4A77-9039-2E6CDE843003}" presName="Parent" presStyleLbl="revTx" presStyleIdx="5" presStyleCnt="6" custLinFactY="8185" custLinFactNeighborY="100000">
        <dgm:presLayoutVars>
          <dgm:chMax val="1"/>
          <dgm:chPref val="1"/>
          <dgm:bulletEnabled val="1"/>
        </dgm:presLayoutVars>
      </dgm:prSet>
      <dgm:spPr/>
      <dgm:t>
        <a:bodyPr/>
        <a:lstStyle/>
        <a:p>
          <a:endParaRPr lang="en-US"/>
        </a:p>
      </dgm:t>
    </dgm:pt>
  </dgm:ptLst>
  <dgm:cxnLst>
    <dgm:cxn modelId="{3ADD9BEC-B419-47D2-BE66-A3AE968EDF7C}" type="presOf" srcId="{CBECE0FA-E967-46CF-9311-E8860C60F0D9}" destId="{3978715B-2940-482F-8959-BFCB9994CA27}" srcOrd="0" destOrd="0" presId="urn:microsoft.com/office/officeart/2008/layout/IncreasingCircleProcess"/>
    <dgm:cxn modelId="{F9B633D0-BA3D-4D09-95F7-C93B19108856}" type="presOf" srcId="{5C511BB8-267E-4BD5-A620-8792BC16CA38}" destId="{6194F949-C59F-470F-89CE-0711758BFC23}" srcOrd="0" destOrd="0" presId="urn:microsoft.com/office/officeart/2008/layout/IncreasingCircleProcess"/>
    <dgm:cxn modelId="{EBFAD060-168E-4D22-9475-16A85933CECB}" srcId="{5B940C54-D055-4503-AFE6-9E02FAB16CEB}" destId="{6C53F48F-B7B7-4CC9-B269-D56467658579}" srcOrd="2" destOrd="0" parTransId="{469D3219-74FC-45E9-BADC-2B78A05F4535}" sibTransId="{C7E0A240-7FB7-4448-BCFD-08C9E115689B}"/>
    <dgm:cxn modelId="{BA9E7618-93DC-49AD-ABAC-DD2C59088B7B}" srcId="{20F6F3FA-94E3-4AC0-A618-337FB9EB2FCF}" destId="{2F048478-DA91-403B-A406-3955C4EF56DF}" srcOrd="0" destOrd="0" parTransId="{95A319ED-83BC-4D26-BDEA-02370DE3019E}" sibTransId="{6A2DE570-F82D-4AA7-B5A0-60D910FC681B}"/>
    <dgm:cxn modelId="{ADC88D3C-91E5-4E7E-A096-009FA6FD483E}" type="presOf" srcId="{A81DC47A-81C2-43C2-AC61-5A4B724576CB}" destId="{BB6F2F8D-BDB6-4791-8862-D8DDA9608059}" srcOrd="0" destOrd="1" presId="urn:microsoft.com/office/officeart/2008/layout/IncreasingCircleProcess"/>
    <dgm:cxn modelId="{6C8FAC2E-B81D-4C68-BCDB-DA4359BAB26C}" srcId="{5C511BB8-267E-4BD5-A620-8792BC16CA38}" destId="{20F6F3FA-94E3-4AC0-A618-337FB9EB2FCF}" srcOrd="0" destOrd="0" parTransId="{0A9B69FB-E1FB-4355-913C-A050996C09CE}" sibTransId="{F54B8A44-7935-4B14-A198-461590536306}"/>
    <dgm:cxn modelId="{AFC9DD13-0AEC-47F8-9F5A-66E80DF38E86}" srcId="{5C511BB8-267E-4BD5-A620-8792BC16CA38}" destId="{5B940C54-D055-4503-AFE6-9E02FAB16CEB}" srcOrd="1" destOrd="0" parTransId="{C550986E-F460-4BF9-A31D-84BADC736B21}" sibTransId="{69DFF03F-7A2F-4833-997C-EE41C4361736}"/>
    <dgm:cxn modelId="{303B0934-22E9-4C81-BE10-118EA746BE4C}" type="presOf" srcId="{CDA5A067-BB06-4A77-9039-2E6CDE843003}" destId="{3FD77B43-0F21-4B6D-92EC-A4581C582EB4}" srcOrd="0" destOrd="0" presId="urn:microsoft.com/office/officeart/2008/layout/IncreasingCircleProcess"/>
    <dgm:cxn modelId="{365E6946-A490-48C5-B7C6-3789F7F87109}" srcId="{20F6F3FA-94E3-4AC0-A618-337FB9EB2FCF}" destId="{9E5E7AFF-DB53-4ECB-ABBF-9DFEE642EE42}" srcOrd="1" destOrd="0" parTransId="{ABF96DF6-1A45-4942-867F-B2B911DA3197}" sibTransId="{C1CF7A5A-A5B4-407B-8281-6B0E61AB2838}"/>
    <dgm:cxn modelId="{AF85D9F7-4489-46F6-8355-40B454FDAD8F}" type="presOf" srcId="{5B940C54-D055-4503-AFE6-9E02FAB16CEB}" destId="{B26FD0A2-E3D0-4C25-9646-AA4DF6AE8066}" srcOrd="0" destOrd="0" presId="urn:microsoft.com/office/officeart/2008/layout/IncreasingCircleProcess"/>
    <dgm:cxn modelId="{69F7B0E1-426A-4282-A190-590695A5A734}" srcId="{5C511BB8-267E-4BD5-A620-8792BC16CA38}" destId="{CDA5A067-BB06-4A77-9039-2E6CDE843003}" srcOrd="2" destOrd="0" parTransId="{1DE84D0E-0D15-4F08-9D4C-A9CD03EDEF26}" sibTransId="{980C32CA-CD13-453C-986B-293079B0C28D}"/>
    <dgm:cxn modelId="{D124FAC9-EE07-4695-9AFB-57ED424E7329}" type="presOf" srcId="{20F6F3FA-94E3-4AC0-A618-337FB9EB2FCF}" destId="{21397CD8-DF77-46F5-9CA0-9A2F80E84DE7}" srcOrd="0" destOrd="0" presId="urn:microsoft.com/office/officeart/2008/layout/IncreasingCircleProcess"/>
    <dgm:cxn modelId="{670E9BF0-521B-43DF-B044-D99114BEFC48}" srcId="{CDA5A067-BB06-4A77-9039-2E6CDE843003}" destId="{CBECE0FA-E967-46CF-9311-E8860C60F0D9}" srcOrd="0" destOrd="0" parTransId="{D45A2642-A2B6-47CC-8B7F-E41FDEF23986}" sibTransId="{D5DC1E6B-2EF0-4678-849E-8C66061DC2DC}"/>
    <dgm:cxn modelId="{E7A1DEFB-7612-40C6-B2C9-DA320F94CA69}" srcId="{5B940C54-D055-4503-AFE6-9E02FAB16CEB}" destId="{501CCB17-8B4C-448A-ABE6-74129368282F}" srcOrd="0" destOrd="0" parTransId="{5443C8AD-9A5A-438F-BFB3-4D17578C5D54}" sibTransId="{EF39B8B5-EE41-4734-A18C-FDC4F7236D7E}"/>
    <dgm:cxn modelId="{AAEC3676-9F24-4B39-A72B-CA0FAB1E7D85}" type="presOf" srcId="{11072BB6-C9A4-4369-860B-38977A8ADF57}" destId="{3978715B-2940-482F-8959-BFCB9994CA27}" srcOrd="0" destOrd="1" presId="urn:microsoft.com/office/officeart/2008/layout/IncreasingCircleProcess"/>
    <dgm:cxn modelId="{51AF5A1C-5C71-490B-BF80-4AD493D1B8B5}" type="presOf" srcId="{6C53F48F-B7B7-4CC9-B269-D56467658579}" destId="{BB6F2F8D-BDB6-4791-8862-D8DDA9608059}" srcOrd="0" destOrd="2" presId="urn:microsoft.com/office/officeart/2008/layout/IncreasingCircleProcess"/>
    <dgm:cxn modelId="{22A33816-648F-4BA7-AAF4-1C7E856F98C5}" srcId="{5B940C54-D055-4503-AFE6-9E02FAB16CEB}" destId="{A81DC47A-81C2-43C2-AC61-5A4B724576CB}" srcOrd="1" destOrd="0" parTransId="{D0AD65D3-5EDE-4C53-B850-E7F470229187}" sibTransId="{B1C590EF-83FC-4C86-9D03-8A1AA3ADD619}"/>
    <dgm:cxn modelId="{AFF7DC73-D997-4A4F-B6CB-ACF48FA492BA}" srcId="{CDA5A067-BB06-4A77-9039-2E6CDE843003}" destId="{11072BB6-C9A4-4369-860B-38977A8ADF57}" srcOrd="1" destOrd="0" parTransId="{40EE692F-F2D0-4457-97A0-930C1CBCF34B}" sibTransId="{E80CA484-4918-4415-9DDA-C1926D1C0191}"/>
    <dgm:cxn modelId="{8022EA93-AD46-4FC5-A2E0-200427668874}" type="presOf" srcId="{2F048478-DA91-403B-A406-3955C4EF56DF}" destId="{0E55C092-4A79-40FC-9D25-D7FCA85E1FD3}" srcOrd="0" destOrd="0" presId="urn:microsoft.com/office/officeart/2008/layout/IncreasingCircleProcess"/>
    <dgm:cxn modelId="{080CA9B1-DD55-42AD-AF54-461E02C97A0A}" type="presOf" srcId="{501CCB17-8B4C-448A-ABE6-74129368282F}" destId="{BB6F2F8D-BDB6-4791-8862-D8DDA9608059}" srcOrd="0" destOrd="0" presId="urn:microsoft.com/office/officeart/2008/layout/IncreasingCircleProcess"/>
    <dgm:cxn modelId="{BCABD424-244C-45C1-A9C8-B19C581FDB2E}" type="presOf" srcId="{FD8359B4-55E3-47AD-99AB-FDF63FC42E4B}" destId="{3978715B-2940-482F-8959-BFCB9994CA27}" srcOrd="0" destOrd="2" presId="urn:microsoft.com/office/officeart/2008/layout/IncreasingCircleProcess"/>
    <dgm:cxn modelId="{6A55C655-7973-4CD3-989C-793A5DC2C2A9}" type="presOf" srcId="{9E5E7AFF-DB53-4ECB-ABBF-9DFEE642EE42}" destId="{0E55C092-4A79-40FC-9D25-D7FCA85E1FD3}" srcOrd="0" destOrd="1" presId="urn:microsoft.com/office/officeart/2008/layout/IncreasingCircleProcess"/>
    <dgm:cxn modelId="{40095DE7-022D-40F0-ACB7-33BE58D66A99}" srcId="{CDA5A067-BB06-4A77-9039-2E6CDE843003}" destId="{FD8359B4-55E3-47AD-99AB-FDF63FC42E4B}" srcOrd="2" destOrd="0" parTransId="{62FE261F-D685-4918-85EE-D9219943A093}" sibTransId="{BF2B53A6-16F1-41DE-B752-EF757F8C1CBF}"/>
    <dgm:cxn modelId="{59D81DB2-263B-4E39-9F30-10033640B422}" type="presParOf" srcId="{6194F949-C59F-470F-89CE-0711758BFC23}" destId="{5DD142F6-95C4-40DA-AD79-8A8C07A31A44}" srcOrd="0" destOrd="0" presId="urn:microsoft.com/office/officeart/2008/layout/IncreasingCircleProcess"/>
    <dgm:cxn modelId="{6DC52F26-4ED3-469E-98A3-CEEF4FEDE2DC}" type="presParOf" srcId="{5DD142F6-95C4-40DA-AD79-8A8C07A31A44}" destId="{2798FCCF-52D6-4083-8054-47175E62FD8B}" srcOrd="0" destOrd="0" presId="urn:microsoft.com/office/officeart/2008/layout/IncreasingCircleProcess"/>
    <dgm:cxn modelId="{CB71A05E-0F3A-4430-831F-6FBEC85A443D}" type="presParOf" srcId="{5DD142F6-95C4-40DA-AD79-8A8C07A31A44}" destId="{427CCED3-30C1-45BF-9495-B85ECFA206B0}" srcOrd="1" destOrd="0" presId="urn:microsoft.com/office/officeart/2008/layout/IncreasingCircleProcess"/>
    <dgm:cxn modelId="{B6AADA8C-C93F-4C5F-8011-47F897656C55}" type="presParOf" srcId="{5DD142F6-95C4-40DA-AD79-8A8C07A31A44}" destId="{0E55C092-4A79-40FC-9D25-D7FCA85E1FD3}" srcOrd="2" destOrd="0" presId="urn:microsoft.com/office/officeart/2008/layout/IncreasingCircleProcess"/>
    <dgm:cxn modelId="{DBD85382-3D05-4636-866D-8DD1AC38FE28}" type="presParOf" srcId="{5DD142F6-95C4-40DA-AD79-8A8C07A31A44}" destId="{21397CD8-DF77-46F5-9CA0-9A2F80E84DE7}" srcOrd="3" destOrd="0" presId="urn:microsoft.com/office/officeart/2008/layout/IncreasingCircleProcess"/>
    <dgm:cxn modelId="{C562A1F7-CC5B-4857-9892-0DB5D13E9E34}" type="presParOf" srcId="{6194F949-C59F-470F-89CE-0711758BFC23}" destId="{346371D2-E9F2-4CC5-9E0A-6462DECF0FFC}" srcOrd="1" destOrd="0" presId="urn:microsoft.com/office/officeart/2008/layout/IncreasingCircleProcess"/>
    <dgm:cxn modelId="{18629D7A-B08B-4103-82D3-E0E2CFC768A3}" type="presParOf" srcId="{6194F949-C59F-470F-89CE-0711758BFC23}" destId="{2161299B-00FE-44EC-AA48-015711E74FF2}" srcOrd="2" destOrd="0" presId="urn:microsoft.com/office/officeart/2008/layout/IncreasingCircleProcess"/>
    <dgm:cxn modelId="{8F415734-2C89-4C71-8DF6-844068467EC8}" type="presParOf" srcId="{2161299B-00FE-44EC-AA48-015711E74FF2}" destId="{DEFB851B-C3BB-4F3F-9E5F-9F63794AB420}" srcOrd="0" destOrd="0" presId="urn:microsoft.com/office/officeart/2008/layout/IncreasingCircleProcess"/>
    <dgm:cxn modelId="{34F386B1-D57D-446F-8120-F5CA84CD1316}" type="presParOf" srcId="{2161299B-00FE-44EC-AA48-015711E74FF2}" destId="{6678DEE6-5DAA-4776-A89D-4736FA418524}" srcOrd="1" destOrd="0" presId="urn:microsoft.com/office/officeart/2008/layout/IncreasingCircleProcess"/>
    <dgm:cxn modelId="{95D07CFF-996C-4FB7-A627-0BCA537FEBF7}" type="presParOf" srcId="{2161299B-00FE-44EC-AA48-015711E74FF2}" destId="{BB6F2F8D-BDB6-4791-8862-D8DDA9608059}" srcOrd="2" destOrd="0" presId="urn:microsoft.com/office/officeart/2008/layout/IncreasingCircleProcess"/>
    <dgm:cxn modelId="{B060338B-DC30-411F-992D-DBBFE7E849D2}" type="presParOf" srcId="{2161299B-00FE-44EC-AA48-015711E74FF2}" destId="{B26FD0A2-E3D0-4C25-9646-AA4DF6AE8066}" srcOrd="3" destOrd="0" presId="urn:microsoft.com/office/officeart/2008/layout/IncreasingCircleProcess"/>
    <dgm:cxn modelId="{91DAAF62-624C-4098-AB80-398559444414}" type="presParOf" srcId="{6194F949-C59F-470F-89CE-0711758BFC23}" destId="{53CBFD49-B8ED-4D93-BC45-2445A169194C}" srcOrd="3" destOrd="0" presId="urn:microsoft.com/office/officeart/2008/layout/IncreasingCircleProcess"/>
    <dgm:cxn modelId="{B172CBAC-2C12-4C5E-AC48-D115ABDFDF64}" type="presParOf" srcId="{6194F949-C59F-470F-89CE-0711758BFC23}" destId="{F93F9C4E-757A-43D4-9169-9ADA492F8A65}" srcOrd="4" destOrd="0" presId="urn:microsoft.com/office/officeart/2008/layout/IncreasingCircleProcess"/>
    <dgm:cxn modelId="{B918BD2B-2682-471C-85BE-BA42A5D1BFCE}" type="presParOf" srcId="{F93F9C4E-757A-43D4-9169-9ADA492F8A65}" destId="{4CA05928-5C3F-4C8C-A88F-32D5ADD2D83A}" srcOrd="0" destOrd="0" presId="urn:microsoft.com/office/officeart/2008/layout/IncreasingCircleProcess"/>
    <dgm:cxn modelId="{35279C17-16AE-42E0-889D-7048FF2E826A}" type="presParOf" srcId="{F93F9C4E-757A-43D4-9169-9ADA492F8A65}" destId="{AAF440F0-F57A-4AE5-9A4D-CAC6659CB04C}" srcOrd="1" destOrd="0" presId="urn:microsoft.com/office/officeart/2008/layout/IncreasingCircleProcess"/>
    <dgm:cxn modelId="{4E198272-AE54-428A-AEAC-9A46BDB0AB57}" type="presParOf" srcId="{F93F9C4E-757A-43D4-9169-9ADA492F8A65}" destId="{3978715B-2940-482F-8959-BFCB9994CA27}" srcOrd="2" destOrd="0" presId="urn:microsoft.com/office/officeart/2008/layout/IncreasingCircleProcess"/>
    <dgm:cxn modelId="{75131856-BE2C-4487-B8DB-AC494E1C53B7}" type="presParOf" srcId="{F93F9C4E-757A-43D4-9169-9ADA492F8A65}" destId="{3FD77B43-0F21-4B6D-92EC-A4581C582EB4}"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7597D-CD27-4BED-AB2B-8E1CFB65FFB6}">
      <dsp:nvSpPr>
        <dsp:cNvPr id="0" name=""/>
        <dsp:cNvSpPr/>
      </dsp:nvSpPr>
      <dsp:spPr>
        <a:xfrm>
          <a:off x="3108959" y="1854342"/>
          <a:ext cx="1554480" cy="1425870"/>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kern="1200" cap="none" normalizeH="0" baseline="0" dirty="0" smtClean="0">
              <a:ln>
                <a:noFill/>
              </a:ln>
              <a:solidFill>
                <a:schemeClr val="bg1"/>
              </a:solidFill>
              <a:effectLst/>
              <a:latin typeface="+mn-lt"/>
            </a:rPr>
            <a:t>Guiding Principles</a:t>
          </a:r>
        </a:p>
      </dsp:txBody>
      <dsp:txXfrm>
        <a:off x="3336607" y="2063156"/>
        <a:ext cx="1099184" cy="1008242"/>
      </dsp:txXfrm>
    </dsp:sp>
    <dsp:sp modelId="{8227060B-608C-4E27-961C-85284B783894}">
      <dsp:nvSpPr>
        <dsp:cNvPr id="0" name=""/>
        <dsp:cNvSpPr/>
      </dsp:nvSpPr>
      <dsp:spPr>
        <a:xfrm rot="16473915">
          <a:off x="3710798" y="1591472"/>
          <a:ext cx="504507" cy="26640"/>
        </a:xfrm>
        <a:custGeom>
          <a:avLst/>
          <a:gdLst/>
          <a:ahLst/>
          <a:cxnLst/>
          <a:rect l="0" t="0" r="0" b="0"/>
          <a:pathLst>
            <a:path>
              <a:moveTo>
                <a:pt x="0" y="13320"/>
              </a:moveTo>
              <a:lnTo>
                <a:pt x="504507" y="1332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50439" y="1592180"/>
        <a:ext cx="25225" cy="25225"/>
      </dsp:txXfrm>
    </dsp:sp>
    <dsp:sp modelId="{06C4F0CE-09B7-4AD3-8A4E-4F480269DE06}">
      <dsp:nvSpPr>
        <dsp:cNvPr id="0" name=""/>
        <dsp:cNvSpPr/>
      </dsp:nvSpPr>
      <dsp:spPr>
        <a:xfrm>
          <a:off x="2895602" y="-36936"/>
          <a:ext cx="2285999" cy="1391095"/>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sz="1600" kern="1200" dirty="0" smtClean="0"/>
            <a:t>Identify candidates with greatest potential</a:t>
          </a:r>
          <a:endParaRPr kumimoji="0" lang="en-US" altLang="en-US" sz="1600" b="0" i="0" u="none" strike="noStrike" kern="1200" cap="none" normalizeH="0" baseline="0" dirty="0" smtClean="0">
            <a:ln>
              <a:noFill/>
            </a:ln>
            <a:solidFill>
              <a:schemeClr val="tx1"/>
            </a:solidFill>
            <a:effectLst/>
            <a:latin typeface="Helvetica" pitchFamily="34" charset="0"/>
          </a:endParaRPr>
        </a:p>
      </dsp:txBody>
      <dsp:txXfrm>
        <a:off x="3230379" y="166785"/>
        <a:ext cx="1616445" cy="983653"/>
      </dsp:txXfrm>
    </dsp:sp>
    <dsp:sp modelId="{D3C8248C-4290-44E5-83FB-FA65C81613D1}">
      <dsp:nvSpPr>
        <dsp:cNvPr id="0" name=""/>
        <dsp:cNvSpPr/>
      </dsp:nvSpPr>
      <dsp:spPr>
        <a:xfrm rot="19711323">
          <a:off x="4450008" y="1864893"/>
          <a:ext cx="1123226" cy="26640"/>
        </a:xfrm>
        <a:custGeom>
          <a:avLst/>
          <a:gdLst/>
          <a:ahLst/>
          <a:cxnLst/>
          <a:rect l="0" t="0" r="0" b="0"/>
          <a:pathLst>
            <a:path>
              <a:moveTo>
                <a:pt x="0" y="13320"/>
              </a:moveTo>
              <a:lnTo>
                <a:pt x="1123226" y="1332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83541" y="1850133"/>
        <a:ext cx="56161" cy="56161"/>
      </dsp:txXfrm>
    </dsp:sp>
    <dsp:sp modelId="{F7EDAF1B-0AF5-48CB-ABE1-CB7B2CC7FA6E}">
      <dsp:nvSpPr>
        <dsp:cNvPr id="0" name=""/>
        <dsp:cNvSpPr/>
      </dsp:nvSpPr>
      <dsp:spPr>
        <a:xfrm>
          <a:off x="5166042" y="445441"/>
          <a:ext cx="2194558" cy="1332784"/>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Encourage employee diversity</a:t>
          </a:r>
          <a:endParaRPr lang="en-US" sz="1600" kern="1200" dirty="0"/>
        </a:p>
      </dsp:txBody>
      <dsp:txXfrm>
        <a:off x="5487428" y="640623"/>
        <a:ext cx="1551786" cy="942420"/>
      </dsp:txXfrm>
    </dsp:sp>
    <dsp:sp modelId="{03F52F16-6CF2-4FAA-9A45-67E1BCC8E8AB}">
      <dsp:nvSpPr>
        <dsp:cNvPr id="0" name=""/>
        <dsp:cNvSpPr/>
      </dsp:nvSpPr>
      <dsp:spPr>
        <a:xfrm>
          <a:off x="4663440" y="2553957"/>
          <a:ext cx="685777" cy="26640"/>
        </a:xfrm>
        <a:custGeom>
          <a:avLst/>
          <a:gdLst/>
          <a:ahLst/>
          <a:cxnLst/>
          <a:rect l="0" t="0" r="0" b="0"/>
          <a:pathLst>
            <a:path>
              <a:moveTo>
                <a:pt x="0" y="13320"/>
              </a:moveTo>
              <a:lnTo>
                <a:pt x="685777" y="1332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89184" y="2550133"/>
        <a:ext cx="34288" cy="34288"/>
      </dsp:txXfrm>
    </dsp:sp>
    <dsp:sp modelId="{6CFDC84A-279A-4939-AE80-1E0FDE8FCA08}">
      <dsp:nvSpPr>
        <dsp:cNvPr id="0" name=""/>
        <dsp:cNvSpPr/>
      </dsp:nvSpPr>
      <dsp:spPr>
        <a:xfrm>
          <a:off x="5349217" y="1942257"/>
          <a:ext cx="2194558" cy="1250039"/>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Promote test fairness</a:t>
          </a:r>
          <a:endParaRPr lang="en-US" sz="1600" kern="1200" dirty="0"/>
        </a:p>
      </dsp:txBody>
      <dsp:txXfrm>
        <a:off x="5670603" y="2125321"/>
        <a:ext cx="1551786" cy="883911"/>
      </dsp:txXfrm>
    </dsp:sp>
    <dsp:sp modelId="{20BD685B-B22B-409E-AA7A-E5A0F084D01C}">
      <dsp:nvSpPr>
        <dsp:cNvPr id="0" name=""/>
        <dsp:cNvSpPr/>
      </dsp:nvSpPr>
      <dsp:spPr>
        <a:xfrm rot="2081687">
          <a:off x="4400088" y="3324346"/>
          <a:ext cx="1197822" cy="26640"/>
        </a:xfrm>
        <a:custGeom>
          <a:avLst/>
          <a:gdLst/>
          <a:ahLst/>
          <a:cxnLst/>
          <a:rect l="0" t="0" r="0" b="0"/>
          <a:pathLst>
            <a:path>
              <a:moveTo>
                <a:pt x="0" y="13320"/>
              </a:moveTo>
              <a:lnTo>
                <a:pt x="1197822" y="1332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69054" y="3307721"/>
        <a:ext cx="59891" cy="59891"/>
      </dsp:txXfrm>
    </dsp:sp>
    <dsp:sp modelId="{7BC2DB55-5750-495F-8960-0CDC0CF0656C}">
      <dsp:nvSpPr>
        <dsp:cNvPr id="0" name=""/>
        <dsp:cNvSpPr/>
      </dsp:nvSpPr>
      <dsp:spPr>
        <a:xfrm>
          <a:off x="5117753" y="3513131"/>
          <a:ext cx="2194558" cy="1332784"/>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Apply efficient &amp; effective hiring practices</a:t>
          </a:r>
          <a:endParaRPr lang="en-US" sz="1600" kern="1200" dirty="0"/>
        </a:p>
      </dsp:txBody>
      <dsp:txXfrm>
        <a:off x="5439139" y="3708313"/>
        <a:ext cx="1551786" cy="942420"/>
      </dsp:txXfrm>
    </dsp:sp>
    <dsp:sp modelId="{D7D15CB4-B038-41AA-BCA1-6C4589151FEF}">
      <dsp:nvSpPr>
        <dsp:cNvPr id="0" name=""/>
        <dsp:cNvSpPr/>
      </dsp:nvSpPr>
      <dsp:spPr>
        <a:xfrm rot="5342828">
          <a:off x="3675173" y="3493430"/>
          <a:ext cx="453304" cy="26640"/>
        </a:xfrm>
        <a:custGeom>
          <a:avLst/>
          <a:gdLst/>
          <a:ahLst/>
          <a:cxnLst/>
          <a:rect l="0" t="0" r="0" b="0"/>
          <a:pathLst>
            <a:path>
              <a:moveTo>
                <a:pt x="0" y="13320"/>
              </a:moveTo>
              <a:lnTo>
                <a:pt x="453304" y="1332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90493" y="3495418"/>
        <a:ext cx="22665" cy="22665"/>
      </dsp:txXfrm>
    </dsp:sp>
    <dsp:sp modelId="{E316C3FD-4E09-4B6C-A633-70918ADDFC10}">
      <dsp:nvSpPr>
        <dsp:cNvPr id="0" name=""/>
        <dsp:cNvSpPr/>
      </dsp:nvSpPr>
      <dsp:spPr>
        <a:xfrm>
          <a:off x="2819398" y="3733338"/>
          <a:ext cx="2194558" cy="1332784"/>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Demonstrate ROI</a:t>
          </a:r>
          <a:endParaRPr lang="en-US" sz="1600" kern="1200" dirty="0"/>
        </a:p>
      </dsp:txBody>
      <dsp:txXfrm>
        <a:off x="3140784" y="3928520"/>
        <a:ext cx="1551786" cy="942420"/>
      </dsp:txXfrm>
    </dsp:sp>
    <dsp:sp modelId="{85FC0364-4480-4A5F-BE3B-D83DFBDF4554}">
      <dsp:nvSpPr>
        <dsp:cNvPr id="0" name=""/>
        <dsp:cNvSpPr/>
      </dsp:nvSpPr>
      <dsp:spPr>
        <a:xfrm rot="8927226">
          <a:off x="2514352" y="3148958"/>
          <a:ext cx="779765" cy="26640"/>
        </a:xfrm>
        <a:custGeom>
          <a:avLst/>
          <a:gdLst/>
          <a:ahLst/>
          <a:cxnLst/>
          <a:rect l="0" t="0" r="0" b="0"/>
          <a:pathLst>
            <a:path>
              <a:moveTo>
                <a:pt x="0" y="13320"/>
              </a:moveTo>
              <a:lnTo>
                <a:pt x="779765" y="1332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884741" y="3142784"/>
        <a:ext cx="38988" cy="38988"/>
      </dsp:txXfrm>
    </dsp:sp>
    <dsp:sp modelId="{93D702D5-E21A-473E-853A-2C97B098948A}">
      <dsp:nvSpPr>
        <dsp:cNvPr id="0" name=""/>
        <dsp:cNvSpPr/>
      </dsp:nvSpPr>
      <dsp:spPr>
        <a:xfrm>
          <a:off x="696731" y="3168604"/>
          <a:ext cx="2194558" cy="1332784"/>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Achieve business &amp; cultural alignment</a:t>
          </a:r>
          <a:endParaRPr lang="en-US" sz="1600" kern="1200" dirty="0"/>
        </a:p>
      </dsp:txBody>
      <dsp:txXfrm>
        <a:off x="1018117" y="3363786"/>
        <a:ext cx="1551786" cy="942420"/>
      </dsp:txXfrm>
    </dsp:sp>
    <dsp:sp modelId="{EC942987-2264-4684-A427-854BAA6A6906}">
      <dsp:nvSpPr>
        <dsp:cNvPr id="0" name=""/>
        <dsp:cNvSpPr/>
      </dsp:nvSpPr>
      <dsp:spPr>
        <a:xfrm rot="10921365">
          <a:off x="2268654" y="2511682"/>
          <a:ext cx="841143" cy="26640"/>
        </a:xfrm>
        <a:custGeom>
          <a:avLst/>
          <a:gdLst/>
          <a:ahLst/>
          <a:cxnLst/>
          <a:rect l="0" t="0" r="0" b="0"/>
          <a:pathLst>
            <a:path>
              <a:moveTo>
                <a:pt x="0" y="13320"/>
              </a:moveTo>
              <a:lnTo>
                <a:pt x="841143" y="1332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668197" y="2503974"/>
        <a:ext cx="42057" cy="42057"/>
      </dsp:txXfrm>
    </dsp:sp>
    <dsp:sp modelId="{9025CC87-D659-4299-B830-231AEAA4169C}">
      <dsp:nvSpPr>
        <dsp:cNvPr id="0" name=""/>
        <dsp:cNvSpPr/>
      </dsp:nvSpPr>
      <dsp:spPr>
        <a:xfrm>
          <a:off x="76209" y="1805077"/>
          <a:ext cx="2194558" cy="1332784"/>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Support employee performance</a:t>
          </a:r>
          <a:endParaRPr lang="en-US" sz="1600" kern="1200" dirty="0"/>
        </a:p>
      </dsp:txBody>
      <dsp:txXfrm>
        <a:off x="397595" y="2000259"/>
        <a:ext cx="1551786" cy="942420"/>
      </dsp:txXfrm>
    </dsp:sp>
    <dsp:sp modelId="{362E452D-B90A-41F4-A571-C93E97F41E5E}">
      <dsp:nvSpPr>
        <dsp:cNvPr id="0" name=""/>
        <dsp:cNvSpPr/>
      </dsp:nvSpPr>
      <dsp:spPr>
        <a:xfrm rot="12880377">
          <a:off x="2401568" y="1854962"/>
          <a:ext cx="948271" cy="26640"/>
        </a:xfrm>
        <a:custGeom>
          <a:avLst/>
          <a:gdLst/>
          <a:ahLst/>
          <a:cxnLst/>
          <a:rect l="0" t="0" r="0" b="0"/>
          <a:pathLst>
            <a:path>
              <a:moveTo>
                <a:pt x="0" y="13320"/>
              </a:moveTo>
              <a:lnTo>
                <a:pt x="948271" y="1332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851997" y="1844576"/>
        <a:ext cx="47413" cy="47413"/>
      </dsp:txXfrm>
    </dsp:sp>
    <dsp:sp modelId="{5018B4DD-FA4A-4E02-9725-91D31D4D8082}">
      <dsp:nvSpPr>
        <dsp:cNvPr id="0" name=""/>
        <dsp:cNvSpPr/>
      </dsp:nvSpPr>
      <dsp:spPr>
        <a:xfrm>
          <a:off x="664546" y="431382"/>
          <a:ext cx="2194558" cy="1332784"/>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Cultivate employer brand</a:t>
          </a:r>
          <a:endParaRPr lang="en-US" sz="1600" kern="1200" dirty="0"/>
        </a:p>
      </dsp:txBody>
      <dsp:txXfrm>
        <a:off x="985932" y="626564"/>
        <a:ext cx="1551786" cy="9424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6A8A6-831E-4D04-95AC-3D7F691E7C61}">
      <dsp:nvSpPr>
        <dsp:cNvPr id="0" name=""/>
        <dsp:cNvSpPr/>
      </dsp:nvSpPr>
      <dsp:spPr>
        <a:xfrm>
          <a:off x="1565005" y="110956"/>
          <a:ext cx="2273141" cy="789432"/>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73E013-3C6E-4CDA-B538-7F5E9FDDEB54}">
      <dsp:nvSpPr>
        <dsp:cNvPr id="0" name=""/>
        <dsp:cNvSpPr/>
      </dsp:nvSpPr>
      <dsp:spPr>
        <a:xfrm>
          <a:off x="2484834" y="2044007"/>
          <a:ext cx="440531" cy="281940"/>
        </a:xfrm>
        <a:prstGeom prst="downArrow">
          <a:avLst/>
        </a:prstGeom>
        <a:solidFill>
          <a:schemeClr val="accent1">
            <a:tint val="6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D82A22-FEDD-4193-8113-CDF45CB98A3B}">
      <dsp:nvSpPr>
        <dsp:cNvPr id="0" name=""/>
        <dsp:cNvSpPr/>
      </dsp:nvSpPr>
      <dsp:spPr>
        <a:xfrm>
          <a:off x="914403" y="2269559"/>
          <a:ext cx="3581392" cy="528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0" kern="1200" dirty="0" smtClean="0"/>
            <a:t>Selection Tools</a:t>
          </a:r>
          <a:endParaRPr lang="en-US" sz="1600" b="0" kern="1200" dirty="0"/>
        </a:p>
      </dsp:txBody>
      <dsp:txXfrm>
        <a:off x="914403" y="2269559"/>
        <a:ext cx="3581392" cy="528637"/>
      </dsp:txXfrm>
    </dsp:sp>
    <dsp:sp modelId="{A64EC84B-A0E9-4857-919E-9CCA45D219C8}">
      <dsp:nvSpPr>
        <dsp:cNvPr id="0" name=""/>
        <dsp:cNvSpPr/>
      </dsp:nvSpPr>
      <dsp:spPr>
        <a:xfrm>
          <a:off x="2133600" y="1186624"/>
          <a:ext cx="1262632" cy="993455"/>
        </a:xfrm>
        <a:prstGeom prst="ellipse">
          <a:avLst/>
        </a:prstGeom>
        <a:solidFill>
          <a:srgbClr val="C0000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baseline="0" dirty="0" smtClean="0"/>
            <a:t>Abilities</a:t>
          </a:r>
          <a:endParaRPr lang="en-US" sz="1100" kern="1200" baseline="0" dirty="0"/>
        </a:p>
      </dsp:txBody>
      <dsp:txXfrm>
        <a:off x="2318508" y="1332112"/>
        <a:ext cx="892816" cy="702479"/>
      </dsp:txXfrm>
    </dsp:sp>
    <dsp:sp modelId="{FAD9DE65-2084-4358-A771-71BFA2B3DC72}">
      <dsp:nvSpPr>
        <dsp:cNvPr id="0" name=""/>
        <dsp:cNvSpPr/>
      </dsp:nvSpPr>
      <dsp:spPr>
        <a:xfrm>
          <a:off x="1524002" y="425876"/>
          <a:ext cx="1262632" cy="993455"/>
        </a:xfrm>
        <a:prstGeom prst="ellipse">
          <a:avLst/>
        </a:prstGeom>
        <a:solidFill>
          <a:schemeClr val="accent4"/>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Knowledge</a:t>
          </a:r>
          <a:endParaRPr lang="en-US" sz="1100" kern="1200" dirty="0"/>
        </a:p>
      </dsp:txBody>
      <dsp:txXfrm>
        <a:off x="1708910" y="571364"/>
        <a:ext cx="892816" cy="702479"/>
      </dsp:txXfrm>
    </dsp:sp>
    <dsp:sp modelId="{DB5EFB2F-0C6A-4FB8-BBD3-2089737563DF}">
      <dsp:nvSpPr>
        <dsp:cNvPr id="0" name=""/>
        <dsp:cNvSpPr/>
      </dsp:nvSpPr>
      <dsp:spPr>
        <a:xfrm>
          <a:off x="2852166" y="267279"/>
          <a:ext cx="1262632" cy="993455"/>
        </a:xfrm>
        <a:prstGeom prst="ellipse">
          <a:avLst/>
        </a:prstGeom>
        <a:solidFill>
          <a:srgbClr val="00B05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Skills</a:t>
          </a:r>
          <a:endParaRPr lang="en-US" sz="1100" kern="1200" dirty="0"/>
        </a:p>
      </dsp:txBody>
      <dsp:txXfrm>
        <a:off x="3037074" y="412767"/>
        <a:ext cx="892816" cy="702479"/>
      </dsp:txXfrm>
    </dsp:sp>
    <dsp:sp modelId="{1409C9EE-16CD-4AE1-81F0-30D4A163C92A}">
      <dsp:nvSpPr>
        <dsp:cNvPr id="0" name=""/>
        <dsp:cNvSpPr/>
      </dsp:nvSpPr>
      <dsp:spPr>
        <a:xfrm>
          <a:off x="990601" y="250553"/>
          <a:ext cx="3428996" cy="1959251"/>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C9F2D-D6FF-4585-A75C-92E5E1DD2F66}">
      <dsp:nvSpPr>
        <dsp:cNvPr id="0" name=""/>
        <dsp:cNvSpPr/>
      </dsp:nvSpPr>
      <dsp:spPr>
        <a:xfrm>
          <a:off x="3861" y="653806"/>
          <a:ext cx="1536881" cy="1029187"/>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Assess current employees</a:t>
          </a:r>
          <a:endParaRPr lang="en-US" sz="1600" kern="1200" dirty="0"/>
        </a:p>
      </dsp:txBody>
      <dsp:txXfrm>
        <a:off x="34005" y="683950"/>
        <a:ext cx="1476593" cy="968899"/>
      </dsp:txXfrm>
    </dsp:sp>
    <dsp:sp modelId="{74F31712-D294-4500-B23A-AA7F4E198492}">
      <dsp:nvSpPr>
        <dsp:cNvPr id="0" name=""/>
        <dsp:cNvSpPr/>
      </dsp:nvSpPr>
      <dsp:spPr>
        <a:xfrm>
          <a:off x="1646931" y="1036727"/>
          <a:ext cx="225117" cy="2633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1646931" y="1089396"/>
        <a:ext cx="157582" cy="158006"/>
      </dsp:txXfrm>
    </dsp:sp>
    <dsp:sp modelId="{B0501C85-350A-4309-9C50-FDF1CBB79851}">
      <dsp:nvSpPr>
        <dsp:cNvPr id="0" name=""/>
        <dsp:cNvSpPr/>
      </dsp:nvSpPr>
      <dsp:spPr>
        <a:xfrm>
          <a:off x="1965493" y="653806"/>
          <a:ext cx="1536881" cy="1029187"/>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Gather performance data</a:t>
          </a:r>
          <a:endParaRPr lang="en-US" sz="1600" kern="1200" dirty="0"/>
        </a:p>
      </dsp:txBody>
      <dsp:txXfrm>
        <a:off x="1995637" y="683950"/>
        <a:ext cx="1476593" cy="968899"/>
      </dsp:txXfrm>
    </dsp:sp>
    <dsp:sp modelId="{68A17DEA-4C96-4309-A4AB-63EDDC1A4C67}">
      <dsp:nvSpPr>
        <dsp:cNvPr id="0" name=""/>
        <dsp:cNvSpPr/>
      </dsp:nvSpPr>
      <dsp:spPr>
        <a:xfrm>
          <a:off x="3608562" y="1036727"/>
          <a:ext cx="225117" cy="2633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3608562" y="1089396"/>
        <a:ext cx="157582" cy="158006"/>
      </dsp:txXfrm>
    </dsp:sp>
    <dsp:sp modelId="{BD1DDB2D-2955-4F67-A1B9-03777E4D5988}">
      <dsp:nvSpPr>
        <dsp:cNvPr id="0" name=""/>
        <dsp:cNvSpPr/>
      </dsp:nvSpPr>
      <dsp:spPr>
        <a:xfrm>
          <a:off x="3927124" y="653806"/>
          <a:ext cx="1536881" cy="1029187"/>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Perform analyses</a:t>
          </a:r>
          <a:endParaRPr lang="en-US" sz="1600" kern="1200" dirty="0"/>
        </a:p>
      </dsp:txBody>
      <dsp:txXfrm>
        <a:off x="3957268" y="683950"/>
        <a:ext cx="1476593" cy="968899"/>
      </dsp:txXfrm>
    </dsp:sp>
    <dsp:sp modelId="{D9A6537F-E24E-4CE4-82E4-076C0AE8F569}">
      <dsp:nvSpPr>
        <dsp:cNvPr id="0" name=""/>
        <dsp:cNvSpPr/>
      </dsp:nvSpPr>
      <dsp:spPr>
        <a:xfrm>
          <a:off x="5570194" y="1036727"/>
          <a:ext cx="225117" cy="2633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5570194" y="1089396"/>
        <a:ext cx="157582" cy="158006"/>
      </dsp:txXfrm>
    </dsp:sp>
    <dsp:sp modelId="{9DF7065E-1B1C-4C53-AA5D-EE5F0F3592C9}">
      <dsp:nvSpPr>
        <dsp:cNvPr id="0" name=""/>
        <dsp:cNvSpPr/>
      </dsp:nvSpPr>
      <dsp:spPr>
        <a:xfrm>
          <a:off x="5888756" y="653806"/>
          <a:ext cx="1536881" cy="1029187"/>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Create scoring algorithm</a:t>
          </a:r>
          <a:endParaRPr lang="en-US" sz="1600" kern="1200" dirty="0"/>
        </a:p>
      </dsp:txBody>
      <dsp:txXfrm>
        <a:off x="5918900" y="683950"/>
        <a:ext cx="1476593" cy="9688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36053B-A7EB-415A-B2EB-B5ED39C39B7D}">
      <dsp:nvSpPr>
        <dsp:cNvPr id="0" name=""/>
        <dsp:cNvSpPr/>
      </dsp:nvSpPr>
      <dsp:spPr>
        <a:xfrm>
          <a:off x="240246" y="858"/>
          <a:ext cx="4225292" cy="553928"/>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ts val="0"/>
            </a:spcAft>
          </a:pPr>
          <a:r>
            <a:rPr lang="en-US" sz="2000" b="1" kern="1200" dirty="0" smtClean="0"/>
            <a:t>Focus on jobs that have the:</a:t>
          </a:r>
          <a:endParaRPr lang="en-US" sz="2000" b="1" kern="1200" dirty="0"/>
        </a:p>
      </dsp:txBody>
      <dsp:txXfrm>
        <a:off x="267287" y="27899"/>
        <a:ext cx="4171210" cy="499846"/>
      </dsp:txXfrm>
    </dsp:sp>
    <dsp:sp modelId="{6F3CF537-429D-4589-A3A5-8AB22E32900E}">
      <dsp:nvSpPr>
        <dsp:cNvPr id="0" name=""/>
        <dsp:cNvSpPr/>
      </dsp:nvSpPr>
      <dsp:spPr>
        <a:xfrm>
          <a:off x="0" y="554787"/>
          <a:ext cx="8393672" cy="1286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430" tIns="20320" rIns="113792" bIns="20320" numCol="1" spcCol="1270" anchor="t" anchorCtr="0">
          <a:noAutofit/>
        </a:bodyPr>
        <a:lstStyle/>
        <a:p>
          <a:pPr marL="171450" lvl="1" indent="-171450" algn="l" defTabSz="711200">
            <a:lnSpc>
              <a:spcPct val="100000"/>
            </a:lnSpc>
            <a:spcBef>
              <a:spcPct val="0"/>
            </a:spcBef>
            <a:spcAft>
              <a:spcPts val="0"/>
            </a:spcAft>
            <a:buChar char="••"/>
          </a:pPr>
          <a:r>
            <a:rPr lang="en-US" sz="1600" kern="1200" dirty="0" smtClean="0"/>
            <a:t>Highest headcount</a:t>
          </a:r>
          <a:endParaRPr lang="en-US" sz="1600" kern="1200" dirty="0"/>
        </a:p>
        <a:p>
          <a:pPr marL="171450" lvl="1" indent="-171450" algn="l" defTabSz="711200">
            <a:lnSpc>
              <a:spcPct val="100000"/>
            </a:lnSpc>
            <a:spcBef>
              <a:spcPct val="0"/>
            </a:spcBef>
            <a:spcAft>
              <a:spcPts val="0"/>
            </a:spcAft>
            <a:buChar char="••"/>
          </a:pPr>
          <a:r>
            <a:rPr lang="en-US" sz="1600" kern="1200" dirty="0" smtClean="0"/>
            <a:t>Highest number of applicants per job posting</a:t>
          </a:r>
          <a:endParaRPr lang="en-US" sz="1600" kern="1200" dirty="0"/>
        </a:p>
        <a:p>
          <a:pPr marL="171450" lvl="1" indent="-171450" algn="l" defTabSz="711200">
            <a:lnSpc>
              <a:spcPct val="100000"/>
            </a:lnSpc>
            <a:spcBef>
              <a:spcPct val="0"/>
            </a:spcBef>
            <a:spcAft>
              <a:spcPts val="0"/>
            </a:spcAft>
            <a:buChar char="••"/>
          </a:pPr>
          <a:r>
            <a:rPr lang="en-US" sz="1600" kern="1200" dirty="0" smtClean="0"/>
            <a:t>Greatest early turnover</a:t>
          </a:r>
          <a:endParaRPr lang="en-US" sz="1600" kern="1200" dirty="0"/>
        </a:p>
        <a:p>
          <a:pPr marL="171450" lvl="1" indent="-171450" algn="l" defTabSz="711200">
            <a:lnSpc>
              <a:spcPct val="100000"/>
            </a:lnSpc>
            <a:spcBef>
              <a:spcPct val="0"/>
            </a:spcBef>
            <a:spcAft>
              <a:spcPts val="0"/>
            </a:spcAft>
            <a:buChar char="••"/>
          </a:pPr>
          <a:r>
            <a:rPr lang="en-US" sz="1600" kern="1200" dirty="0" smtClean="0"/>
            <a:t>Longest time for a new employee to reach proficiency</a:t>
          </a:r>
          <a:endParaRPr lang="en-US" sz="1600" kern="1200" dirty="0"/>
        </a:p>
      </dsp:txBody>
      <dsp:txXfrm>
        <a:off x="0" y="554787"/>
        <a:ext cx="8393672" cy="1286286"/>
      </dsp:txXfrm>
    </dsp:sp>
    <dsp:sp modelId="{E425D919-5442-470E-92CD-595C9DC976F3}">
      <dsp:nvSpPr>
        <dsp:cNvPr id="0" name=""/>
        <dsp:cNvSpPr/>
      </dsp:nvSpPr>
      <dsp:spPr>
        <a:xfrm>
          <a:off x="240246" y="1879606"/>
          <a:ext cx="4225292" cy="553928"/>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ts val="0"/>
            </a:spcAft>
          </a:pPr>
          <a:r>
            <a:rPr lang="en-US" sz="2000" b="1" kern="1200" dirty="0" smtClean="0"/>
            <a:t>Know your data:</a:t>
          </a:r>
          <a:endParaRPr lang="en-US" sz="2000" b="1" kern="1200" dirty="0"/>
        </a:p>
      </dsp:txBody>
      <dsp:txXfrm>
        <a:off x="267287" y="1906647"/>
        <a:ext cx="4171210" cy="499846"/>
      </dsp:txXfrm>
    </dsp:sp>
    <dsp:sp modelId="{BE0CF87A-A3F6-4462-AEEF-57F9C99C1738}">
      <dsp:nvSpPr>
        <dsp:cNvPr id="0" name=""/>
        <dsp:cNvSpPr/>
      </dsp:nvSpPr>
      <dsp:spPr>
        <a:xfrm>
          <a:off x="0" y="2395861"/>
          <a:ext cx="8393672" cy="2531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430" tIns="20320" rIns="113792" bIns="20320" numCol="1" spcCol="1270" anchor="t" anchorCtr="0">
          <a:noAutofit/>
        </a:bodyPr>
        <a:lstStyle/>
        <a:p>
          <a:pPr marL="171450" lvl="1" indent="-171450" algn="l" defTabSz="711200">
            <a:lnSpc>
              <a:spcPct val="100000"/>
            </a:lnSpc>
            <a:spcBef>
              <a:spcPct val="0"/>
            </a:spcBef>
            <a:spcAft>
              <a:spcPts val="0"/>
            </a:spcAft>
            <a:buChar char="••"/>
          </a:pPr>
          <a:r>
            <a:rPr lang="en-US" sz="1600" kern="1200" dirty="0" smtClean="0"/>
            <a:t>Retention metrics (30, 60, 90-day turnover)</a:t>
          </a:r>
          <a:endParaRPr lang="en-US" sz="1600" kern="1200" dirty="0"/>
        </a:p>
        <a:p>
          <a:pPr marL="171450" lvl="1" indent="-171450" algn="l" defTabSz="711200">
            <a:lnSpc>
              <a:spcPct val="100000"/>
            </a:lnSpc>
            <a:spcBef>
              <a:spcPct val="0"/>
            </a:spcBef>
            <a:spcAft>
              <a:spcPts val="0"/>
            </a:spcAft>
            <a:buChar char="••"/>
          </a:pPr>
          <a:r>
            <a:rPr lang="en-US" sz="1600" kern="1200" dirty="0" smtClean="0"/>
            <a:t>Turnover costs</a:t>
          </a:r>
          <a:endParaRPr lang="en-US" sz="1600" kern="1200" dirty="0"/>
        </a:p>
        <a:p>
          <a:pPr marL="171450" lvl="1" indent="-171450" algn="l" defTabSz="711200">
            <a:lnSpc>
              <a:spcPct val="100000"/>
            </a:lnSpc>
            <a:spcBef>
              <a:spcPct val="0"/>
            </a:spcBef>
            <a:spcAft>
              <a:spcPts val="0"/>
            </a:spcAft>
            <a:buChar char="••"/>
          </a:pPr>
          <a:r>
            <a:rPr lang="en-US" sz="1600" kern="1200" dirty="0" smtClean="0"/>
            <a:t>Time to fill</a:t>
          </a:r>
          <a:endParaRPr lang="en-US" sz="1600" kern="1200" dirty="0"/>
        </a:p>
        <a:p>
          <a:pPr marL="171450" lvl="1" indent="-171450" algn="l" defTabSz="711200">
            <a:lnSpc>
              <a:spcPct val="100000"/>
            </a:lnSpc>
            <a:spcBef>
              <a:spcPct val="0"/>
            </a:spcBef>
            <a:spcAft>
              <a:spcPts val="0"/>
            </a:spcAft>
            <a:buChar char="••"/>
          </a:pPr>
          <a:r>
            <a:rPr lang="en-US" sz="1600" kern="1200" dirty="0" smtClean="0"/>
            <a:t>Cost per hire</a:t>
          </a:r>
          <a:endParaRPr lang="en-US" sz="1600" kern="1200" dirty="0"/>
        </a:p>
        <a:p>
          <a:pPr marL="171450" lvl="1" indent="-171450" algn="l" defTabSz="711200">
            <a:lnSpc>
              <a:spcPct val="100000"/>
            </a:lnSpc>
            <a:spcBef>
              <a:spcPct val="0"/>
            </a:spcBef>
            <a:spcAft>
              <a:spcPts val="0"/>
            </a:spcAft>
            <a:buChar char="••"/>
          </a:pPr>
          <a:r>
            <a:rPr lang="en-US" sz="1600" kern="1200" dirty="0" smtClean="0"/>
            <a:t>Cost per interview cycle (e.g., interviews per hire &amp; time spent interviewing)</a:t>
          </a:r>
          <a:endParaRPr lang="en-US" sz="1600" kern="1200" dirty="0"/>
        </a:p>
        <a:p>
          <a:pPr marL="171450" marR="0" lvl="1" indent="-171450" algn="l" defTabSz="711200" eaLnBrk="1" fontAlgn="auto" latinLnBrk="0" hangingPunct="1">
            <a:lnSpc>
              <a:spcPct val="100000"/>
            </a:lnSpc>
            <a:spcBef>
              <a:spcPct val="0"/>
            </a:spcBef>
            <a:spcAft>
              <a:spcPts val="0"/>
            </a:spcAft>
            <a:buClrTx/>
            <a:buSzTx/>
            <a:buFontTx/>
            <a:buChar char="••"/>
            <a:tabLst/>
            <a:defRPr/>
          </a:pPr>
          <a:r>
            <a:rPr lang="en-US" sz="1600" kern="1200" dirty="0" smtClean="0"/>
            <a:t>Training costs</a:t>
          </a:r>
          <a:endParaRPr lang="en-US" sz="1600" kern="1200" dirty="0"/>
        </a:p>
        <a:p>
          <a:pPr marL="171450" marR="0" lvl="1" indent="-171450" algn="l" defTabSz="711200" eaLnBrk="1" fontAlgn="auto" latinLnBrk="0" hangingPunct="1">
            <a:lnSpc>
              <a:spcPct val="100000"/>
            </a:lnSpc>
            <a:spcBef>
              <a:spcPct val="0"/>
            </a:spcBef>
            <a:spcAft>
              <a:spcPts val="0"/>
            </a:spcAft>
            <a:buClrTx/>
            <a:buSzTx/>
            <a:buFontTx/>
            <a:buChar char="••"/>
            <a:tabLst/>
            <a:defRPr/>
          </a:pPr>
          <a:r>
            <a:rPr lang="en-US" sz="1600" kern="1200" dirty="0" smtClean="0"/>
            <a:t>Literacy challenges (reading, language, or computer)</a:t>
          </a:r>
        </a:p>
        <a:p>
          <a:pPr marL="171450" lvl="1" indent="0" algn="l" defTabSz="711200">
            <a:lnSpc>
              <a:spcPct val="100000"/>
            </a:lnSpc>
            <a:spcBef>
              <a:spcPct val="0"/>
            </a:spcBef>
            <a:spcAft>
              <a:spcPts val="0"/>
            </a:spcAft>
            <a:buChar char="••"/>
          </a:pPr>
          <a:endParaRPr lang="en-US" sz="1600" kern="1200" dirty="0"/>
        </a:p>
      </dsp:txBody>
      <dsp:txXfrm>
        <a:off x="0" y="2395861"/>
        <a:ext cx="8393672" cy="25317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C1FBC-2160-4D31-9101-831B983AEBAD}">
      <dsp:nvSpPr>
        <dsp:cNvPr id="0" name=""/>
        <dsp:cNvSpPr/>
      </dsp:nvSpPr>
      <dsp:spPr>
        <a:xfrm>
          <a:off x="761989" y="0"/>
          <a:ext cx="2346983" cy="914400"/>
        </a:xfrm>
        <a:prstGeom prst="roundRect">
          <a:avLst>
            <a:gd name="adj" fmla="val 10000"/>
          </a:avLst>
        </a:prstGeom>
        <a:solidFill>
          <a:schemeClr val="bg2">
            <a:lumMod val="90000"/>
            <a:alpha val="9000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Cover Critical Competencies</a:t>
          </a:r>
          <a:endParaRPr lang="en-US" sz="1800" kern="1200" dirty="0"/>
        </a:p>
      </dsp:txBody>
      <dsp:txXfrm>
        <a:off x="788771" y="26782"/>
        <a:ext cx="2293419" cy="860836"/>
      </dsp:txXfrm>
    </dsp:sp>
    <dsp:sp modelId="{4354124B-D2BC-4C5C-AFAA-FB173BEAAD15}">
      <dsp:nvSpPr>
        <dsp:cNvPr id="0" name=""/>
        <dsp:cNvSpPr/>
      </dsp:nvSpPr>
      <dsp:spPr>
        <a:xfrm>
          <a:off x="4191007" y="0"/>
          <a:ext cx="2346983" cy="914400"/>
        </a:xfrm>
        <a:prstGeom prst="roundRect">
          <a:avLst>
            <a:gd name="adj" fmla="val 10000"/>
          </a:avLst>
        </a:prstGeom>
        <a:solidFill>
          <a:schemeClr val="bg2">
            <a:lumMod val="90000"/>
            <a:alpha val="9000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Make Assessment User Friendly</a:t>
          </a:r>
          <a:endParaRPr lang="en-US" sz="1800" kern="1200" dirty="0"/>
        </a:p>
      </dsp:txBody>
      <dsp:txXfrm>
        <a:off x="4217789" y="26782"/>
        <a:ext cx="2293419" cy="860836"/>
      </dsp:txXfrm>
    </dsp:sp>
    <dsp:sp modelId="{92B6061D-9FCD-42F2-8E82-117F2531CA07}">
      <dsp:nvSpPr>
        <dsp:cNvPr id="0" name=""/>
        <dsp:cNvSpPr/>
      </dsp:nvSpPr>
      <dsp:spPr>
        <a:xfrm>
          <a:off x="3390899" y="3886199"/>
          <a:ext cx="685800" cy="685800"/>
        </a:xfrm>
        <a:prstGeom prst="triangle">
          <a:avLst/>
        </a:prstGeom>
        <a:solidFill>
          <a:schemeClr val="bg2">
            <a:lumMod val="75000"/>
            <a:alpha val="9000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698770-5A71-47AD-A561-81D7D397CACE}">
      <dsp:nvSpPr>
        <dsp:cNvPr id="0" name=""/>
        <dsp:cNvSpPr/>
      </dsp:nvSpPr>
      <dsp:spPr>
        <a:xfrm>
          <a:off x="1676399" y="3827684"/>
          <a:ext cx="4114800" cy="277977"/>
        </a:xfrm>
        <a:prstGeom prst="rect">
          <a:avLst/>
        </a:prstGeom>
        <a:solidFill>
          <a:schemeClr val="bg2">
            <a:lumMod val="75000"/>
            <a:alpha val="9000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D2747B-2E9D-4AA9-8E5E-E7C11D04A2DC}">
      <dsp:nvSpPr>
        <dsp:cNvPr id="0" name=""/>
        <dsp:cNvSpPr/>
      </dsp:nvSpPr>
      <dsp:spPr>
        <a:xfrm>
          <a:off x="3825250" y="3040685"/>
          <a:ext cx="3261357" cy="640077"/>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Make instructions always accessible</a:t>
          </a:r>
          <a:endParaRPr lang="en-US" sz="1600" kern="1200" dirty="0"/>
        </a:p>
      </dsp:txBody>
      <dsp:txXfrm>
        <a:off x="3856496" y="3071931"/>
        <a:ext cx="3198865" cy="577585"/>
      </dsp:txXfrm>
    </dsp:sp>
    <dsp:sp modelId="{8CFCEF3A-92BC-40B8-A6B9-142951B47368}">
      <dsp:nvSpPr>
        <dsp:cNvPr id="0" name=""/>
        <dsp:cNvSpPr/>
      </dsp:nvSpPr>
      <dsp:spPr>
        <a:xfrm>
          <a:off x="3825250" y="2407922"/>
          <a:ext cx="3261357" cy="640077"/>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Present few items per page</a:t>
          </a:r>
          <a:endParaRPr lang="en-US" sz="1600" kern="1200" dirty="0"/>
        </a:p>
      </dsp:txBody>
      <dsp:txXfrm>
        <a:off x="3856496" y="2439168"/>
        <a:ext cx="3198865" cy="577585"/>
      </dsp:txXfrm>
    </dsp:sp>
    <dsp:sp modelId="{F540B542-3500-4BD6-B914-A344A45AFB8A}">
      <dsp:nvSpPr>
        <dsp:cNvPr id="0" name=""/>
        <dsp:cNvSpPr/>
      </dsp:nvSpPr>
      <dsp:spPr>
        <a:xfrm>
          <a:off x="3825250" y="1750162"/>
          <a:ext cx="3261357" cy="640077"/>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Accompany with audio</a:t>
          </a:r>
          <a:endParaRPr lang="en-US" sz="1600" kern="1200" dirty="0"/>
        </a:p>
      </dsp:txBody>
      <dsp:txXfrm>
        <a:off x="3856496" y="1781408"/>
        <a:ext cx="3198865" cy="577585"/>
      </dsp:txXfrm>
    </dsp:sp>
    <dsp:sp modelId="{0120CB38-DB0E-4A78-89F3-18BE960B3F5C}">
      <dsp:nvSpPr>
        <dsp:cNvPr id="0" name=""/>
        <dsp:cNvSpPr/>
      </dsp:nvSpPr>
      <dsp:spPr>
        <a:xfrm>
          <a:off x="3825250" y="1066801"/>
          <a:ext cx="3261357" cy="640077"/>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Employ basic web navigation</a:t>
          </a:r>
          <a:endParaRPr lang="en-US" sz="1600" kern="1200" dirty="0"/>
        </a:p>
      </dsp:txBody>
      <dsp:txXfrm>
        <a:off x="3856496" y="1098047"/>
        <a:ext cx="3198865" cy="577585"/>
      </dsp:txXfrm>
    </dsp:sp>
    <dsp:sp modelId="{CBFAF518-2C5E-42B8-A151-CE048D6F2D0A}">
      <dsp:nvSpPr>
        <dsp:cNvPr id="0" name=""/>
        <dsp:cNvSpPr/>
      </dsp:nvSpPr>
      <dsp:spPr>
        <a:xfrm>
          <a:off x="304801" y="3040685"/>
          <a:ext cx="3261357" cy="640077"/>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Use multiple languages</a:t>
          </a:r>
          <a:endParaRPr lang="en-US" sz="1600" kern="1200" dirty="0"/>
        </a:p>
      </dsp:txBody>
      <dsp:txXfrm>
        <a:off x="336047" y="3071931"/>
        <a:ext cx="3198865" cy="577585"/>
      </dsp:txXfrm>
    </dsp:sp>
    <dsp:sp modelId="{AD2AF6BD-1521-4489-A5A1-03244392BA99}">
      <dsp:nvSpPr>
        <dsp:cNvPr id="0" name=""/>
        <dsp:cNvSpPr/>
      </dsp:nvSpPr>
      <dsp:spPr>
        <a:xfrm>
          <a:off x="304801" y="2407922"/>
          <a:ext cx="3261357" cy="640077"/>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Keep assessment brief</a:t>
          </a:r>
          <a:endParaRPr lang="en-US" sz="1600" kern="1200" dirty="0"/>
        </a:p>
      </dsp:txBody>
      <dsp:txXfrm>
        <a:off x="336047" y="2439168"/>
        <a:ext cx="3198865" cy="577585"/>
      </dsp:txXfrm>
    </dsp:sp>
    <dsp:sp modelId="{92617628-B7C5-4CA6-9383-29959AE09CF0}">
      <dsp:nvSpPr>
        <dsp:cNvPr id="0" name=""/>
        <dsp:cNvSpPr/>
      </dsp:nvSpPr>
      <dsp:spPr>
        <a:xfrm>
          <a:off x="304801" y="1750162"/>
          <a:ext cx="3261357" cy="640077"/>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Use text sparingly &amp; at low reading level</a:t>
          </a:r>
          <a:endParaRPr lang="en-US" sz="1600" kern="1200" dirty="0"/>
        </a:p>
      </dsp:txBody>
      <dsp:txXfrm>
        <a:off x="336047" y="1781408"/>
        <a:ext cx="3198865" cy="577585"/>
      </dsp:txXfrm>
    </dsp:sp>
    <dsp:sp modelId="{36098E75-CA51-4586-9C74-21C7921C7D32}">
      <dsp:nvSpPr>
        <dsp:cNvPr id="0" name=""/>
        <dsp:cNvSpPr/>
      </dsp:nvSpPr>
      <dsp:spPr>
        <a:xfrm>
          <a:off x="304801" y="1066801"/>
          <a:ext cx="3261357" cy="640077"/>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Incorporate visual stimuli</a:t>
          </a:r>
          <a:endParaRPr lang="en-US" sz="1600" kern="1200" dirty="0"/>
        </a:p>
      </dsp:txBody>
      <dsp:txXfrm>
        <a:off x="336047" y="1098047"/>
        <a:ext cx="3198865" cy="5775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06E6E-9B6E-43FE-B48C-3F613F279F6A}">
      <dsp:nvSpPr>
        <dsp:cNvPr id="0" name=""/>
        <dsp:cNvSpPr/>
      </dsp:nvSpPr>
      <dsp:spPr>
        <a:xfrm>
          <a:off x="3124198" y="1574801"/>
          <a:ext cx="2209803" cy="1740035"/>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dirty="0" smtClean="0"/>
            <a:t>Cultural Considerations</a:t>
          </a:r>
          <a:endParaRPr lang="en-US" sz="2000" b="1" kern="1200" dirty="0"/>
        </a:p>
      </dsp:txBody>
      <dsp:txXfrm>
        <a:off x="3209140" y="1659743"/>
        <a:ext cx="2039919" cy="1570151"/>
      </dsp:txXfrm>
    </dsp:sp>
    <dsp:sp modelId="{A3892CAE-52DD-403D-B10C-948703F02FE8}">
      <dsp:nvSpPr>
        <dsp:cNvPr id="0" name=""/>
        <dsp:cNvSpPr/>
      </dsp:nvSpPr>
      <dsp:spPr>
        <a:xfrm rot="16200000">
          <a:off x="3937718" y="1283420"/>
          <a:ext cx="582762" cy="0"/>
        </a:xfrm>
        <a:custGeom>
          <a:avLst/>
          <a:gdLst/>
          <a:ahLst/>
          <a:cxnLst/>
          <a:rect l="0" t="0" r="0" b="0"/>
          <a:pathLst>
            <a:path>
              <a:moveTo>
                <a:pt x="0" y="0"/>
              </a:moveTo>
              <a:lnTo>
                <a:pt x="582762" y="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AE3324-A4A5-4B09-97C5-CA5805BFFB9E}">
      <dsp:nvSpPr>
        <dsp:cNvPr id="0" name=""/>
        <dsp:cNvSpPr/>
      </dsp:nvSpPr>
      <dsp:spPr>
        <a:xfrm>
          <a:off x="3067148" y="47539"/>
          <a:ext cx="2323902" cy="944499"/>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dirty="0" smtClean="0"/>
            <a:t>Choose culturally neutral terminology</a:t>
          </a:r>
          <a:endParaRPr lang="en-US" sz="1600" kern="1200" dirty="0"/>
        </a:p>
      </dsp:txBody>
      <dsp:txXfrm>
        <a:off x="3113255" y="93646"/>
        <a:ext cx="2231688" cy="852285"/>
      </dsp:txXfrm>
    </dsp:sp>
    <dsp:sp modelId="{2C001500-9AC2-4BEC-BF91-E27313E6D4B9}">
      <dsp:nvSpPr>
        <dsp:cNvPr id="0" name=""/>
        <dsp:cNvSpPr/>
      </dsp:nvSpPr>
      <dsp:spPr>
        <a:xfrm rot="20084050">
          <a:off x="5310859" y="1820087"/>
          <a:ext cx="483823" cy="0"/>
        </a:xfrm>
        <a:custGeom>
          <a:avLst/>
          <a:gdLst/>
          <a:ahLst/>
          <a:cxnLst/>
          <a:rect l="0" t="0" r="0" b="0"/>
          <a:pathLst>
            <a:path>
              <a:moveTo>
                <a:pt x="0" y="0"/>
              </a:moveTo>
              <a:lnTo>
                <a:pt x="483823" y="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DB3FD5-6AC6-4D3F-BE34-35D7145AF186}">
      <dsp:nvSpPr>
        <dsp:cNvPr id="0" name=""/>
        <dsp:cNvSpPr/>
      </dsp:nvSpPr>
      <dsp:spPr>
        <a:xfrm>
          <a:off x="5610186" y="772336"/>
          <a:ext cx="2323902" cy="944499"/>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dirty="0" smtClean="0"/>
            <a:t>Consider tone of expression</a:t>
          </a:r>
          <a:endParaRPr lang="en-US" sz="1600" kern="1200" dirty="0"/>
        </a:p>
      </dsp:txBody>
      <dsp:txXfrm>
        <a:off x="5656293" y="818443"/>
        <a:ext cx="2231688" cy="852285"/>
      </dsp:txXfrm>
    </dsp:sp>
    <dsp:sp modelId="{206E91A3-0FAB-4CF1-9327-44D2768E8C27}">
      <dsp:nvSpPr>
        <dsp:cNvPr id="0" name=""/>
        <dsp:cNvSpPr/>
      </dsp:nvSpPr>
      <dsp:spPr>
        <a:xfrm rot="514882">
          <a:off x="5330765" y="2654687"/>
          <a:ext cx="578163" cy="0"/>
        </a:xfrm>
        <a:custGeom>
          <a:avLst/>
          <a:gdLst/>
          <a:ahLst/>
          <a:cxnLst/>
          <a:rect l="0" t="0" r="0" b="0"/>
          <a:pathLst>
            <a:path>
              <a:moveTo>
                <a:pt x="0" y="0"/>
              </a:moveTo>
              <a:lnTo>
                <a:pt x="578163" y="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B7E6B4-2929-4344-A462-C4EC1E2BFBE0}">
      <dsp:nvSpPr>
        <dsp:cNvPr id="0" name=""/>
        <dsp:cNvSpPr/>
      </dsp:nvSpPr>
      <dsp:spPr>
        <a:xfrm>
          <a:off x="5905692" y="2400914"/>
          <a:ext cx="2323902" cy="944499"/>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dirty="0" smtClean="0"/>
            <a:t>Avoid colloquialisms</a:t>
          </a:r>
          <a:endParaRPr lang="en-US" sz="1600" kern="1200" dirty="0"/>
        </a:p>
      </dsp:txBody>
      <dsp:txXfrm>
        <a:off x="5951799" y="2447021"/>
        <a:ext cx="2231688" cy="852285"/>
      </dsp:txXfrm>
    </dsp:sp>
    <dsp:sp modelId="{9F328164-2EE0-40F4-92FE-08378686ECFB}">
      <dsp:nvSpPr>
        <dsp:cNvPr id="0" name=""/>
        <dsp:cNvSpPr/>
      </dsp:nvSpPr>
      <dsp:spPr>
        <a:xfrm rot="2639011">
          <a:off x="5051370" y="3510890"/>
          <a:ext cx="564630" cy="0"/>
        </a:xfrm>
        <a:custGeom>
          <a:avLst/>
          <a:gdLst/>
          <a:ahLst/>
          <a:cxnLst/>
          <a:rect l="0" t="0" r="0" b="0"/>
          <a:pathLst>
            <a:path>
              <a:moveTo>
                <a:pt x="0" y="0"/>
              </a:moveTo>
              <a:lnTo>
                <a:pt x="564630" y="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F6142B-EF10-4318-BD59-CF3EE7F5656E}">
      <dsp:nvSpPr>
        <dsp:cNvPr id="0" name=""/>
        <dsp:cNvSpPr/>
      </dsp:nvSpPr>
      <dsp:spPr>
        <a:xfrm>
          <a:off x="4864181" y="3706944"/>
          <a:ext cx="2323902" cy="944499"/>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dirty="0" smtClean="0"/>
            <a:t>Conduct cultural reviews</a:t>
          </a:r>
          <a:endParaRPr lang="en-US" sz="1600" kern="1200" dirty="0"/>
        </a:p>
      </dsp:txBody>
      <dsp:txXfrm>
        <a:off x="4910288" y="3753051"/>
        <a:ext cx="2231688" cy="852285"/>
      </dsp:txXfrm>
    </dsp:sp>
    <dsp:sp modelId="{BC93A3AD-A4D7-468F-93EC-9E4CB5E91DC9}">
      <dsp:nvSpPr>
        <dsp:cNvPr id="0" name=""/>
        <dsp:cNvSpPr/>
      </dsp:nvSpPr>
      <dsp:spPr>
        <a:xfrm rot="8160974">
          <a:off x="2842167" y="3510908"/>
          <a:ext cx="564678" cy="0"/>
        </a:xfrm>
        <a:custGeom>
          <a:avLst/>
          <a:gdLst/>
          <a:ahLst/>
          <a:cxnLst/>
          <a:rect l="0" t="0" r="0" b="0"/>
          <a:pathLst>
            <a:path>
              <a:moveTo>
                <a:pt x="0" y="0"/>
              </a:moveTo>
              <a:lnTo>
                <a:pt x="564678" y="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6612F9-BC0F-497F-96A4-292DC099493B}">
      <dsp:nvSpPr>
        <dsp:cNvPr id="0" name=""/>
        <dsp:cNvSpPr/>
      </dsp:nvSpPr>
      <dsp:spPr>
        <a:xfrm>
          <a:off x="1270096" y="3706979"/>
          <a:ext cx="2323902" cy="944499"/>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dirty="0" smtClean="0"/>
            <a:t>Localize content</a:t>
          </a:r>
          <a:endParaRPr lang="en-US" sz="1600" kern="1200" dirty="0"/>
        </a:p>
      </dsp:txBody>
      <dsp:txXfrm>
        <a:off x="1316203" y="3753086"/>
        <a:ext cx="2231688" cy="852285"/>
      </dsp:txXfrm>
    </dsp:sp>
    <dsp:sp modelId="{93D4A6B7-5339-4C2F-8299-1A36EDC85BD0}">
      <dsp:nvSpPr>
        <dsp:cNvPr id="0" name=""/>
        <dsp:cNvSpPr/>
      </dsp:nvSpPr>
      <dsp:spPr>
        <a:xfrm rot="10285118">
          <a:off x="2549270" y="2654687"/>
          <a:ext cx="578163" cy="0"/>
        </a:xfrm>
        <a:custGeom>
          <a:avLst/>
          <a:gdLst/>
          <a:ahLst/>
          <a:cxnLst/>
          <a:rect l="0" t="0" r="0" b="0"/>
          <a:pathLst>
            <a:path>
              <a:moveTo>
                <a:pt x="0" y="0"/>
              </a:moveTo>
              <a:lnTo>
                <a:pt x="578163" y="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3FC57A-54BC-4B21-9DCF-E9DFFF0A7EB7}">
      <dsp:nvSpPr>
        <dsp:cNvPr id="0" name=""/>
        <dsp:cNvSpPr/>
      </dsp:nvSpPr>
      <dsp:spPr>
        <a:xfrm>
          <a:off x="228605" y="2400914"/>
          <a:ext cx="2323902" cy="944499"/>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dirty="0" smtClean="0"/>
            <a:t>Translate content</a:t>
          </a:r>
          <a:endParaRPr lang="en-US" sz="1600" kern="1200" dirty="0"/>
        </a:p>
      </dsp:txBody>
      <dsp:txXfrm>
        <a:off x="274712" y="2447021"/>
        <a:ext cx="2231688" cy="852285"/>
      </dsp:txXfrm>
    </dsp:sp>
    <dsp:sp modelId="{C0FEAA47-EDC2-4187-8FC3-86F1D34D78AF}">
      <dsp:nvSpPr>
        <dsp:cNvPr id="0" name=""/>
        <dsp:cNvSpPr/>
      </dsp:nvSpPr>
      <dsp:spPr>
        <a:xfrm rot="12356697">
          <a:off x="2710937" y="1812036"/>
          <a:ext cx="435190" cy="0"/>
        </a:xfrm>
        <a:custGeom>
          <a:avLst/>
          <a:gdLst/>
          <a:ahLst/>
          <a:cxnLst/>
          <a:rect l="0" t="0" r="0" b="0"/>
          <a:pathLst>
            <a:path>
              <a:moveTo>
                <a:pt x="0" y="0"/>
              </a:moveTo>
              <a:lnTo>
                <a:pt x="435190" y="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A17CED-BC90-4582-A123-7B82801EC6EC}">
      <dsp:nvSpPr>
        <dsp:cNvPr id="0" name=""/>
        <dsp:cNvSpPr/>
      </dsp:nvSpPr>
      <dsp:spPr>
        <a:xfrm>
          <a:off x="600296" y="772337"/>
          <a:ext cx="2323902" cy="944499"/>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dirty="0" smtClean="0"/>
            <a:t>Employ local talent</a:t>
          </a:r>
          <a:endParaRPr lang="en-US" sz="1600" kern="1200" dirty="0"/>
        </a:p>
      </dsp:txBody>
      <dsp:txXfrm>
        <a:off x="646403" y="818444"/>
        <a:ext cx="2231688" cy="8522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8FCCF-52D6-4083-8054-47175E62FD8B}">
      <dsp:nvSpPr>
        <dsp:cNvPr id="0" name=""/>
        <dsp:cNvSpPr/>
      </dsp:nvSpPr>
      <dsp:spPr>
        <a:xfrm>
          <a:off x="3471" y="0"/>
          <a:ext cx="543467" cy="54346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7CCED3-30C1-45BF-9495-B85ECFA206B0}">
      <dsp:nvSpPr>
        <dsp:cNvPr id="0" name=""/>
        <dsp:cNvSpPr/>
      </dsp:nvSpPr>
      <dsp:spPr>
        <a:xfrm>
          <a:off x="57818" y="54346"/>
          <a:ext cx="434774" cy="434774"/>
        </a:xfrm>
        <a:prstGeom prst="chord">
          <a:avLst>
            <a:gd name="adj1" fmla="val 1168272"/>
            <a:gd name="adj2" fmla="val 9631728"/>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55C092-4A79-40FC-9D25-D7FCA85E1FD3}">
      <dsp:nvSpPr>
        <dsp:cNvPr id="0" name=""/>
        <dsp:cNvSpPr/>
      </dsp:nvSpPr>
      <dsp:spPr>
        <a:xfrm>
          <a:off x="462407" y="1260883"/>
          <a:ext cx="2003268" cy="2523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lvl="0" algn="l" defTabSz="711200">
            <a:lnSpc>
              <a:spcPct val="100000"/>
            </a:lnSpc>
            <a:spcBef>
              <a:spcPct val="0"/>
            </a:spcBef>
            <a:spcAft>
              <a:spcPts val="600"/>
            </a:spcAft>
          </a:pPr>
          <a:r>
            <a:rPr lang="en-US" sz="1600" kern="1200" dirty="0" smtClean="0"/>
            <a:t>Survey HR professionals &amp; hiring managers</a:t>
          </a:r>
          <a:endParaRPr lang="en-US" sz="1600" kern="1200" dirty="0"/>
        </a:p>
        <a:p>
          <a:pPr lvl="0" algn="l" defTabSz="711200">
            <a:lnSpc>
              <a:spcPct val="100000"/>
            </a:lnSpc>
            <a:spcBef>
              <a:spcPct val="0"/>
            </a:spcBef>
            <a:spcAft>
              <a:spcPts val="600"/>
            </a:spcAft>
          </a:pPr>
          <a:r>
            <a:rPr lang="en-US" sz="1600" kern="1200" dirty="0" smtClean="0"/>
            <a:t>Collect candidate &amp; new hire feedback</a:t>
          </a:r>
          <a:endParaRPr lang="en-US" sz="1600" kern="1200" dirty="0"/>
        </a:p>
      </dsp:txBody>
      <dsp:txXfrm>
        <a:off x="462407" y="1260883"/>
        <a:ext cx="2003268" cy="2523716"/>
      </dsp:txXfrm>
    </dsp:sp>
    <dsp:sp modelId="{21397CD8-DF77-46F5-9CA0-9A2F80E84DE7}">
      <dsp:nvSpPr>
        <dsp:cNvPr id="0" name=""/>
        <dsp:cNvSpPr/>
      </dsp:nvSpPr>
      <dsp:spPr>
        <a:xfrm>
          <a:off x="660161" y="587950"/>
          <a:ext cx="1607759" cy="543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800100">
            <a:lnSpc>
              <a:spcPct val="90000"/>
            </a:lnSpc>
            <a:spcBef>
              <a:spcPct val="0"/>
            </a:spcBef>
            <a:spcAft>
              <a:spcPct val="35000"/>
            </a:spcAft>
          </a:pPr>
          <a:r>
            <a:rPr lang="en-US" sz="1800" i="1" kern="1200" dirty="0" smtClean="0"/>
            <a:t>Determine  Level of Acceptance</a:t>
          </a:r>
          <a:endParaRPr lang="en-US" sz="1800" kern="1200" dirty="0"/>
        </a:p>
      </dsp:txBody>
      <dsp:txXfrm>
        <a:off x="660161" y="587950"/>
        <a:ext cx="1607759" cy="543467"/>
      </dsp:txXfrm>
    </dsp:sp>
    <dsp:sp modelId="{DEFB851B-C3BB-4F3F-9E5F-9F63794AB420}">
      <dsp:nvSpPr>
        <dsp:cNvPr id="0" name=""/>
        <dsp:cNvSpPr/>
      </dsp:nvSpPr>
      <dsp:spPr>
        <a:xfrm>
          <a:off x="2578897" y="0"/>
          <a:ext cx="543467" cy="54346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78DEE6-5DAA-4776-A89D-4736FA418524}">
      <dsp:nvSpPr>
        <dsp:cNvPr id="0" name=""/>
        <dsp:cNvSpPr/>
      </dsp:nvSpPr>
      <dsp:spPr>
        <a:xfrm>
          <a:off x="2633244" y="54346"/>
          <a:ext cx="434774" cy="434774"/>
        </a:xfrm>
        <a:prstGeom prst="chord">
          <a:avLst>
            <a:gd name="adj1" fmla="val 20431728"/>
            <a:gd name="adj2" fmla="val 11968272"/>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6F2F8D-BDB6-4791-8862-D8DDA9608059}">
      <dsp:nvSpPr>
        <dsp:cNvPr id="0" name=""/>
        <dsp:cNvSpPr/>
      </dsp:nvSpPr>
      <dsp:spPr>
        <a:xfrm>
          <a:off x="3037833" y="1260883"/>
          <a:ext cx="2003268" cy="2523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lvl="0" algn="l" defTabSz="711200">
            <a:lnSpc>
              <a:spcPct val="100000"/>
            </a:lnSpc>
            <a:spcBef>
              <a:spcPct val="0"/>
            </a:spcBef>
            <a:spcAft>
              <a:spcPts val="600"/>
            </a:spcAft>
          </a:pPr>
          <a:r>
            <a:rPr lang="en-US" sz="1600" kern="1200" dirty="0" smtClean="0"/>
            <a:t>Evaluate quality of hire</a:t>
          </a:r>
          <a:endParaRPr lang="en-US" sz="1600" kern="1200" dirty="0"/>
        </a:p>
        <a:p>
          <a:pPr lvl="0" algn="l" defTabSz="711200">
            <a:lnSpc>
              <a:spcPct val="100000"/>
            </a:lnSpc>
            <a:spcBef>
              <a:spcPct val="0"/>
            </a:spcBef>
            <a:spcAft>
              <a:spcPts val="600"/>
            </a:spcAft>
          </a:pPr>
          <a:r>
            <a:rPr lang="en-US" sz="1600" kern="1200" dirty="0" smtClean="0"/>
            <a:t>Measure training completion &amp; pass rates</a:t>
          </a:r>
          <a:endParaRPr lang="en-US" sz="1600" kern="1200" dirty="0"/>
        </a:p>
        <a:p>
          <a:pPr lvl="0" algn="l" defTabSz="711200">
            <a:lnSpc>
              <a:spcPct val="100000"/>
            </a:lnSpc>
            <a:spcBef>
              <a:spcPct val="0"/>
            </a:spcBef>
            <a:spcAft>
              <a:spcPts val="600"/>
            </a:spcAft>
          </a:pPr>
          <a:r>
            <a:rPr lang="en-US" sz="1600" kern="1200" dirty="0" smtClean="0"/>
            <a:t>Track early turnover</a:t>
          </a:r>
          <a:endParaRPr lang="en-US" sz="1600" kern="1200" dirty="0"/>
        </a:p>
      </dsp:txBody>
      <dsp:txXfrm>
        <a:off x="3037833" y="1260883"/>
        <a:ext cx="2003268" cy="2523716"/>
      </dsp:txXfrm>
    </dsp:sp>
    <dsp:sp modelId="{B26FD0A2-E3D0-4C25-9646-AA4DF6AE8066}">
      <dsp:nvSpPr>
        <dsp:cNvPr id="0" name=""/>
        <dsp:cNvSpPr/>
      </dsp:nvSpPr>
      <dsp:spPr>
        <a:xfrm>
          <a:off x="3235588" y="587950"/>
          <a:ext cx="1607759" cy="543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800100">
            <a:lnSpc>
              <a:spcPct val="90000"/>
            </a:lnSpc>
            <a:spcBef>
              <a:spcPct val="0"/>
            </a:spcBef>
            <a:spcAft>
              <a:spcPct val="35000"/>
            </a:spcAft>
          </a:pPr>
          <a:r>
            <a:rPr lang="en-US" sz="1800" kern="1200" dirty="0" smtClean="0"/>
            <a:t>Demonstrate Predictive Power</a:t>
          </a:r>
          <a:endParaRPr lang="en-US" sz="1800" kern="1200" dirty="0"/>
        </a:p>
      </dsp:txBody>
      <dsp:txXfrm>
        <a:off x="3235588" y="587950"/>
        <a:ext cx="1607759" cy="543467"/>
      </dsp:txXfrm>
    </dsp:sp>
    <dsp:sp modelId="{4CA05928-5C3F-4C8C-A88F-32D5ADD2D83A}">
      <dsp:nvSpPr>
        <dsp:cNvPr id="0" name=""/>
        <dsp:cNvSpPr/>
      </dsp:nvSpPr>
      <dsp:spPr>
        <a:xfrm>
          <a:off x="5154324" y="0"/>
          <a:ext cx="543467" cy="54346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F440F0-F57A-4AE5-9A4D-CAC6659CB04C}">
      <dsp:nvSpPr>
        <dsp:cNvPr id="0" name=""/>
        <dsp:cNvSpPr/>
      </dsp:nvSpPr>
      <dsp:spPr>
        <a:xfrm>
          <a:off x="5208671" y="54346"/>
          <a:ext cx="434774" cy="434774"/>
        </a:xfrm>
        <a:prstGeom prst="chord">
          <a:avLst>
            <a:gd name="adj1" fmla="val 16200000"/>
            <a:gd name="adj2" fmla="val 1620000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78715B-2940-482F-8959-BFCB9994CA27}">
      <dsp:nvSpPr>
        <dsp:cNvPr id="0" name=""/>
        <dsp:cNvSpPr/>
      </dsp:nvSpPr>
      <dsp:spPr>
        <a:xfrm>
          <a:off x="5613260" y="1260883"/>
          <a:ext cx="2003268" cy="2523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lvl="0" algn="l" defTabSz="711200">
            <a:lnSpc>
              <a:spcPct val="100000"/>
            </a:lnSpc>
            <a:spcBef>
              <a:spcPct val="0"/>
            </a:spcBef>
            <a:spcAft>
              <a:spcPts val="600"/>
            </a:spcAft>
          </a:pPr>
          <a:r>
            <a:rPr lang="en-US" sz="1600" kern="1200" smtClean="0"/>
            <a:t>Analyze cost of tools</a:t>
          </a:r>
          <a:endParaRPr lang="en-US" sz="1600" kern="1200" dirty="0"/>
        </a:p>
        <a:p>
          <a:pPr lvl="0" algn="l" defTabSz="711200">
            <a:lnSpc>
              <a:spcPct val="100000"/>
            </a:lnSpc>
            <a:spcBef>
              <a:spcPct val="0"/>
            </a:spcBef>
            <a:spcAft>
              <a:spcPts val="600"/>
            </a:spcAft>
          </a:pPr>
          <a:r>
            <a:rPr lang="en-US" sz="1600" kern="1200" dirty="0" smtClean="0"/>
            <a:t>Evaluate cost of HR services</a:t>
          </a:r>
          <a:endParaRPr lang="en-US" sz="1600" kern="1200" dirty="0"/>
        </a:p>
        <a:p>
          <a:pPr lvl="0" algn="l" defTabSz="711200">
            <a:lnSpc>
              <a:spcPct val="100000"/>
            </a:lnSpc>
            <a:spcBef>
              <a:spcPct val="0"/>
            </a:spcBef>
            <a:spcAft>
              <a:spcPts val="600"/>
            </a:spcAft>
          </a:pPr>
          <a:r>
            <a:rPr lang="en-US" sz="1600" kern="1200" dirty="0" smtClean="0"/>
            <a:t>Calculate cost of turnover</a:t>
          </a:r>
          <a:endParaRPr lang="en-US" sz="1600" kern="1200" dirty="0"/>
        </a:p>
      </dsp:txBody>
      <dsp:txXfrm>
        <a:off x="5613260" y="1260883"/>
        <a:ext cx="2003268" cy="2523716"/>
      </dsp:txXfrm>
    </dsp:sp>
    <dsp:sp modelId="{3FD77B43-0F21-4B6D-92EC-A4581C582EB4}">
      <dsp:nvSpPr>
        <dsp:cNvPr id="0" name=""/>
        <dsp:cNvSpPr/>
      </dsp:nvSpPr>
      <dsp:spPr>
        <a:xfrm>
          <a:off x="5811014" y="587950"/>
          <a:ext cx="1607759" cy="543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800100">
            <a:lnSpc>
              <a:spcPct val="90000"/>
            </a:lnSpc>
            <a:spcBef>
              <a:spcPct val="0"/>
            </a:spcBef>
            <a:spcAft>
              <a:spcPct val="35000"/>
            </a:spcAft>
          </a:pPr>
          <a:r>
            <a:rPr lang="en-US" sz="1800" kern="1200" dirty="0" smtClean="0"/>
            <a:t>Demonstrate Business Impact/ROI</a:t>
          </a:r>
          <a:endParaRPr lang="en-US" sz="1800" kern="1200" dirty="0"/>
        </a:p>
      </dsp:txBody>
      <dsp:txXfrm>
        <a:off x="5811014" y="587950"/>
        <a:ext cx="1607759" cy="54346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D2DB1969-C26E-4E17-A384-24853D03F050}" type="datetimeFigureOut">
              <a:rPr lang="en-US" smtClean="0"/>
              <a:t>9/21/2016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8BA65D05-6970-4EAE-9B29-C0F1008FFE7D}" type="slidenum">
              <a:rPr lang="en-US" smtClean="0"/>
              <a:t>‹#›</a:t>
            </a:fld>
            <a:endParaRPr lang="en-US"/>
          </a:p>
        </p:txBody>
      </p:sp>
    </p:spTree>
    <p:extLst>
      <p:ext uri="{BB962C8B-B14F-4D97-AF65-F5344CB8AC3E}">
        <p14:creationId xmlns:p14="http://schemas.microsoft.com/office/powerpoint/2010/main" val="3037163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orldliteracyfoundation.org/who-we-are/#histor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Timing?</a:t>
            </a:r>
            <a:endParaRPr lang="en-US" dirty="0"/>
          </a:p>
        </p:txBody>
      </p:sp>
      <p:sp>
        <p:nvSpPr>
          <p:cNvPr id="4" name="Slide Number Placeholder 3"/>
          <p:cNvSpPr>
            <a:spLocks noGrp="1"/>
          </p:cNvSpPr>
          <p:nvPr>
            <p:ph type="sldNum" sz="quarter" idx="10"/>
          </p:nvPr>
        </p:nvSpPr>
        <p:spPr/>
        <p:txBody>
          <a:bodyPr/>
          <a:lstStyle/>
          <a:p>
            <a:fld id="{8BA65D05-6970-4EAE-9B29-C0F1008FFE7D}" type="slidenum">
              <a:rPr lang="en-US" smtClean="0"/>
              <a:t>1</a:t>
            </a:fld>
            <a:endParaRPr lang="en-US"/>
          </a:p>
        </p:txBody>
      </p:sp>
    </p:spTree>
    <p:extLst>
      <p:ext uri="{BB962C8B-B14F-4D97-AF65-F5344CB8AC3E}">
        <p14:creationId xmlns:p14="http://schemas.microsoft.com/office/powerpoint/2010/main" val="982872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Let’s go over the basic steps that we use to develop selection tools.</a:t>
            </a:r>
          </a:p>
          <a:p>
            <a:pPr defTabSz="966612">
              <a:defRPr/>
            </a:pPr>
            <a:endParaRPr lang="en-US" dirty="0"/>
          </a:p>
          <a:p>
            <a:pPr defTabSz="966612">
              <a:defRPr/>
            </a:pPr>
            <a:r>
              <a:rPr lang="en-US" dirty="0"/>
              <a:t>First, we need to define the most important elements of each job and we want to make sure that our selection tools are job-related, e.g., the knowledge, skills, abilities, or other characteristics that we measure relate directly to performance on the job. Usually, we’ll determine which aspects to measure by conducting a job analysis. Some of these steps include: interviewing or doing focus groups with job incumbents and their managers, following incumbents around to observe them in action, and distributing surveys to gain an understanding of what tasks and skills are most important to success on the job and are performed most frequently. </a:t>
            </a:r>
          </a:p>
          <a:p>
            <a:pPr defTabSz="966612">
              <a:defRPr/>
            </a:pPr>
            <a:endParaRPr lang="en-US" dirty="0"/>
          </a:p>
          <a:p>
            <a:pPr defTabSz="966612">
              <a:defRPr/>
            </a:pPr>
            <a:r>
              <a:rPr lang="en-US" b="1" dirty="0"/>
              <a:t>CASE STUDY</a:t>
            </a:r>
            <a:r>
              <a:rPr lang="en-US" dirty="0"/>
              <a:t>: The company from our case study, conducted a robust job analysis across hundreds of job categories (e.g., customer service, engineering, sales, housekeeping) with the goal to whittle down and prioritize which of the most critical and common competencies (e.g., detail orientation, dependability, conscientiousness) and job tasks (e.g., serving food, cleaning a room) could be evaluated as part of the selection process.</a:t>
            </a:r>
          </a:p>
          <a:p>
            <a:pPr defTabSz="966612">
              <a:defRPr/>
            </a:pPr>
            <a:endParaRPr lang="en-US" dirty="0"/>
          </a:p>
          <a:p>
            <a:pPr defTabSz="966612">
              <a:defRPr/>
            </a:pPr>
            <a:r>
              <a:rPr lang="en-US" dirty="0"/>
              <a:t>1.5min</a:t>
            </a:r>
          </a:p>
          <a:p>
            <a:pPr defTabSz="966612">
              <a:defRPr/>
            </a:pPr>
            <a:endParaRPr lang="en-US" dirty="0"/>
          </a:p>
        </p:txBody>
      </p:sp>
      <p:sp>
        <p:nvSpPr>
          <p:cNvPr id="4" name="Slide Number Placeholder 3"/>
          <p:cNvSpPr>
            <a:spLocks noGrp="1"/>
          </p:cNvSpPr>
          <p:nvPr>
            <p:ph type="sldNum" sz="quarter" idx="10"/>
          </p:nvPr>
        </p:nvSpPr>
        <p:spPr/>
        <p:txBody>
          <a:bodyPr/>
          <a:lstStyle/>
          <a:p>
            <a:fld id="{8BA65D05-6970-4EAE-9B29-C0F1008FFE7D}" type="slidenum">
              <a:rPr lang="en-US" smtClean="0"/>
              <a:t>10</a:t>
            </a:fld>
            <a:endParaRPr lang="en-US"/>
          </a:p>
        </p:txBody>
      </p:sp>
    </p:spTree>
    <p:extLst>
      <p:ext uri="{BB962C8B-B14F-4D97-AF65-F5344CB8AC3E}">
        <p14:creationId xmlns:p14="http://schemas.microsoft.com/office/powerpoint/2010/main" val="1573061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8960" y="4560570"/>
            <a:ext cx="6258560" cy="4720590"/>
          </a:xfrm>
        </p:spPr>
        <p:txBody>
          <a:bodyPr/>
          <a:lstStyle/>
          <a:p>
            <a:pPr marL="0" lvl="1" defTabSz="966612">
              <a:defRPr/>
            </a:pPr>
            <a:r>
              <a:rPr lang="en-US" sz="1100" dirty="0"/>
              <a:t>Now that we’ve conducted our job analysis to define the most important elements of the job group, we need to select which critical competencies will be evaluated as part of the selection process. </a:t>
            </a:r>
          </a:p>
          <a:p>
            <a:pPr defTabSz="966612">
              <a:defRPr/>
            </a:pPr>
            <a:endParaRPr lang="en-US" sz="1100" dirty="0"/>
          </a:p>
          <a:p>
            <a:pPr defTabSz="966612">
              <a:defRPr/>
            </a:pPr>
            <a:r>
              <a:rPr lang="en-US" sz="1100" dirty="0"/>
              <a:t>We then need to identify which off-the shelf tools will be used to measure these competencies or decide if we need to design new tools that will become part of the selection process. And, we need to determine which KSAOs will be evaluated by each selection tool. </a:t>
            </a:r>
          </a:p>
          <a:p>
            <a:pPr defTabSz="966612">
              <a:defRPr/>
            </a:pPr>
            <a:endParaRPr lang="en-US" sz="1100" dirty="0"/>
          </a:p>
          <a:p>
            <a:pPr>
              <a:defRPr/>
            </a:pPr>
            <a:r>
              <a:rPr lang="en-US" sz="1100" dirty="0"/>
              <a:t>To better predict our outcomes, we really need at least 2 different types of measures as part of the hiring process</a:t>
            </a:r>
            <a:r>
              <a:rPr lang="en-US" sz="1100" dirty="0"/>
              <a:t>. </a:t>
            </a:r>
            <a:r>
              <a:rPr lang="en-US" sz="1100" dirty="0"/>
              <a:t>For example: </a:t>
            </a:r>
            <a:r>
              <a:rPr lang="en-US" sz="1100" dirty="0"/>
              <a:t>job application for background information, assessments for skills and interviews for softer areas like interpersonal </a:t>
            </a:r>
            <a:r>
              <a:rPr lang="en-US" sz="1100" dirty="0"/>
              <a:t>skills</a:t>
            </a:r>
            <a:r>
              <a:rPr lang="en-US" sz="1100" dirty="0"/>
              <a:t>.</a:t>
            </a:r>
            <a:endParaRPr lang="en-US" sz="1100" dirty="0"/>
          </a:p>
          <a:p>
            <a:pPr defTabSz="966612">
              <a:defRPr/>
            </a:pPr>
            <a:endParaRPr lang="en-US" sz="1100" dirty="0"/>
          </a:p>
          <a:p>
            <a:pPr marL="0" lvl="1" defTabSz="966612">
              <a:defRPr/>
            </a:pPr>
            <a:r>
              <a:rPr lang="en-US" sz="1100" dirty="0"/>
              <a:t>The job analysis and selection tool development process may be done in-house or in partnership with vendors who specialize in building competency models, designing assessments, writing interview guides, etc. </a:t>
            </a:r>
          </a:p>
          <a:p>
            <a:pPr marL="0" lvl="1" defTabSz="966612">
              <a:defRPr/>
            </a:pPr>
            <a:endParaRPr lang="en-US" sz="1100" dirty="0"/>
          </a:p>
          <a:p>
            <a:pPr marL="0" lvl="1">
              <a:defRPr/>
            </a:pPr>
            <a:r>
              <a:rPr lang="en-US" sz="1100" dirty="0"/>
              <a:t>Once we’ve designed a consistent process, it’s time to validate and refine our tools and process.</a:t>
            </a:r>
            <a:r>
              <a:rPr lang="en-US" sz="1100" dirty="0"/>
              <a:t> </a:t>
            </a:r>
            <a:r>
              <a:rPr lang="en-US" sz="1100" dirty="0"/>
              <a:t>For example: </a:t>
            </a:r>
            <a:r>
              <a:rPr lang="en-US" sz="1100" dirty="0"/>
              <a:t>set our multiple hurdles, decide on weighting across </a:t>
            </a:r>
            <a:r>
              <a:rPr lang="en-US" sz="1100" dirty="0"/>
              <a:t>tools. Then, when we are set, we need to get ready for launch. This includes testing the technology and training our HR and hiring teams. Finally, we monitor progress, ongoing validity, and ROI. We use this information to help refine our tools and process over time. </a:t>
            </a:r>
          </a:p>
          <a:p>
            <a:pPr defTabSz="966612">
              <a:defRPr/>
            </a:pPr>
            <a:endParaRPr lang="en-US" sz="1100" dirty="0"/>
          </a:p>
          <a:p>
            <a:pPr defTabSz="966612">
              <a:defRPr/>
            </a:pPr>
            <a:r>
              <a:rPr lang="en-US" sz="1100" b="1" dirty="0"/>
              <a:t>CASE STUDY</a:t>
            </a:r>
            <a:r>
              <a:rPr lang="en-US" sz="1100" dirty="0"/>
              <a:t>: After the job analyses, the company from our case study determined which critical competencies to measure as part of the assessments (e.g., is someone trainable) vs. which to evaluate as part of the application (e.g., related job experience) and which to explore during interviews (e.g., teamwork, leadership, customer service). They then followed the remaining development steps for their project.</a:t>
            </a:r>
          </a:p>
          <a:p>
            <a:pPr defTabSz="966612">
              <a:defRPr/>
            </a:pPr>
            <a:endParaRPr lang="en-US" sz="1100" dirty="0"/>
          </a:p>
          <a:p>
            <a:pPr defTabSz="966612">
              <a:defRPr/>
            </a:pPr>
            <a:r>
              <a:rPr lang="en-US" sz="1100" dirty="0"/>
              <a:t>Let’s take a moment to dig a bit deeper into the development cycle and what it means to demonstrate validity as that step can be chockfull in itself.</a:t>
            </a:r>
          </a:p>
          <a:p>
            <a:pPr defTabSz="966612">
              <a:defRPr/>
            </a:pPr>
            <a:endParaRPr lang="en-US" sz="1100" dirty="0"/>
          </a:p>
          <a:p>
            <a:pPr defTabSz="966612">
              <a:defRPr/>
            </a:pPr>
            <a:r>
              <a:rPr lang="en-US" sz="1100" dirty="0"/>
              <a:t>1.5min</a:t>
            </a:r>
          </a:p>
        </p:txBody>
      </p:sp>
      <p:sp>
        <p:nvSpPr>
          <p:cNvPr id="4" name="Slide Number Placeholder 3"/>
          <p:cNvSpPr>
            <a:spLocks noGrp="1"/>
          </p:cNvSpPr>
          <p:nvPr>
            <p:ph type="sldNum" sz="quarter" idx="10"/>
          </p:nvPr>
        </p:nvSpPr>
        <p:spPr/>
        <p:txBody>
          <a:bodyPr/>
          <a:lstStyle/>
          <a:p>
            <a:fld id="{8BA65D05-6970-4EAE-9B29-C0F1008FFE7D}" type="slidenum">
              <a:rPr lang="en-US" smtClean="0"/>
              <a:t>11</a:t>
            </a:fld>
            <a:endParaRPr lang="en-US"/>
          </a:p>
        </p:txBody>
      </p:sp>
    </p:spTree>
    <p:extLst>
      <p:ext uri="{BB962C8B-B14F-4D97-AF65-F5344CB8AC3E}">
        <p14:creationId xmlns:p14="http://schemas.microsoft.com/office/powerpoint/2010/main" val="1573061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400" y="4560570"/>
            <a:ext cx="6664960" cy="4800600"/>
          </a:xfrm>
        </p:spPr>
        <p:txBody>
          <a:bodyPr/>
          <a:lstStyle/>
          <a:p>
            <a:pPr defTabSz="966612">
              <a:defRPr/>
            </a:pPr>
            <a:r>
              <a:rPr lang="en-US" sz="1100" dirty="0"/>
              <a:t>There are many ways to show the empirical validity of selection tools. We </a:t>
            </a:r>
            <a:r>
              <a:rPr lang="en-US" sz="1100" dirty="0"/>
              <a:t>really need to hit our mark in at least a few ways. We need </a:t>
            </a:r>
            <a:r>
              <a:rPr lang="en-US" sz="1100" dirty="0"/>
              <a:t>to show that </a:t>
            </a:r>
            <a:r>
              <a:rPr lang="en-US" sz="1100" dirty="0"/>
              <a:t>our selection tools are job-related</a:t>
            </a:r>
            <a:r>
              <a:rPr lang="en-US" sz="1100" dirty="0"/>
              <a:t>, </a:t>
            </a:r>
            <a:r>
              <a:rPr lang="en-US" sz="1100" dirty="0"/>
              <a:t>content valid, and have </a:t>
            </a:r>
            <a:r>
              <a:rPr lang="en-US" sz="1100" dirty="0"/>
              <a:t>predictive </a:t>
            </a:r>
            <a:r>
              <a:rPr lang="en-US" sz="1100" dirty="0"/>
              <a:t>power. </a:t>
            </a:r>
          </a:p>
          <a:p>
            <a:pPr defTabSz="966612">
              <a:defRPr/>
            </a:pPr>
            <a:endParaRPr lang="en-US" sz="1100" dirty="0"/>
          </a:p>
          <a:p>
            <a:pPr>
              <a:defRPr/>
            </a:pPr>
            <a:r>
              <a:rPr lang="en-US" sz="1100" dirty="0"/>
              <a:t>The </a:t>
            </a:r>
            <a:r>
              <a:rPr lang="en-US" sz="1100" dirty="0"/>
              <a:t>type of validity evidence that you’ll gather may </a:t>
            </a:r>
            <a:r>
              <a:rPr lang="en-US" sz="1100" dirty="0"/>
              <a:t>vary depending on the applicant flow you have, the vendor you work with, and the kind of assessment or selection tool. A few common methods for </a:t>
            </a:r>
            <a:r>
              <a:rPr lang="en-US" sz="1100" dirty="0"/>
              <a:t>assessments </a:t>
            </a:r>
            <a:r>
              <a:rPr lang="en-US" sz="1100" dirty="0"/>
              <a:t>fall within the categories of operational validity and predictive power. These can be done universally or locally. </a:t>
            </a:r>
          </a:p>
          <a:p>
            <a:pPr defTabSz="966612">
              <a:defRPr/>
            </a:pPr>
            <a:endParaRPr lang="en-US" sz="1100" dirty="0"/>
          </a:p>
          <a:p>
            <a:r>
              <a:rPr lang="en-US" sz="1100" dirty="0"/>
              <a:t>Operational validity includes face and content validity. Content validity means that there is a match between the content of the questions and the work that is actually done on the job. It relates to minimum qualifications and job performance. In terms of face validity, we want to make sure that applicants can see how the questions we ask directly relate to the work they will be performing on the job. We want to give them a realistic preview of the job.</a:t>
            </a:r>
          </a:p>
          <a:p>
            <a:pPr defTabSz="966612">
              <a:defRPr/>
            </a:pPr>
            <a:endParaRPr lang="en-US" sz="1100" dirty="0"/>
          </a:p>
          <a:p>
            <a:pPr>
              <a:defRPr/>
            </a:pPr>
            <a:r>
              <a:rPr lang="en-US" sz="1100" b="1" i="1" dirty="0"/>
              <a:t>{mouse click for animation} </a:t>
            </a:r>
            <a:r>
              <a:rPr lang="en-US" sz="1100" b="1" dirty="0"/>
              <a:t>CASE STUDY: </a:t>
            </a:r>
            <a:r>
              <a:rPr lang="en-US" sz="1100" dirty="0"/>
              <a:t>To help foster content validity, our case study company enlisted current employees </a:t>
            </a:r>
            <a:r>
              <a:rPr lang="en-US" sz="1100" dirty="0"/>
              <a:t>to help come up with the scenarios for the </a:t>
            </a:r>
            <a:r>
              <a:rPr lang="en-US" sz="1100" dirty="0"/>
              <a:t>tests as part of the assessment development cycle. During focus groups, employees provided critical incidents as examples and our design team adapted those examples into scenarios and questions for assessments. The resulting assessments included pictures of rooms, dining areas, and used actual company locations to set the scene. For example many of the questions about customer service were derived straight from situations that employees had experienced first-hand. Even the color scheme for the assessment website reflected the global employer brand. We looked at construct validity to make sure that we used the right questions to measure what we were trying to evaluate. We looked at reliability and made sure that the instrument we used measured the same thing in the same way over time. </a:t>
            </a:r>
          </a:p>
          <a:p>
            <a:pPr defTabSz="966612">
              <a:defRPr/>
            </a:pPr>
            <a:endParaRPr lang="en-US" sz="1100" dirty="0"/>
          </a:p>
          <a:p>
            <a:pPr defTabSz="966612">
              <a:defRPr/>
            </a:pPr>
            <a:r>
              <a:rPr lang="en-US" sz="1100" dirty="0"/>
              <a:t>For low volume positions, you and your vendor partner may pause there and gather criterion validity evidence over time. For high volume positions (e.g., food services), you will most likely gather criterion evidence to establish the predictive power before launching your tools. Let’s take a quick look at an example of evaluating predictive power.</a:t>
            </a:r>
          </a:p>
          <a:p>
            <a:pPr defTabSz="966612">
              <a:defRPr/>
            </a:pPr>
            <a:endParaRPr lang="en-US" sz="1100" dirty="0"/>
          </a:p>
          <a:p>
            <a:pPr defTabSz="966612">
              <a:defRPr/>
            </a:pPr>
            <a:r>
              <a:rPr lang="en-US" sz="1100" dirty="0"/>
              <a:t>2min</a:t>
            </a:r>
            <a:endParaRPr lang="en-US" sz="1100" dirty="0"/>
          </a:p>
        </p:txBody>
      </p:sp>
      <p:sp>
        <p:nvSpPr>
          <p:cNvPr id="4" name="Slide Number Placeholder 3"/>
          <p:cNvSpPr>
            <a:spLocks noGrp="1"/>
          </p:cNvSpPr>
          <p:nvPr>
            <p:ph type="sldNum" sz="quarter" idx="10"/>
          </p:nvPr>
        </p:nvSpPr>
        <p:spPr/>
        <p:txBody>
          <a:bodyPr/>
          <a:lstStyle/>
          <a:p>
            <a:fld id="{8BA65D05-6970-4EAE-9B29-C0F1008FFE7D}" type="slidenum">
              <a:rPr lang="en-US" smtClean="0"/>
              <a:t>12</a:t>
            </a:fld>
            <a:endParaRPr lang="en-US"/>
          </a:p>
        </p:txBody>
      </p:sp>
    </p:spTree>
    <p:extLst>
      <p:ext uri="{BB962C8B-B14F-4D97-AF65-F5344CB8AC3E}">
        <p14:creationId xmlns:p14="http://schemas.microsoft.com/office/powerpoint/2010/main" val="1573061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400" y="4560570"/>
            <a:ext cx="6664960" cy="4640580"/>
          </a:xfrm>
        </p:spPr>
        <p:txBody>
          <a:bodyPr/>
          <a:lstStyle/>
          <a:p>
            <a:pPr>
              <a:defRPr/>
            </a:pPr>
            <a:r>
              <a:rPr lang="en-US" sz="1000" dirty="0"/>
              <a:t>Demonstrating the predictive power of a selection tool takes a bit more work. 1 – we look at construct validity to confirm that our assessment actually measures the skills we want it to measure. For example, if we’re launching an assessment to measure trainability, then we want to be sure that the questions we use to evaluate applicants provide insight into how well they understand and follow instructions; just like when they're being trained. 2 – we look to link the competencies that we are measuring directly to performance on the job (e.g., manager ratings, sales figures, customer service ratings, tenure). Then, we use the information that we analyze to set a fair scoring system to help prioritize which applicants </a:t>
            </a:r>
            <a:r>
              <a:rPr lang="en-US" sz="1000" dirty="0"/>
              <a:t>are given further consideration </a:t>
            </a:r>
            <a:r>
              <a:rPr lang="en-US" sz="1000" dirty="0"/>
              <a:t>or get moved to the next hurdle in the process.</a:t>
            </a:r>
          </a:p>
          <a:p>
            <a:pPr defTabSz="966612">
              <a:defRPr/>
            </a:pPr>
            <a:endParaRPr lang="en-US" sz="1000" b="1" dirty="0"/>
          </a:p>
          <a:p>
            <a:pPr defTabSz="966612">
              <a:defRPr/>
            </a:pPr>
            <a:r>
              <a:rPr lang="en-US" sz="1000" b="1" i="1" dirty="0"/>
              <a:t>{mouse click for animation} </a:t>
            </a:r>
            <a:r>
              <a:rPr lang="en-US" sz="1000" b="1" dirty="0"/>
              <a:t>CASE STUDY: </a:t>
            </a:r>
            <a:r>
              <a:rPr lang="en-US" sz="1000" dirty="0"/>
              <a:t>Because the case study company was dealing with high volume positions, it took the step of examining the predictive power by conducting a concurrent validation study to look at its criterion validity and set the scoring for the assessment. </a:t>
            </a:r>
          </a:p>
          <a:p>
            <a:pPr defTabSz="966612">
              <a:defRPr/>
            </a:pPr>
            <a:endParaRPr lang="en-US" sz="1000" dirty="0"/>
          </a:p>
          <a:p>
            <a:pPr defTabSz="966612">
              <a:defRPr/>
            </a:pPr>
            <a:r>
              <a:rPr lang="en-US" sz="1000" dirty="0"/>
              <a:t>A concurrent validation study is when we administer the assessment to current employees, gather performance data (e.g., manager ratings or objective measures-productivity or sales), conduct analyses, and then create a scoring algorithm using current employee information as the benchmark. Depending on the level of analysis, assessments may have a ‘cut score’ as an internal policy. This means a minimum level of ‘passing’ is achieved before moving to the next step in the process. Or assessment scores may be used as part of the broader profile we build about a candidate but we don’t necessary use the assessment as a specific hurdle to move on to the next step in the process. Overall, the goal in setting the scoring algorithm is to figure out how to prioritize the attention that recruiters and hiring managers spend on candidates and focus on those candidates who may have the greatest potential.</a:t>
            </a:r>
          </a:p>
          <a:p>
            <a:pPr defTabSz="966612">
              <a:defRPr/>
            </a:pPr>
            <a:endParaRPr lang="en-US" sz="1000" b="1" dirty="0"/>
          </a:p>
          <a:p>
            <a:pPr defTabSz="966612">
              <a:defRPr/>
            </a:pPr>
            <a:r>
              <a:rPr lang="en-US" sz="1000" b="1" dirty="0"/>
              <a:t>CASE STUDY: </a:t>
            </a:r>
            <a:r>
              <a:rPr lang="en-US" sz="1000" dirty="0"/>
              <a:t>The case study company conducted its concurrent validation study in </a:t>
            </a:r>
            <a:r>
              <a:rPr lang="en-US" sz="1000" dirty="0"/>
              <a:t>multiple languages to help ensure that the </a:t>
            </a:r>
            <a:r>
              <a:rPr lang="en-US" sz="1000" dirty="0"/>
              <a:t>assessment </a:t>
            </a:r>
            <a:r>
              <a:rPr lang="en-US" sz="1000" dirty="0"/>
              <a:t>and scoring would be fair and applicable across regions and languages. We looked at subgroup differences to make sure that everyone </a:t>
            </a:r>
            <a:r>
              <a:rPr lang="en-US" sz="1000" dirty="0"/>
              <a:t>was being </a:t>
            </a:r>
            <a:r>
              <a:rPr lang="en-US" sz="1000" dirty="0"/>
              <a:t>treated </a:t>
            </a:r>
            <a:r>
              <a:rPr lang="en-US" sz="1000" dirty="0"/>
              <a:t>fairly and </a:t>
            </a:r>
            <a:r>
              <a:rPr lang="en-US" sz="1000" dirty="0"/>
              <a:t>there was no adverse impact. Some of the </a:t>
            </a:r>
            <a:r>
              <a:rPr lang="en-US" sz="1000" dirty="0"/>
              <a:t>data considered </a:t>
            </a:r>
            <a:r>
              <a:rPr lang="en-US" sz="1000" dirty="0"/>
              <a:t>included: tenure in role and with the company; hiring manager ratings of job </a:t>
            </a:r>
            <a:r>
              <a:rPr lang="en-US" sz="1000" dirty="0"/>
              <a:t>competencies</a:t>
            </a:r>
            <a:r>
              <a:rPr lang="en-US" sz="1000" dirty="0"/>
              <a:t>; productivity; and sales results. </a:t>
            </a:r>
          </a:p>
          <a:p>
            <a:pPr defTabSz="966612">
              <a:defRPr/>
            </a:pPr>
            <a:endParaRPr lang="en-US" sz="1000" dirty="0"/>
          </a:p>
          <a:p>
            <a:pPr defTabSz="966612">
              <a:defRPr/>
            </a:pPr>
            <a:r>
              <a:rPr lang="en-US" sz="1000" dirty="0"/>
              <a:t>It may seem "costly" to do a criterion validation study, but you actually run the risk of leaving lots of money on the table if you don't because that study is what enables you to tweak scoring to get the most out of the tool. Not to mention, the study helps you verify that you are indeed doing something right. When </a:t>
            </a:r>
            <a:r>
              <a:rPr lang="en-US" sz="1000" dirty="0"/>
              <a:t>we have robust in-house validation, we know that those candidates who score higher on the assessment can be expected to perform better on the job. </a:t>
            </a:r>
          </a:p>
          <a:p>
            <a:pPr defTabSz="966612">
              <a:defRPr/>
            </a:pPr>
            <a:endParaRPr lang="en-US" sz="1000" dirty="0"/>
          </a:p>
          <a:p>
            <a:pPr defTabSz="966612">
              <a:defRPr/>
            </a:pPr>
            <a:r>
              <a:rPr lang="en-US" sz="1000" dirty="0"/>
              <a:t>2.5min</a:t>
            </a:r>
          </a:p>
        </p:txBody>
      </p:sp>
      <p:sp>
        <p:nvSpPr>
          <p:cNvPr id="4" name="Slide Number Placeholder 3"/>
          <p:cNvSpPr>
            <a:spLocks noGrp="1"/>
          </p:cNvSpPr>
          <p:nvPr>
            <p:ph type="sldNum" sz="quarter" idx="10"/>
          </p:nvPr>
        </p:nvSpPr>
        <p:spPr/>
        <p:txBody>
          <a:bodyPr/>
          <a:lstStyle/>
          <a:p>
            <a:fld id="{8BA65D05-6970-4EAE-9B29-C0F1008FFE7D}" type="slidenum">
              <a:rPr lang="en-US" smtClean="0"/>
              <a:t>13</a:t>
            </a:fld>
            <a:endParaRPr lang="en-US" dirty="0"/>
          </a:p>
        </p:txBody>
      </p:sp>
    </p:spTree>
    <p:extLst>
      <p:ext uri="{BB962C8B-B14F-4D97-AF65-F5344CB8AC3E}">
        <p14:creationId xmlns:p14="http://schemas.microsoft.com/office/powerpoint/2010/main" val="1573061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7680" y="4560570"/>
            <a:ext cx="6421120" cy="4800600"/>
          </a:xfrm>
        </p:spPr>
        <p:txBody>
          <a:bodyPr/>
          <a:lstStyle/>
          <a:p>
            <a:r>
              <a:rPr lang="en-US" sz="1100" dirty="0"/>
              <a:t>Research tells us that using multiple methods as part of the hiring process is the best way to increase the effectiveness and validity of the hiring decision. </a:t>
            </a:r>
            <a:r>
              <a:rPr lang="en-US" sz="1100" dirty="0"/>
              <a:t>All of the methods we’ve been discussing potentially have some validity, but some are typically more valid than others. Employers and researchers have found that when validated and used properly, the following are some of the more effective selection tools available. Think of it as choosing from a menu and some of the dishes have received more stars than others.</a:t>
            </a:r>
          </a:p>
          <a:p>
            <a:r>
              <a:rPr lang="en-US" sz="1100" dirty="0"/>
              <a:t>READ SLIDE</a:t>
            </a:r>
          </a:p>
          <a:p>
            <a:pPr defTabSz="966612">
              <a:defRPr/>
            </a:pPr>
            <a:r>
              <a:rPr lang="en-US" sz="1100" dirty="0"/>
              <a:t>From an applicant’s perspective, simulations and work sample tests have the greatest face validity as they can readily see how the exercise relates to the work they will be doing on the job.</a:t>
            </a:r>
          </a:p>
          <a:p>
            <a:pPr defTabSz="966612">
              <a:defRPr/>
            </a:pPr>
            <a:endParaRPr lang="en-US" sz="1100" b="1" dirty="0"/>
          </a:p>
          <a:p>
            <a:pPr defTabSz="966612">
              <a:defRPr/>
            </a:pPr>
            <a:r>
              <a:rPr lang="en-US" sz="1100" dirty="0"/>
              <a:t>In order to get the most out of our selection tools and ensure fairness across our applicants, it’s paramount that we leverage the expertise of in-house selection experts and/or reputable vendor partners to validate or adapt off-the-shelf tools for our own organizational use; develop and validate customized tools to meet our unique needs; and perform ongoing program evaluations to recalibrate or adjust tools as needed.</a:t>
            </a:r>
          </a:p>
          <a:p>
            <a:pPr defTabSz="966612">
              <a:defRPr/>
            </a:pPr>
            <a:r>
              <a:rPr lang="en-US" sz="1100" dirty="0"/>
              <a:t>1.5 min</a:t>
            </a:r>
          </a:p>
          <a:p>
            <a:endParaRPr lang="en-US" sz="1100" dirty="0"/>
          </a:p>
          <a:p>
            <a:r>
              <a:rPr lang="en-US" sz="1000" i="1" dirty="0"/>
              <a:t>[NOTES: According </a:t>
            </a:r>
            <a:r>
              <a:rPr lang="en-US" sz="1000" i="1" dirty="0"/>
              <a:t>to Hunter &amp; Schmidt (1998</a:t>
            </a:r>
            <a:r>
              <a:rPr lang="en-US" sz="1000" i="1" dirty="0"/>
              <a:t>)’s corrected correlations, </a:t>
            </a:r>
            <a:r>
              <a:rPr lang="en-US" sz="1000" i="1" dirty="0"/>
              <a:t>the 3 combinations with the highest validity and utility for job performance </a:t>
            </a:r>
            <a:r>
              <a:rPr lang="en-US" sz="1000" i="1" dirty="0"/>
              <a:t>were: </a:t>
            </a:r>
            <a:r>
              <a:rPr lang="en-US" sz="1000" i="1" dirty="0"/>
              <a:t>cognitive ability </a:t>
            </a:r>
            <a:r>
              <a:rPr lang="en-US" sz="1000" i="1" dirty="0"/>
              <a:t>+ work </a:t>
            </a:r>
            <a:r>
              <a:rPr lang="en-US" sz="1000" i="1" dirty="0"/>
              <a:t>sample test (mean </a:t>
            </a:r>
            <a:r>
              <a:rPr lang="en-US" sz="1000" i="1" dirty="0"/>
              <a:t>validity .63</a:t>
            </a:r>
            <a:r>
              <a:rPr lang="en-US" sz="1000" i="1" dirty="0"/>
              <a:t>), cognitive ability </a:t>
            </a:r>
            <a:r>
              <a:rPr lang="en-US" sz="1000" i="1" dirty="0"/>
              <a:t>+ </a:t>
            </a:r>
            <a:r>
              <a:rPr lang="en-US" sz="1000" i="1" dirty="0"/>
              <a:t>integrity test (mean </a:t>
            </a:r>
            <a:r>
              <a:rPr lang="en-US" sz="1000" i="1" dirty="0"/>
              <a:t>validity .65</a:t>
            </a:r>
            <a:r>
              <a:rPr lang="en-US" sz="1000" i="1" dirty="0"/>
              <a:t>), and cognitive ability </a:t>
            </a:r>
            <a:r>
              <a:rPr lang="en-US" sz="1000" i="1" dirty="0"/>
              <a:t>+ structured </a:t>
            </a:r>
            <a:r>
              <a:rPr lang="en-US" sz="1000" i="1" dirty="0"/>
              <a:t>interview (mean </a:t>
            </a:r>
            <a:r>
              <a:rPr lang="en-US" sz="1000" i="1" dirty="0"/>
              <a:t>validity .</a:t>
            </a:r>
            <a:r>
              <a:rPr lang="en-US" sz="1000" i="1" dirty="0"/>
              <a:t>63). </a:t>
            </a:r>
            <a:r>
              <a:rPr lang="en-US" sz="1000" i="1" dirty="0"/>
              <a:t>An </a:t>
            </a:r>
            <a:r>
              <a:rPr lang="en-US" sz="1000" i="1" dirty="0"/>
              <a:t>advantage of the latter 2 combinations is that they can be used for both entry level </a:t>
            </a:r>
            <a:r>
              <a:rPr lang="en-US" sz="1000" i="1" dirty="0"/>
              <a:t>and experienced employee selection. While </a:t>
            </a:r>
            <a:r>
              <a:rPr lang="en-US" sz="1000" i="1" dirty="0"/>
              <a:t>cognitive ability has the highest validity (.51) and has been shown to be the best predictor of job-related learning, it also has a history of </a:t>
            </a:r>
            <a:r>
              <a:rPr lang="en-US" sz="1000" i="1" dirty="0"/>
              <a:t>greater </a:t>
            </a:r>
            <a:r>
              <a:rPr lang="en-US" sz="1000" i="1" dirty="0"/>
              <a:t>adverse impact across cultures and ethnicities</a:t>
            </a:r>
            <a:r>
              <a:rPr lang="en-US" sz="1000" b="1" i="1" dirty="0"/>
              <a:t> </a:t>
            </a:r>
            <a:r>
              <a:rPr lang="en-US" sz="1000" i="1" dirty="0"/>
              <a:t>(U.S Department of Labor (Hunter, 1980; Hunter &amp; Hunter, 1984). This is another reason that selection programs tend to include a </a:t>
            </a:r>
            <a:r>
              <a:rPr lang="en-US" sz="1000" i="1" dirty="0"/>
              <a:t>multiple methods – balance the effectiveness </a:t>
            </a:r>
            <a:r>
              <a:rPr lang="en-US" sz="1000" i="1" dirty="0"/>
              <a:t>of predictors </a:t>
            </a:r>
            <a:r>
              <a:rPr lang="en-US" sz="1000" i="1" dirty="0"/>
              <a:t>with fairness</a:t>
            </a:r>
            <a:r>
              <a:rPr lang="en-US" sz="1000" i="1" dirty="0"/>
              <a:t>.</a:t>
            </a:r>
          </a:p>
          <a:p>
            <a:pPr defTabSz="966612">
              <a:defRPr/>
            </a:pPr>
            <a:r>
              <a:rPr lang="en-US" sz="1000" i="1" dirty="0"/>
              <a:t>Simulations </a:t>
            </a:r>
            <a:r>
              <a:rPr lang="en-US" sz="1000" i="1" dirty="0"/>
              <a:t>have the greatest face validity – the candidates readily see how the test relates to work on the job.</a:t>
            </a:r>
          </a:p>
          <a:p>
            <a:pPr lvl="0"/>
            <a:r>
              <a:rPr lang="en-US" sz="1000" i="1" dirty="0"/>
              <a:t>Structured behavioral </a:t>
            </a:r>
            <a:r>
              <a:rPr lang="en-US" sz="1000" i="1" dirty="0"/>
              <a:t>interview (.51</a:t>
            </a:r>
            <a:r>
              <a:rPr lang="en-US" sz="1000" i="1" dirty="0"/>
              <a:t>)	 Unstructured interview (.38)</a:t>
            </a:r>
            <a:endParaRPr lang="en-US" sz="1000" i="1" dirty="0"/>
          </a:p>
          <a:p>
            <a:pPr lvl="0"/>
            <a:r>
              <a:rPr lang="en-US" sz="1000" i="1" dirty="0"/>
              <a:t>Job-specific assessment (.48</a:t>
            </a:r>
            <a:r>
              <a:rPr lang="en-US" sz="1000" i="1" dirty="0"/>
              <a:t>)	Integrity </a:t>
            </a:r>
            <a:r>
              <a:rPr lang="en-US" sz="1000" i="1" dirty="0"/>
              <a:t>assessment (.41)</a:t>
            </a:r>
          </a:p>
          <a:p>
            <a:pPr lvl="0"/>
            <a:r>
              <a:rPr lang="en-US" sz="1000" i="1" dirty="0"/>
              <a:t>Assessment centers (.37</a:t>
            </a:r>
            <a:r>
              <a:rPr lang="en-US" sz="1000" i="1" dirty="0"/>
              <a:t>)	Biographical data (.</a:t>
            </a:r>
            <a:r>
              <a:rPr lang="en-US" sz="1000" i="1" dirty="0"/>
              <a:t>35)</a:t>
            </a:r>
          </a:p>
          <a:p>
            <a:pPr lvl="0"/>
            <a:r>
              <a:rPr lang="en-US" sz="1000" i="1" dirty="0"/>
              <a:t>Conscientiousness assessment (.31</a:t>
            </a:r>
            <a:r>
              <a:rPr lang="en-US" sz="1000" i="1" dirty="0"/>
              <a:t>)]</a:t>
            </a:r>
            <a:endParaRPr lang="en-US" sz="1000" i="1" dirty="0"/>
          </a:p>
          <a:p>
            <a:r>
              <a:rPr lang="en-US" sz="1000" i="1" dirty="0"/>
              <a:t>-----[</a:t>
            </a:r>
            <a:r>
              <a:rPr lang="en-US" sz="1000" i="1" dirty="0"/>
              <a:t>If using an equally weighted combination of structured interview </a:t>
            </a:r>
            <a:r>
              <a:rPr lang="en-US" sz="1000" i="1" dirty="0"/>
              <a:t>+ cognitive ability, </a:t>
            </a:r>
            <a:r>
              <a:rPr lang="en-US" sz="1000" i="1" dirty="0"/>
              <a:t>validity </a:t>
            </a:r>
            <a:r>
              <a:rPr lang="en-US" sz="1000" i="1" dirty="0"/>
              <a:t>increases </a:t>
            </a:r>
            <a:r>
              <a:rPr lang="en-US" sz="1000" i="1" dirty="0"/>
              <a:t>to .63. </a:t>
            </a:r>
            <a:r>
              <a:rPr lang="en-US" sz="1000" i="1" dirty="0"/>
              <a:t>Job </a:t>
            </a:r>
            <a:r>
              <a:rPr lang="en-US" sz="1000" i="1" dirty="0"/>
              <a:t>tryouts </a:t>
            </a:r>
            <a:r>
              <a:rPr lang="en-US" sz="1000" i="1" dirty="0"/>
              <a:t>+ knowledge tests + </a:t>
            </a:r>
            <a:r>
              <a:rPr lang="en-US" sz="1000" i="1" dirty="0"/>
              <a:t>cognitive ability tests increase validity to .58</a:t>
            </a:r>
            <a:r>
              <a:rPr lang="en-US" sz="1000" i="1" dirty="0"/>
              <a:t>. Combination </a:t>
            </a:r>
            <a:r>
              <a:rPr lang="en-US" sz="1000" i="1" dirty="0"/>
              <a:t>of GMA tests </a:t>
            </a:r>
            <a:r>
              <a:rPr lang="en-US" sz="1000" i="1" dirty="0"/>
              <a:t>+ </a:t>
            </a:r>
            <a:r>
              <a:rPr lang="en-US" sz="1000" i="1" dirty="0"/>
              <a:t>integrity test </a:t>
            </a:r>
            <a:r>
              <a:rPr lang="en-US" sz="1000" i="1" dirty="0"/>
              <a:t>(mostly </a:t>
            </a:r>
            <a:r>
              <a:rPr lang="en-US" sz="1000" i="1" dirty="0"/>
              <a:t>conscientiousness) has the highest high validity (.65) for predicting job performance.]</a:t>
            </a:r>
          </a:p>
          <a:p>
            <a:endParaRPr lang="en-US" sz="1100" i="1" dirty="0"/>
          </a:p>
        </p:txBody>
      </p:sp>
      <p:sp>
        <p:nvSpPr>
          <p:cNvPr id="4" name="Slide Number Placeholder 3"/>
          <p:cNvSpPr>
            <a:spLocks noGrp="1"/>
          </p:cNvSpPr>
          <p:nvPr>
            <p:ph type="sldNum" sz="quarter" idx="10"/>
          </p:nvPr>
        </p:nvSpPr>
        <p:spPr/>
        <p:txBody>
          <a:bodyPr/>
          <a:lstStyle/>
          <a:p>
            <a:fld id="{8BA65D05-6970-4EAE-9B29-C0F1008FFE7D}" type="slidenum">
              <a:rPr lang="en-US" smtClean="0"/>
              <a:t>14</a:t>
            </a:fld>
            <a:endParaRPr lang="en-US" dirty="0"/>
          </a:p>
        </p:txBody>
      </p:sp>
    </p:spTree>
    <p:extLst>
      <p:ext uri="{BB962C8B-B14F-4D97-AF65-F5344CB8AC3E}">
        <p14:creationId xmlns:p14="http://schemas.microsoft.com/office/powerpoint/2010/main" val="655368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400" y="4560570"/>
            <a:ext cx="6502400" cy="4640580"/>
          </a:xfrm>
        </p:spPr>
        <p:txBody>
          <a:bodyPr/>
          <a:lstStyle/>
          <a:p>
            <a:pPr defTabSz="966612">
              <a:defRPr/>
            </a:pPr>
            <a:r>
              <a:rPr lang="en-US" sz="1100" dirty="0"/>
              <a:t>So, how do we make the case for a new selection system? Where do we begin think </a:t>
            </a:r>
            <a:r>
              <a:rPr lang="en-US" sz="1100" dirty="0"/>
              <a:t>about building your business case for the selection </a:t>
            </a:r>
            <a:r>
              <a:rPr lang="en-US" sz="1100" dirty="0"/>
              <a:t>system?</a:t>
            </a:r>
          </a:p>
          <a:p>
            <a:pPr defTabSz="966612">
              <a:defRPr/>
            </a:pPr>
            <a:r>
              <a:rPr lang="en-US" sz="1100" dirty="0"/>
              <a:t>READ </a:t>
            </a:r>
            <a:r>
              <a:rPr lang="en-US" sz="1100" dirty="0"/>
              <a:t>SLIDE</a:t>
            </a:r>
          </a:p>
          <a:p>
            <a:pPr defTabSz="966612">
              <a:defRPr/>
            </a:pPr>
            <a:r>
              <a:rPr lang="en-US" sz="1100" dirty="0"/>
              <a:t>[For example, according to Deloitte’s Talent Acquisition </a:t>
            </a:r>
            <a:r>
              <a:rPr lang="en-US" sz="1100" dirty="0" err="1"/>
              <a:t>Factbook</a:t>
            </a:r>
            <a:r>
              <a:rPr lang="en-US" sz="1100" dirty="0"/>
              <a:t> 2015, the average U.S. employer spends about $4,000 and 52 days to hire a new worker.]</a:t>
            </a:r>
          </a:p>
          <a:p>
            <a:endParaRPr lang="en-US" sz="1100" dirty="0"/>
          </a:p>
          <a:p>
            <a:r>
              <a:rPr lang="en-US" sz="1100" dirty="0"/>
              <a:t>Using online assessments is one </a:t>
            </a:r>
            <a:r>
              <a:rPr lang="en-US" sz="1100" dirty="0"/>
              <a:t>scalable way </a:t>
            </a:r>
            <a:r>
              <a:rPr lang="en-US" sz="1100" dirty="0"/>
              <a:t>to streamline the screen </a:t>
            </a:r>
            <a:r>
              <a:rPr lang="en-US" sz="1100" dirty="0"/>
              <a:t>and assess </a:t>
            </a:r>
            <a:r>
              <a:rPr lang="en-US" sz="1100" dirty="0"/>
              <a:t>step of the hiring process, lower costs, and increase efficiencies. Including assessments within the process makes the most sense when we’re dealing with these types of jobs</a:t>
            </a:r>
            <a:r>
              <a:rPr lang="en-US" sz="1100" dirty="0"/>
              <a:t>. And, it offers a great opportunity to use consistent, fair, and straight-forward user-friendly tools to tap into low literacy applicants for high volume jobs.</a:t>
            </a:r>
            <a:endParaRPr lang="en-US" sz="1100" dirty="0"/>
          </a:p>
          <a:p>
            <a:endParaRPr lang="en-US" sz="1100" dirty="0"/>
          </a:p>
          <a:p>
            <a:r>
              <a:rPr lang="en-US" sz="1100" dirty="0"/>
              <a:t>This slide provides some examples of data that you may already have access to that you can use to build your business case.</a:t>
            </a:r>
          </a:p>
          <a:p>
            <a:endParaRPr lang="en-US" sz="1100" dirty="0"/>
          </a:p>
          <a:p>
            <a:r>
              <a:rPr lang="en-US" sz="1100" b="1" dirty="0"/>
              <a:t>CASE STUDY: </a:t>
            </a:r>
            <a:r>
              <a:rPr lang="en-US" sz="1100" dirty="0"/>
              <a:t>For our case study, this meant focusing on housekeeping, food services, and landscaping jobs. These hourly jobs tended to have higher turnover and lower minimum requirements for literacy. The company’s current employees spoke over 45 different languages and it was estimated that illiteracy rates were likely comparable to the 20% global estimate. Applicants </a:t>
            </a:r>
            <a:r>
              <a:rPr lang="en-US" sz="1100" dirty="0"/>
              <a:t>to many of these jobs did </a:t>
            </a:r>
            <a:r>
              <a:rPr lang="en-US" sz="1100" dirty="0"/>
              <a:t>not need to be fluent in their native language or experts in reading nor did they need to be fully computer </a:t>
            </a:r>
            <a:r>
              <a:rPr lang="en-US" sz="1100" dirty="0"/>
              <a:t>literate to perform the work. They </a:t>
            </a:r>
            <a:r>
              <a:rPr lang="en-US" sz="1100" dirty="0"/>
              <a:t>needed to be able to follow instructions and interact </a:t>
            </a:r>
            <a:r>
              <a:rPr lang="en-US" sz="1100" dirty="0"/>
              <a:t>well with </a:t>
            </a:r>
            <a:r>
              <a:rPr lang="en-US" sz="1100" dirty="0"/>
              <a:t>others. From an application perspective, the company was looking to become fully automated so </a:t>
            </a:r>
            <a:r>
              <a:rPr lang="en-US" sz="1100" dirty="0"/>
              <a:t>this meant </a:t>
            </a:r>
            <a:r>
              <a:rPr lang="en-US" sz="1100" dirty="0"/>
              <a:t>making its online application process and assessment as basic and easy to navigate as possible so that it met the needs of the company </a:t>
            </a:r>
            <a:r>
              <a:rPr lang="en-US" sz="1100" dirty="0"/>
              <a:t>but was </a:t>
            </a:r>
            <a:r>
              <a:rPr lang="en-US" sz="1100" dirty="0"/>
              <a:t>not prohibitive to low literacy applicants. Running through some of these data helped the team to better quantify </a:t>
            </a:r>
            <a:r>
              <a:rPr lang="en-US" sz="1100" dirty="0"/>
              <a:t>our initial </a:t>
            </a:r>
            <a:r>
              <a:rPr lang="en-US" sz="1100" dirty="0"/>
              <a:t>spending vs. what we could save by evolving the selection system</a:t>
            </a:r>
            <a:r>
              <a:rPr lang="en-US" sz="1100" dirty="0"/>
              <a:t>.</a:t>
            </a:r>
          </a:p>
          <a:p>
            <a:endParaRPr lang="en-US" sz="1100" dirty="0"/>
          </a:p>
          <a:p>
            <a:r>
              <a:rPr lang="en-US" sz="1100" dirty="0"/>
              <a:t>2min</a:t>
            </a:r>
          </a:p>
          <a:p>
            <a:endParaRPr lang="en-US" sz="1100" dirty="0"/>
          </a:p>
        </p:txBody>
      </p:sp>
      <p:sp>
        <p:nvSpPr>
          <p:cNvPr id="4" name="Slide Number Placeholder 3"/>
          <p:cNvSpPr>
            <a:spLocks noGrp="1"/>
          </p:cNvSpPr>
          <p:nvPr>
            <p:ph type="sldNum" sz="quarter" idx="10"/>
          </p:nvPr>
        </p:nvSpPr>
        <p:spPr/>
        <p:txBody>
          <a:bodyPr/>
          <a:lstStyle/>
          <a:p>
            <a:fld id="{8BA65D05-6970-4EAE-9B29-C0F1008FFE7D}" type="slidenum">
              <a:rPr lang="en-US" smtClean="0"/>
              <a:t>15</a:t>
            </a:fld>
            <a:endParaRPr lang="en-US"/>
          </a:p>
        </p:txBody>
      </p:sp>
    </p:spTree>
    <p:extLst>
      <p:ext uri="{BB962C8B-B14F-4D97-AF65-F5344CB8AC3E}">
        <p14:creationId xmlns:p14="http://schemas.microsoft.com/office/powerpoint/2010/main" val="3217479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7680" y="4560570"/>
            <a:ext cx="6258560" cy="4720590"/>
          </a:xfrm>
        </p:spPr>
        <p:txBody>
          <a:bodyPr/>
          <a:lstStyle/>
          <a:p>
            <a:pPr defTabSz="966612">
              <a:defRPr/>
            </a:pPr>
            <a:r>
              <a:rPr lang="en-US" sz="1100" dirty="0"/>
              <a:t>Once </a:t>
            </a:r>
            <a:r>
              <a:rPr lang="en-US" sz="1100" dirty="0"/>
              <a:t>we establish </a:t>
            </a:r>
            <a:r>
              <a:rPr lang="en-US" sz="1100" dirty="0"/>
              <a:t>the ‘why’ behind </a:t>
            </a:r>
            <a:r>
              <a:rPr lang="en-US" sz="1100" dirty="0"/>
              <a:t>changes </a:t>
            </a:r>
            <a:r>
              <a:rPr lang="en-US" sz="1100" dirty="0"/>
              <a:t>and define the ‘target’ jobs, we can follow the typical guiding principles for developing or updating our selection system that we discussed earlier </a:t>
            </a:r>
            <a:r>
              <a:rPr lang="en-US" sz="1100" dirty="0"/>
              <a:t>today. </a:t>
            </a:r>
            <a:endParaRPr lang="en-US" sz="1100" dirty="0"/>
          </a:p>
          <a:p>
            <a:pPr defTabSz="966612">
              <a:defRPr/>
            </a:pPr>
            <a:endParaRPr lang="en-US" sz="1100" dirty="0"/>
          </a:p>
          <a:p>
            <a:pPr>
              <a:defRPr/>
            </a:pPr>
            <a:r>
              <a:rPr lang="en-US" sz="1100" dirty="0"/>
              <a:t>The difference when it comes to low literacy applicants is that we want to </a:t>
            </a:r>
            <a:r>
              <a:rPr lang="en-US" sz="1100" dirty="0"/>
              <a:t>more thoroughly </a:t>
            </a:r>
            <a:r>
              <a:rPr lang="en-US" sz="1100" dirty="0"/>
              <a:t>consider </a:t>
            </a:r>
            <a:r>
              <a:rPr lang="en-US" sz="1100" dirty="0"/>
              <a:t>applicant </a:t>
            </a:r>
            <a:r>
              <a:rPr lang="en-US" sz="1100" dirty="0"/>
              <a:t>characteristics </a:t>
            </a:r>
            <a:r>
              <a:rPr lang="en-US" sz="1100" dirty="0"/>
              <a:t>and ways we </a:t>
            </a:r>
            <a:r>
              <a:rPr lang="en-US" sz="1100" dirty="0"/>
              <a:t>can make the selection tools more user friendly to better engage low literacy applicants, streamline </a:t>
            </a:r>
            <a:r>
              <a:rPr lang="en-US" sz="1100" dirty="0"/>
              <a:t>the experience</a:t>
            </a:r>
            <a:r>
              <a:rPr lang="en-US" sz="1100" dirty="0"/>
              <a:t>, and more effectively identify our hires. </a:t>
            </a:r>
            <a:r>
              <a:rPr lang="en-US" sz="1100" dirty="0"/>
              <a:t>In other words, we don't want to pass on applicants simply because they aren't good at using a computer or reading comprehension if those things aren't related to performing well on the job.</a:t>
            </a:r>
            <a:endParaRPr lang="en-US" sz="1100" dirty="0"/>
          </a:p>
          <a:p>
            <a:pPr defTabSz="966612">
              <a:defRPr/>
            </a:pPr>
            <a:r>
              <a:rPr lang="en-US" sz="1100" dirty="0"/>
              <a:t>It’s a balancing act. We need to:</a:t>
            </a:r>
          </a:p>
          <a:p>
            <a:pPr defTabSz="966612">
              <a:defRPr/>
            </a:pPr>
            <a:r>
              <a:rPr lang="en-US" sz="1100" dirty="0"/>
              <a:t>Focus on most critical competencies</a:t>
            </a:r>
          </a:p>
          <a:p>
            <a:pPr marL="181240" indent="-181240" defTabSz="966612">
              <a:buFont typeface="Arial" panose="020B0604020202020204" pitchFamily="34" charset="0"/>
              <a:buChar char="•"/>
              <a:defRPr/>
            </a:pPr>
            <a:r>
              <a:rPr lang="en-US" sz="1100" dirty="0"/>
              <a:t>Use visual stimuli (e.g., pictures, video)</a:t>
            </a:r>
          </a:p>
          <a:p>
            <a:pPr marL="181240" indent="-181240" defTabSz="966612">
              <a:buFont typeface="Arial" panose="020B0604020202020204" pitchFamily="34" charset="0"/>
              <a:buChar char="•"/>
              <a:defRPr/>
            </a:pPr>
            <a:r>
              <a:rPr lang="en-US" sz="1100" dirty="0"/>
              <a:t>Use text sparingly</a:t>
            </a:r>
          </a:p>
          <a:p>
            <a:pPr marL="181240" indent="-181240" defTabSz="966612">
              <a:buFont typeface="Arial" panose="020B0604020202020204" pitchFamily="34" charset="0"/>
              <a:buChar char="•"/>
              <a:defRPr/>
            </a:pPr>
            <a:r>
              <a:rPr lang="en-US" sz="1100" dirty="0"/>
              <a:t>Apply a low reading level (e.g., 6</a:t>
            </a:r>
            <a:r>
              <a:rPr lang="en-US" sz="1100" baseline="30000" dirty="0"/>
              <a:t>th</a:t>
            </a:r>
            <a:r>
              <a:rPr lang="en-US" sz="1100" dirty="0"/>
              <a:t> or 8</a:t>
            </a:r>
            <a:r>
              <a:rPr lang="en-US" sz="1100" baseline="30000" dirty="0"/>
              <a:t>th</a:t>
            </a:r>
            <a:r>
              <a:rPr lang="en-US" sz="1100" dirty="0"/>
              <a:t> grade)</a:t>
            </a:r>
          </a:p>
          <a:p>
            <a:pPr marL="181240" indent="-181240" defTabSz="966612">
              <a:buFont typeface="Arial" panose="020B0604020202020204" pitchFamily="34" charset="0"/>
              <a:buChar char="•"/>
              <a:defRPr/>
            </a:pPr>
            <a:r>
              <a:rPr lang="en-US" sz="1100" dirty="0"/>
              <a:t>Keep the assessment length short</a:t>
            </a:r>
          </a:p>
          <a:p>
            <a:pPr marL="181240" indent="-181240" defTabSz="966612">
              <a:buFont typeface="Arial" panose="020B0604020202020204" pitchFamily="34" charset="0"/>
              <a:buChar char="•"/>
              <a:defRPr/>
            </a:pPr>
            <a:r>
              <a:rPr lang="en-US" sz="1100" dirty="0"/>
              <a:t>Ideally, have the assessment available in multiple languages</a:t>
            </a:r>
          </a:p>
          <a:p>
            <a:pPr defTabSz="966612">
              <a:defRPr/>
            </a:pPr>
            <a:r>
              <a:rPr lang="en-US" sz="1100" dirty="0"/>
              <a:t>Make the assessment as user friendly as possible</a:t>
            </a:r>
          </a:p>
          <a:p>
            <a:pPr marL="181240" indent="-181240">
              <a:buFont typeface="Arial" panose="020B0604020202020204" pitchFamily="34" charset="0"/>
              <a:buChar char="•"/>
            </a:pPr>
            <a:r>
              <a:rPr lang="en-US" sz="1100" dirty="0"/>
              <a:t>Employ very basic web navigation with limited scrolling</a:t>
            </a:r>
          </a:p>
          <a:p>
            <a:pPr marL="181240" indent="-181240" defTabSz="966612">
              <a:buFont typeface="Arial" panose="020B0604020202020204" pitchFamily="34" charset="0"/>
              <a:buChar char="•"/>
              <a:defRPr/>
            </a:pPr>
            <a:r>
              <a:rPr lang="en-US" sz="1100" dirty="0"/>
              <a:t>Make audio available (i.e., text is read aloud)</a:t>
            </a:r>
          </a:p>
          <a:p>
            <a:pPr marL="181240" indent="-181240" defTabSz="966612">
              <a:buFont typeface="Arial" panose="020B0604020202020204" pitchFamily="34" charset="0"/>
              <a:buChar char="•"/>
              <a:defRPr/>
            </a:pPr>
            <a:r>
              <a:rPr lang="en-US" sz="1100" dirty="0"/>
              <a:t>Present few questions per screen</a:t>
            </a:r>
          </a:p>
          <a:p>
            <a:pPr marL="181240" indent="-181240">
              <a:buFont typeface="Arial" panose="020B0604020202020204" pitchFamily="34" charset="0"/>
              <a:buChar char="•"/>
            </a:pPr>
            <a:r>
              <a:rPr lang="en-US" sz="1100" dirty="0"/>
              <a:t>Provide assessment and navigation instructions at beginning and have instructions accessible throughout the assessment</a:t>
            </a:r>
          </a:p>
          <a:p>
            <a:endParaRPr lang="en-US" sz="1100" dirty="0"/>
          </a:p>
          <a:p>
            <a:r>
              <a:rPr lang="en-US" sz="1100" b="1" dirty="0"/>
              <a:t>CASE STUDY: </a:t>
            </a:r>
            <a:r>
              <a:rPr lang="en-US" sz="1100" dirty="0"/>
              <a:t>When it comes to the applicant process and the online assessment </a:t>
            </a:r>
            <a:r>
              <a:rPr lang="en-US" sz="1100" dirty="0"/>
              <a:t>that our </a:t>
            </a:r>
            <a:r>
              <a:rPr lang="en-US" sz="1100" dirty="0"/>
              <a:t>case study company implemented, these are all the ways we tried to hit our mark. From a content perspective, the skill domains captured in the assessment corresponded to the most </a:t>
            </a:r>
            <a:r>
              <a:rPr lang="en-US" sz="1100" dirty="0"/>
              <a:t>critical competencies </a:t>
            </a:r>
            <a:r>
              <a:rPr lang="en-US" sz="1100" dirty="0"/>
              <a:t>identified during the job analysis (e.g., learning ability, detail orientation, neatness, dependability, and interpersonal skills).  3 types of items are used in the </a:t>
            </a:r>
            <a:r>
              <a:rPr lang="en-US" sz="1100" dirty="0"/>
              <a:t>assessment itself: </a:t>
            </a:r>
            <a:r>
              <a:rPr lang="en-US" sz="1100" dirty="0"/>
              <a:t>applied learning, biodata/background, and presentation</a:t>
            </a:r>
            <a:r>
              <a:rPr lang="en-US" sz="1100" dirty="0"/>
              <a:t>. Let’s </a:t>
            </a:r>
            <a:r>
              <a:rPr lang="en-US" sz="1100" dirty="0"/>
              <a:t>take a look at a few examples.</a:t>
            </a:r>
          </a:p>
          <a:p>
            <a:r>
              <a:rPr lang="en-US" sz="1100" dirty="0"/>
              <a:t>2 min</a:t>
            </a:r>
            <a:endParaRPr lang="en-US" sz="1100" dirty="0"/>
          </a:p>
        </p:txBody>
      </p:sp>
      <p:sp>
        <p:nvSpPr>
          <p:cNvPr id="4" name="Slide Number Placeholder 3"/>
          <p:cNvSpPr>
            <a:spLocks noGrp="1"/>
          </p:cNvSpPr>
          <p:nvPr>
            <p:ph type="sldNum" sz="quarter" idx="10"/>
          </p:nvPr>
        </p:nvSpPr>
        <p:spPr/>
        <p:txBody>
          <a:bodyPr/>
          <a:lstStyle/>
          <a:p>
            <a:fld id="{8BA65D05-6970-4EAE-9B29-C0F1008FFE7D}" type="slidenum">
              <a:rPr lang="en-US" smtClean="0"/>
              <a:t>16</a:t>
            </a:fld>
            <a:endParaRPr lang="en-US"/>
          </a:p>
        </p:txBody>
      </p:sp>
    </p:spTree>
    <p:extLst>
      <p:ext uri="{BB962C8B-B14F-4D97-AF65-F5344CB8AC3E}">
        <p14:creationId xmlns:p14="http://schemas.microsoft.com/office/powerpoint/2010/main" val="3432544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i="1" dirty="0"/>
              <a:t>SPEAKER NOTES FOR VICTORIA DURING POLL:</a:t>
            </a:r>
          </a:p>
          <a:p>
            <a:r>
              <a:rPr lang="en-US" dirty="0"/>
              <a:t>Here’s </a:t>
            </a:r>
            <a:r>
              <a:rPr lang="en-US" dirty="0"/>
              <a:t>an example question. Take a moment to review it and answer the polling question.</a:t>
            </a:r>
          </a:p>
          <a:p>
            <a:endParaRPr lang="en-US" dirty="0"/>
          </a:p>
          <a:p>
            <a:r>
              <a:rPr lang="en-US" dirty="0"/>
              <a:t>This item looked at learning ability and detail orientation. Instructions were provided </a:t>
            </a:r>
            <a:r>
              <a:rPr lang="en-US" dirty="0"/>
              <a:t>on the first page. Then, on the 2</a:t>
            </a:r>
            <a:r>
              <a:rPr lang="en-US" baseline="30000" dirty="0"/>
              <a:t>nd</a:t>
            </a:r>
            <a:r>
              <a:rPr lang="en-US" dirty="0"/>
              <a:t> page </a:t>
            </a:r>
            <a:r>
              <a:rPr lang="en-US" dirty="0"/>
              <a:t>a picture was shown with </a:t>
            </a:r>
            <a:r>
              <a:rPr lang="en-US" dirty="0"/>
              <a:t>some things wrong </a:t>
            </a:r>
            <a:r>
              <a:rPr lang="en-US" dirty="0"/>
              <a:t>in it. The applicant needs to count the number of </a:t>
            </a:r>
            <a:r>
              <a:rPr lang="en-US" dirty="0"/>
              <a:t>mistakes in the 2</a:t>
            </a:r>
            <a:r>
              <a:rPr lang="en-US" baseline="30000" dirty="0"/>
              <a:t>nd</a:t>
            </a:r>
            <a:r>
              <a:rPr lang="en-US" dirty="0"/>
              <a:t> picture. </a:t>
            </a:r>
          </a:p>
          <a:p>
            <a:endParaRPr lang="en-US" dirty="0"/>
          </a:p>
          <a:p>
            <a:r>
              <a:rPr lang="en-US" dirty="0"/>
              <a:t>When the applicant first accesses the assessment system, she chooses </a:t>
            </a:r>
            <a:r>
              <a:rPr lang="en-US" dirty="0"/>
              <a:t>her preferred language </a:t>
            </a:r>
            <a:r>
              <a:rPr lang="en-US" dirty="0"/>
              <a:t>from 27 options. He can choose to have audio enabled so that the text is read aloud. Only </a:t>
            </a:r>
            <a:r>
              <a:rPr lang="en-US" dirty="0"/>
              <a:t>1 question is presented per page so that helps to limit scrolling and distractions. </a:t>
            </a:r>
            <a:r>
              <a:rPr lang="en-US" dirty="0"/>
              <a:t>Once </a:t>
            </a:r>
            <a:r>
              <a:rPr lang="en-US" dirty="0"/>
              <a:t>the </a:t>
            </a:r>
            <a:r>
              <a:rPr lang="en-US" dirty="0"/>
              <a:t>applicant selects </a:t>
            </a:r>
            <a:r>
              <a:rPr lang="en-US" dirty="0"/>
              <a:t>her answer </a:t>
            </a:r>
            <a:r>
              <a:rPr lang="en-US" dirty="0"/>
              <a:t>the font changes </a:t>
            </a:r>
            <a:r>
              <a:rPr lang="en-US" dirty="0"/>
              <a:t>color to signify that a selection has been made. Furthermore, the candidate can navigate and make selections using either the mouse or keyboard. </a:t>
            </a:r>
            <a:endParaRPr lang="en-US" dirty="0"/>
          </a:p>
          <a:p>
            <a:endParaRPr lang="en-US" dirty="0"/>
          </a:p>
          <a:p>
            <a:pPr>
              <a:defRPr/>
            </a:pPr>
            <a:r>
              <a:rPr lang="en-US" dirty="0"/>
              <a:t>LET’S SEE THE RESULTS OF THE POLL – discuss</a:t>
            </a:r>
          </a:p>
          <a:p>
            <a:endParaRPr lang="en-US" dirty="0"/>
          </a:p>
          <a:p>
            <a:r>
              <a:rPr lang="en-US" dirty="0"/>
              <a:t>Answer - 3 = No bottle of water, 1 extra pillow, extra blanket</a:t>
            </a:r>
          </a:p>
          <a:p>
            <a:endParaRPr lang="en-US" dirty="0"/>
          </a:p>
          <a:p>
            <a:r>
              <a:rPr lang="en-US" dirty="0"/>
              <a:t>1min</a:t>
            </a:r>
            <a:endParaRPr lang="en-US" dirty="0"/>
          </a:p>
        </p:txBody>
      </p:sp>
      <p:sp>
        <p:nvSpPr>
          <p:cNvPr id="4" name="Slide Number Placeholder 3"/>
          <p:cNvSpPr>
            <a:spLocks noGrp="1"/>
          </p:cNvSpPr>
          <p:nvPr>
            <p:ph type="sldNum" sz="quarter" idx="10"/>
          </p:nvPr>
        </p:nvSpPr>
        <p:spPr/>
        <p:txBody>
          <a:bodyPr/>
          <a:lstStyle/>
          <a:p>
            <a:fld id="{8BA65D05-6970-4EAE-9B29-C0F1008FFE7D}" type="slidenum">
              <a:rPr lang="en-US" smtClean="0"/>
              <a:t>17</a:t>
            </a:fld>
            <a:endParaRPr lang="en-US"/>
          </a:p>
        </p:txBody>
      </p:sp>
    </p:spTree>
    <p:extLst>
      <p:ext uri="{BB962C8B-B14F-4D97-AF65-F5344CB8AC3E}">
        <p14:creationId xmlns:p14="http://schemas.microsoft.com/office/powerpoint/2010/main" val="2989463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i="1" dirty="0"/>
              <a:t>SPEAKER NOTES FOR VICTORIA DURING POLL:</a:t>
            </a:r>
          </a:p>
          <a:p>
            <a:r>
              <a:rPr lang="en-US" dirty="0"/>
              <a:t>Here’s </a:t>
            </a:r>
            <a:r>
              <a:rPr lang="en-US" dirty="0"/>
              <a:t>an example question. Take a moment to review it and answer the polling question.</a:t>
            </a:r>
          </a:p>
          <a:p>
            <a:endParaRPr lang="en-US" dirty="0"/>
          </a:p>
          <a:p>
            <a:r>
              <a:rPr lang="en-US" dirty="0"/>
              <a:t>This item looked at learning ability and detail orientation. Instructions were provided </a:t>
            </a:r>
            <a:r>
              <a:rPr lang="en-US" dirty="0"/>
              <a:t>on the first page. Then, on the 2</a:t>
            </a:r>
            <a:r>
              <a:rPr lang="en-US" baseline="30000" dirty="0"/>
              <a:t>nd</a:t>
            </a:r>
            <a:r>
              <a:rPr lang="en-US" dirty="0"/>
              <a:t> page </a:t>
            </a:r>
            <a:r>
              <a:rPr lang="en-US" dirty="0"/>
              <a:t>a picture was shown with </a:t>
            </a:r>
            <a:r>
              <a:rPr lang="en-US" dirty="0"/>
              <a:t>some things wrong </a:t>
            </a:r>
            <a:r>
              <a:rPr lang="en-US" dirty="0"/>
              <a:t>in it. The applicant needs to count the number of </a:t>
            </a:r>
            <a:r>
              <a:rPr lang="en-US" dirty="0"/>
              <a:t>mistakes in the 2</a:t>
            </a:r>
            <a:r>
              <a:rPr lang="en-US" baseline="30000" dirty="0"/>
              <a:t>nd</a:t>
            </a:r>
            <a:r>
              <a:rPr lang="en-US" dirty="0"/>
              <a:t> picture. </a:t>
            </a:r>
          </a:p>
          <a:p>
            <a:endParaRPr lang="en-US" dirty="0"/>
          </a:p>
          <a:p>
            <a:r>
              <a:rPr lang="en-US" dirty="0"/>
              <a:t>When the applicant first accesses the assessment system, she chooses </a:t>
            </a:r>
            <a:r>
              <a:rPr lang="en-US" dirty="0"/>
              <a:t>her preferred language </a:t>
            </a:r>
            <a:r>
              <a:rPr lang="en-US" dirty="0"/>
              <a:t>from 27 options. He can choose to have audio enabled so that the text is read aloud. Only </a:t>
            </a:r>
            <a:r>
              <a:rPr lang="en-US" dirty="0"/>
              <a:t>1 question is presented per page so that helps to limit scrolling and distractions. </a:t>
            </a:r>
            <a:r>
              <a:rPr lang="en-US" dirty="0"/>
              <a:t>Once </a:t>
            </a:r>
            <a:r>
              <a:rPr lang="en-US" dirty="0"/>
              <a:t>the </a:t>
            </a:r>
            <a:r>
              <a:rPr lang="en-US" dirty="0"/>
              <a:t>applicant selects </a:t>
            </a:r>
            <a:r>
              <a:rPr lang="en-US" dirty="0"/>
              <a:t>her answer </a:t>
            </a:r>
            <a:r>
              <a:rPr lang="en-US" dirty="0"/>
              <a:t>the font changes </a:t>
            </a:r>
            <a:r>
              <a:rPr lang="en-US" dirty="0"/>
              <a:t>color to signify that a selection has been made. Furthermore, the candidate can navigate and make selections using either the mouse or keyboard. </a:t>
            </a:r>
            <a:endParaRPr lang="en-US" dirty="0"/>
          </a:p>
          <a:p>
            <a:endParaRPr lang="en-US" dirty="0"/>
          </a:p>
          <a:p>
            <a:pPr>
              <a:defRPr/>
            </a:pPr>
            <a:r>
              <a:rPr lang="en-US" dirty="0"/>
              <a:t>LET’S SEE THE RESULTS OF THE POLL – discuss</a:t>
            </a:r>
          </a:p>
          <a:p>
            <a:endParaRPr lang="en-US" dirty="0"/>
          </a:p>
          <a:p>
            <a:r>
              <a:rPr lang="en-US" dirty="0"/>
              <a:t>Answer - 3 = No bottle of water, 1 extra pillow, extra blanket</a:t>
            </a:r>
          </a:p>
          <a:p>
            <a:endParaRPr lang="en-US" dirty="0"/>
          </a:p>
          <a:p>
            <a:r>
              <a:rPr lang="en-US" dirty="0"/>
              <a:t>1min</a:t>
            </a:r>
            <a:endParaRPr lang="en-US" dirty="0"/>
          </a:p>
        </p:txBody>
      </p:sp>
      <p:sp>
        <p:nvSpPr>
          <p:cNvPr id="4" name="Slide Number Placeholder 3"/>
          <p:cNvSpPr>
            <a:spLocks noGrp="1"/>
          </p:cNvSpPr>
          <p:nvPr>
            <p:ph type="sldNum" sz="quarter" idx="10"/>
          </p:nvPr>
        </p:nvSpPr>
        <p:spPr/>
        <p:txBody>
          <a:bodyPr/>
          <a:lstStyle/>
          <a:p>
            <a:fld id="{8BA65D05-6970-4EAE-9B29-C0F1008FFE7D}" type="slidenum">
              <a:rPr lang="en-US" smtClean="0"/>
              <a:t>18</a:t>
            </a:fld>
            <a:endParaRPr lang="en-US"/>
          </a:p>
        </p:txBody>
      </p:sp>
    </p:spTree>
    <p:extLst>
      <p:ext uri="{BB962C8B-B14F-4D97-AF65-F5344CB8AC3E}">
        <p14:creationId xmlns:p14="http://schemas.microsoft.com/office/powerpoint/2010/main" val="2989463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i="1" dirty="0"/>
              <a:t>SPEAKER NOTES FOR VICTORIA DURING POLL:</a:t>
            </a:r>
          </a:p>
          <a:p>
            <a:r>
              <a:rPr lang="en-US" dirty="0"/>
              <a:t>Here’s </a:t>
            </a:r>
            <a:r>
              <a:rPr lang="en-US" dirty="0"/>
              <a:t>an example of a presentation question. Take a moment and input your answer.</a:t>
            </a:r>
          </a:p>
          <a:p>
            <a:pPr defTabSz="966612">
              <a:defRPr/>
            </a:pPr>
            <a:endParaRPr lang="en-US" dirty="0"/>
          </a:p>
          <a:p>
            <a:pPr defTabSz="966612">
              <a:defRPr/>
            </a:pPr>
            <a:r>
              <a:rPr lang="en-US" dirty="0"/>
              <a:t>This one </a:t>
            </a:r>
            <a:r>
              <a:rPr lang="en-US" dirty="0"/>
              <a:t>looks </a:t>
            </a:r>
            <a:r>
              <a:rPr lang="en-US" dirty="0"/>
              <a:t>at detail orientation and neatness. A picture i</a:t>
            </a:r>
            <a:r>
              <a:rPr lang="en-US" dirty="0"/>
              <a:t>s </a:t>
            </a:r>
            <a:r>
              <a:rPr lang="en-US" dirty="0"/>
              <a:t>shown and the applicant needs to </a:t>
            </a:r>
            <a:r>
              <a:rPr lang="en-US" dirty="0"/>
              <a:t>determine how </a:t>
            </a:r>
            <a:r>
              <a:rPr lang="en-US" dirty="0"/>
              <a:t>neat or messy the area is. </a:t>
            </a:r>
          </a:p>
          <a:p>
            <a:endParaRPr lang="en-US" b="1" dirty="0"/>
          </a:p>
          <a:p>
            <a:pPr>
              <a:defRPr/>
            </a:pPr>
            <a:r>
              <a:rPr lang="en-US" dirty="0"/>
              <a:t>LET’S SEE THE RESULTS OF THE POLL – discuss</a:t>
            </a:r>
          </a:p>
          <a:p>
            <a:endParaRPr lang="en-US" b="1" dirty="0"/>
          </a:p>
          <a:p>
            <a:r>
              <a:rPr lang="en-US" dirty="0"/>
              <a:t>1-Very neat</a:t>
            </a:r>
          </a:p>
          <a:p>
            <a:endParaRPr lang="en-US" dirty="0"/>
          </a:p>
          <a:p>
            <a:pPr defTabSz="966612">
              <a:defRPr/>
            </a:pPr>
            <a:r>
              <a:rPr lang="en-US" dirty="0"/>
              <a:t>The item is scored based upon </a:t>
            </a:r>
            <a:r>
              <a:rPr lang="en-US" dirty="0"/>
              <a:t>the work done during the validation study (e.g., when the </a:t>
            </a:r>
            <a:r>
              <a:rPr lang="en-US" dirty="0"/>
              <a:t>incumbent benchmark </a:t>
            </a:r>
            <a:r>
              <a:rPr lang="en-US" dirty="0"/>
              <a:t>was set </a:t>
            </a:r>
            <a:r>
              <a:rPr lang="en-US" dirty="0"/>
              <a:t>and how managers described the scenario during the development process (i.e., focus groups</a:t>
            </a:r>
            <a:r>
              <a:rPr lang="en-US" dirty="0"/>
              <a:t>)).</a:t>
            </a:r>
            <a:endParaRPr lang="en-US" dirty="0"/>
          </a:p>
          <a:p>
            <a:endParaRPr lang="en-US" dirty="0"/>
          </a:p>
          <a:p>
            <a:r>
              <a:rPr lang="en-US" dirty="0"/>
              <a:t>1min</a:t>
            </a:r>
          </a:p>
        </p:txBody>
      </p:sp>
      <p:sp>
        <p:nvSpPr>
          <p:cNvPr id="4" name="Slide Number Placeholder 3"/>
          <p:cNvSpPr>
            <a:spLocks noGrp="1"/>
          </p:cNvSpPr>
          <p:nvPr>
            <p:ph type="sldNum" sz="quarter" idx="10"/>
          </p:nvPr>
        </p:nvSpPr>
        <p:spPr/>
        <p:txBody>
          <a:bodyPr/>
          <a:lstStyle/>
          <a:p>
            <a:fld id="{8BA65D05-6970-4EAE-9B29-C0F1008FFE7D}" type="slidenum">
              <a:rPr lang="en-US" smtClean="0"/>
              <a:t>19</a:t>
            </a:fld>
            <a:endParaRPr lang="en-US"/>
          </a:p>
        </p:txBody>
      </p:sp>
    </p:spTree>
    <p:extLst>
      <p:ext uri="{BB962C8B-B14F-4D97-AF65-F5344CB8AC3E}">
        <p14:creationId xmlns:p14="http://schemas.microsoft.com/office/powerpoint/2010/main" val="3888081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Shreya: </a:t>
            </a:r>
            <a:r>
              <a:rPr lang="en-US" sz="1300" dirty="0"/>
              <a:t>Welcome to our webinar on: </a:t>
            </a:r>
            <a:r>
              <a:rPr lang="en-US" dirty="0"/>
              <a:t>Employee Selection Practices for Low Literacy Candidates</a:t>
            </a:r>
          </a:p>
          <a:p>
            <a:endParaRPr lang="en-US" sz="1300" dirty="0"/>
          </a:p>
          <a:p>
            <a:r>
              <a:rPr lang="en-US" sz="1300" dirty="0"/>
              <a:t>Izabela intro</a:t>
            </a:r>
          </a:p>
          <a:p>
            <a:endParaRPr lang="en-US" sz="1300" dirty="0"/>
          </a:p>
          <a:p>
            <a:r>
              <a:rPr lang="en-US" sz="1300" dirty="0"/>
              <a:t>1min</a:t>
            </a:r>
            <a:endParaRPr lang="en-US" dirty="0"/>
          </a:p>
        </p:txBody>
      </p:sp>
      <p:sp>
        <p:nvSpPr>
          <p:cNvPr id="4" name="Slide Number Placeholder 3"/>
          <p:cNvSpPr>
            <a:spLocks noGrp="1"/>
          </p:cNvSpPr>
          <p:nvPr>
            <p:ph type="sldNum" sz="quarter" idx="10"/>
          </p:nvPr>
        </p:nvSpPr>
        <p:spPr/>
        <p:txBody>
          <a:bodyPr/>
          <a:lstStyle/>
          <a:p>
            <a:fld id="{8BA65D05-6970-4EAE-9B29-C0F1008FFE7D}" type="slidenum">
              <a:rPr lang="en-US" smtClean="0"/>
              <a:t>2</a:t>
            </a:fld>
            <a:endParaRPr lang="en-US"/>
          </a:p>
        </p:txBody>
      </p:sp>
    </p:spTree>
    <p:extLst>
      <p:ext uri="{BB962C8B-B14F-4D97-AF65-F5344CB8AC3E}">
        <p14:creationId xmlns:p14="http://schemas.microsoft.com/office/powerpoint/2010/main" val="996966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i="1" dirty="0"/>
              <a:t>SPEAKER NOTES FOR VICTORIA DURING POLL:</a:t>
            </a:r>
          </a:p>
          <a:p>
            <a:r>
              <a:rPr lang="en-US" dirty="0"/>
              <a:t>Now</a:t>
            </a:r>
            <a:r>
              <a:rPr lang="en-US" dirty="0"/>
              <a:t>, answer this question.</a:t>
            </a:r>
          </a:p>
          <a:p>
            <a:endParaRPr lang="en-US" dirty="0"/>
          </a:p>
          <a:p>
            <a:r>
              <a:rPr lang="en-US" dirty="0"/>
              <a:t>This is a biodata/background item. The applicant is directed to select her preferred response.</a:t>
            </a:r>
          </a:p>
          <a:p>
            <a:endParaRPr lang="en-US" dirty="0"/>
          </a:p>
          <a:p>
            <a:pPr>
              <a:defRPr/>
            </a:pPr>
            <a:r>
              <a:rPr lang="en-US" dirty="0"/>
              <a:t>LET’S SEE THE RESULTS OF THE POLL – discuss</a:t>
            </a:r>
          </a:p>
          <a:p>
            <a:endParaRPr lang="en-US" dirty="0"/>
          </a:p>
          <a:p>
            <a:r>
              <a:rPr lang="en-US" dirty="0"/>
              <a:t>The item is scored based upon the incumbent benchmark determined during the validation study</a:t>
            </a:r>
            <a:r>
              <a:rPr lang="en-US" dirty="0"/>
              <a:t>.</a:t>
            </a:r>
          </a:p>
          <a:p>
            <a:endParaRPr lang="en-US" dirty="0"/>
          </a:p>
          <a:p>
            <a:r>
              <a:rPr lang="en-US" dirty="0"/>
              <a:t>1min</a:t>
            </a:r>
          </a:p>
        </p:txBody>
      </p:sp>
      <p:sp>
        <p:nvSpPr>
          <p:cNvPr id="4" name="Slide Number Placeholder 3"/>
          <p:cNvSpPr>
            <a:spLocks noGrp="1"/>
          </p:cNvSpPr>
          <p:nvPr>
            <p:ph type="sldNum" sz="quarter" idx="10"/>
          </p:nvPr>
        </p:nvSpPr>
        <p:spPr/>
        <p:txBody>
          <a:bodyPr/>
          <a:lstStyle/>
          <a:p>
            <a:fld id="{8BA65D05-6970-4EAE-9B29-C0F1008FFE7D}" type="slidenum">
              <a:rPr lang="en-US" smtClean="0"/>
              <a:t>20</a:t>
            </a:fld>
            <a:endParaRPr lang="en-US"/>
          </a:p>
        </p:txBody>
      </p:sp>
    </p:spTree>
    <p:extLst>
      <p:ext uri="{BB962C8B-B14F-4D97-AF65-F5344CB8AC3E}">
        <p14:creationId xmlns:p14="http://schemas.microsoft.com/office/powerpoint/2010/main" val="3941407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7680" y="4560570"/>
            <a:ext cx="6421120" cy="4640580"/>
          </a:xfrm>
        </p:spPr>
        <p:txBody>
          <a:bodyPr/>
          <a:lstStyle/>
          <a:p>
            <a:r>
              <a:rPr lang="en-US" sz="1100" dirty="0"/>
              <a:t>Because certain behaviors and concepts may have different meanings across cultures, we want to do our best to be culturally neutral and take into account literacy concerns. </a:t>
            </a:r>
            <a:endParaRPr lang="en-US" sz="1100" dirty="0"/>
          </a:p>
          <a:p>
            <a:pPr marL="181240" indent="-181240">
              <a:buFont typeface="Arial" panose="020B0604020202020204" pitchFamily="34" charset="0"/>
              <a:buChar char="•"/>
            </a:pPr>
            <a:r>
              <a:rPr lang="en-US" sz="1100" dirty="0"/>
              <a:t>Be culturally neutral with terminology (e.g., “teddy bear” vs. “stuffed animal”)</a:t>
            </a:r>
          </a:p>
          <a:p>
            <a:pPr marL="181240" indent="-181240">
              <a:buFont typeface="Arial" panose="020B0604020202020204" pitchFamily="34" charset="0"/>
              <a:buChar char="•"/>
            </a:pPr>
            <a:r>
              <a:rPr lang="en-US" sz="1100" dirty="0"/>
              <a:t>Consider tone of expressions (e.g., “argument” vs. “disagreement”)</a:t>
            </a:r>
          </a:p>
          <a:p>
            <a:pPr marL="181240" indent="-181240">
              <a:buFont typeface="Arial" panose="020B0604020202020204" pitchFamily="34" charset="0"/>
              <a:buChar char="•"/>
            </a:pPr>
            <a:r>
              <a:rPr lang="en-US" sz="1100" dirty="0"/>
              <a:t>Avoid using colloquialisms (e.g., “I’ll reach my goal no matter what the cost”)</a:t>
            </a:r>
          </a:p>
          <a:p>
            <a:pPr marL="181240" indent="-181240">
              <a:buFont typeface="Arial" panose="020B0604020202020204" pitchFamily="34" charset="0"/>
              <a:buChar char="•"/>
            </a:pPr>
            <a:r>
              <a:rPr lang="en-US" sz="1100" dirty="0"/>
              <a:t>Conduct a cross-cultural review with bi-lingual subject matter experts</a:t>
            </a:r>
          </a:p>
          <a:p>
            <a:pPr marL="181240" indent="-181240">
              <a:buFont typeface="Arial" panose="020B0604020202020204" pitchFamily="34" charset="0"/>
              <a:buChar char="•"/>
            </a:pPr>
            <a:r>
              <a:rPr lang="en-US" sz="1100" dirty="0"/>
              <a:t>Localize content (e.g., Fahrenheit vs. Celsius)</a:t>
            </a:r>
          </a:p>
          <a:p>
            <a:pPr marL="181240" indent="-181240">
              <a:buFont typeface="Arial" panose="020B0604020202020204" pitchFamily="34" charset="0"/>
              <a:buChar char="•"/>
            </a:pPr>
            <a:r>
              <a:rPr lang="en-US" sz="1100" dirty="0"/>
              <a:t>Translate content (e.g., forward and back translations help ensure accuracy)</a:t>
            </a:r>
          </a:p>
          <a:p>
            <a:pPr marL="181240" indent="-181240">
              <a:buFont typeface="Arial" panose="020B0604020202020204" pitchFamily="34" charset="0"/>
              <a:buChar char="•"/>
            </a:pPr>
            <a:r>
              <a:rPr lang="en-US" sz="1100" dirty="0"/>
              <a:t>Employ local talent when recording audio (e.g., accents, dialect)</a:t>
            </a:r>
          </a:p>
          <a:p>
            <a:endParaRPr lang="en-US" sz="1100" dirty="0"/>
          </a:p>
          <a:p>
            <a:r>
              <a:rPr lang="en-US" sz="1100" b="1" dirty="0"/>
              <a:t>CASE STUDY: </a:t>
            </a:r>
            <a:r>
              <a:rPr lang="en-US" sz="1100" dirty="0"/>
              <a:t>For our case study company, we turned to our incumbents and subject matter experts to help us to better refine selection materials for use within the various countries. Our goal with this effort was to provide effective applicant screening tools that are fair and consistent across cultures</a:t>
            </a:r>
            <a:r>
              <a:rPr lang="en-US" sz="1100" dirty="0"/>
              <a:t>. Once we drafted the initial English content, we </a:t>
            </a:r>
            <a:r>
              <a:rPr lang="en-US" sz="1100" dirty="0"/>
              <a:t>conducted a cross cultural review with bilingual </a:t>
            </a:r>
            <a:r>
              <a:rPr lang="en-US" sz="1100" dirty="0"/>
              <a:t>SMEs: </a:t>
            </a:r>
            <a:r>
              <a:rPr lang="en-US" sz="1100" dirty="0"/>
              <a:t>For example, we asked:</a:t>
            </a:r>
          </a:p>
          <a:p>
            <a:pPr marL="181240" indent="-181240">
              <a:buFont typeface="Arial" panose="020B0604020202020204" pitchFamily="34" charset="0"/>
              <a:buChar char="•"/>
            </a:pPr>
            <a:r>
              <a:rPr lang="en-US" sz="1100" dirty="0"/>
              <a:t>Are the instructions for responding to the item clear?</a:t>
            </a:r>
          </a:p>
          <a:p>
            <a:pPr marL="181240" indent="-181240">
              <a:buFont typeface="Arial" panose="020B0604020202020204" pitchFamily="34" charset="0"/>
              <a:buChar char="•"/>
            </a:pPr>
            <a:r>
              <a:rPr lang="en-US" sz="1100" dirty="0"/>
              <a:t>Does the item make sense?</a:t>
            </a:r>
          </a:p>
          <a:p>
            <a:pPr marL="181240" indent="-181240">
              <a:buFont typeface="Arial" panose="020B0604020202020204" pitchFamily="34" charset="0"/>
              <a:buChar char="•"/>
            </a:pPr>
            <a:r>
              <a:rPr lang="en-US" sz="1100" dirty="0"/>
              <a:t>Do the response options make sense?</a:t>
            </a:r>
          </a:p>
          <a:p>
            <a:pPr marL="181240" indent="-181240">
              <a:buFont typeface="Arial" panose="020B0604020202020204" pitchFamily="34" charset="0"/>
              <a:buChar char="•"/>
            </a:pPr>
            <a:r>
              <a:rPr lang="en-US" sz="1100" dirty="0"/>
              <a:t>Will the intended meaning of the item and/or response options translate effectively into the target language? If no, what might be the equivalent situation or description in the target culture? </a:t>
            </a:r>
          </a:p>
          <a:p>
            <a:pPr marL="181240" indent="-181240">
              <a:buFont typeface="Arial" panose="020B0604020202020204" pitchFamily="34" charset="0"/>
              <a:buChar char="•"/>
            </a:pPr>
            <a:r>
              <a:rPr lang="en-US" sz="1100" dirty="0"/>
              <a:t>How might we better phrase the item and/or response options so that the meanings are clear?</a:t>
            </a:r>
          </a:p>
          <a:p>
            <a:endParaRPr lang="en-US" sz="1100" dirty="0"/>
          </a:p>
          <a:p>
            <a:r>
              <a:rPr lang="en-US" sz="1100" dirty="0"/>
              <a:t>Once we incorporated updates and adapted the content, we went to translation/localization with a </a:t>
            </a:r>
            <a:r>
              <a:rPr lang="en-US" sz="1100" dirty="0"/>
              <a:t> vendor. Then, </a:t>
            </a:r>
            <a:r>
              <a:rPr lang="en-US" sz="1100" dirty="0"/>
              <a:t>we had our own incumbent SMEs review the translations before they were finalized and we went to audio production. </a:t>
            </a:r>
            <a:r>
              <a:rPr lang="en-US" sz="1100" dirty="0"/>
              <a:t>Finally</a:t>
            </a:r>
            <a:r>
              <a:rPr lang="en-US" sz="1100" dirty="0"/>
              <a:t>, all the material was produced and the content loaded onto the assessment platform where the team conducted user acceptance testing to ensure that we were ready to go live.</a:t>
            </a:r>
          </a:p>
          <a:p>
            <a:r>
              <a:rPr lang="en-US" sz="1100" dirty="0"/>
              <a:t>2.5min</a:t>
            </a:r>
          </a:p>
        </p:txBody>
      </p:sp>
      <p:sp>
        <p:nvSpPr>
          <p:cNvPr id="4" name="Slide Number Placeholder 3"/>
          <p:cNvSpPr>
            <a:spLocks noGrp="1"/>
          </p:cNvSpPr>
          <p:nvPr>
            <p:ph type="sldNum" sz="quarter" idx="10"/>
          </p:nvPr>
        </p:nvSpPr>
        <p:spPr/>
        <p:txBody>
          <a:bodyPr/>
          <a:lstStyle/>
          <a:p>
            <a:fld id="{8BA65D05-6970-4EAE-9B29-C0F1008FFE7D}" type="slidenum">
              <a:rPr lang="en-US" smtClean="0"/>
              <a:t>21</a:t>
            </a:fld>
            <a:endParaRPr lang="en-US" dirty="0"/>
          </a:p>
        </p:txBody>
      </p:sp>
    </p:spTree>
    <p:extLst>
      <p:ext uri="{BB962C8B-B14F-4D97-AF65-F5344CB8AC3E}">
        <p14:creationId xmlns:p14="http://schemas.microsoft.com/office/powerpoint/2010/main" val="1593646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8960" y="4560570"/>
            <a:ext cx="6339840" cy="4960620"/>
          </a:xfrm>
        </p:spPr>
        <p:txBody>
          <a:bodyPr/>
          <a:lstStyle/>
          <a:p>
            <a:r>
              <a:rPr lang="en-US" sz="1100" dirty="0"/>
              <a:t>There are many ways in which to evaluate </a:t>
            </a:r>
            <a:r>
              <a:rPr lang="en-US" sz="1100" dirty="0"/>
              <a:t>success. </a:t>
            </a:r>
            <a:r>
              <a:rPr lang="en-US" sz="1100" dirty="0"/>
              <a:t>Some we just covered in our poll and additional examples are on this slide. </a:t>
            </a:r>
            <a:r>
              <a:rPr lang="en-US" sz="1100" dirty="0"/>
              <a:t>DESCRIBE SLIDE</a:t>
            </a:r>
          </a:p>
          <a:p>
            <a:r>
              <a:rPr lang="en-US" sz="1000" i="1" dirty="0"/>
              <a:t>[NOTES: Survey HR professionals and hiring managers (e.g., time and level of effort</a:t>
            </a:r>
            <a:r>
              <a:rPr lang="en-US" sz="1000" i="1" dirty="0"/>
              <a:t>); Administer </a:t>
            </a:r>
            <a:r>
              <a:rPr lang="en-US" sz="1000" i="1" dirty="0"/>
              <a:t>candidate surveys (e.g., accessibility, user friendly, job relatedness); </a:t>
            </a:r>
            <a:r>
              <a:rPr lang="en-US" sz="1000" i="1" dirty="0"/>
              <a:t>Evaluate </a:t>
            </a:r>
            <a:r>
              <a:rPr lang="en-US" sz="1000" i="1" dirty="0"/>
              <a:t>quality of hire (e.g., manager ratings of early performance, trainability, time to proficiency); Measure training effectiveness (e.g., passing and on-time completion rates</a:t>
            </a:r>
            <a:r>
              <a:rPr lang="en-US" sz="1000" i="1" dirty="0"/>
              <a:t>); Track </a:t>
            </a:r>
            <a:r>
              <a:rPr lang="en-US" sz="1000" i="1" dirty="0"/>
              <a:t>early turnover (e.g., 30, 60, 90-day); </a:t>
            </a:r>
            <a:r>
              <a:rPr lang="en-US" sz="1000" i="1" dirty="0"/>
              <a:t>Show </a:t>
            </a:r>
            <a:r>
              <a:rPr lang="en-US" sz="1000" i="1" dirty="0"/>
              <a:t>that new assessment better predicts performance over time (e.g., linkages to ongoing performance data, improved validity); Confirm measurement equivalence (i.e., applicants from different backgrounds and cultures perform the same; with/without audio use); Demonstrate business impact and ROI]</a:t>
            </a:r>
          </a:p>
          <a:p>
            <a:r>
              <a:rPr lang="en-US" sz="1100" b="1" dirty="0"/>
              <a:t>CASE STUDY: </a:t>
            </a:r>
            <a:r>
              <a:rPr lang="en-US" sz="1100" dirty="0"/>
              <a:t>In </a:t>
            </a:r>
            <a:r>
              <a:rPr lang="en-US" sz="1100" dirty="0"/>
              <a:t>terms of our case study company:</a:t>
            </a:r>
          </a:p>
          <a:p>
            <a:pPr marL="181240" indent="-181240">
              <a:buFont typeface="Arial" panose="020B0604020202020204" pitchFamily="34" charset="0"/>
              <a:buChar char="•"/>
            </a:pPr>
            <a:r>
              <a:rPr lang="en-US" sz="1100" dirty="0"/>
              <a:t>It has conducted numerous studies since implementation. They have found that the new low literacy solution </a:t>
            </a:r>
            <a:r>
              <a:rPr lang="en-US" sz="1100" dirty="0"/>
              <a:t>better </a:t>
            </a:r>
            <a:r>
              <a:rPr lang="en-US" sz="1100" dirty="0"/>
              <a:t>predicted performance, promotion, and turnover on the job over time.</a:t>
            </a:r>
          </a:p>
          <a:p>
            <a:pPr marL="181240" indent="-181240">
              <a:buFont typeface="Arial" panose="020B0604020202020204" pitchFamily="34" charset="0"/>
              <a:buChar char="•"/>
            </a:pPr>
            <a:r>
              <a:rPr lang="en-US" sz="1100" dirty="0"/>
              <a:t>The company analyzed </a:t>
            </a:r>
            <a:r>
              <a:rPr lang="en-US" sz="1100" dirty="0"/>
              <a:t>data </a:t>
            </a:r>
            <a:r>
              <a:rPr lang="en-US" sz="1100" dirty="0"/>
              <a:t>and found no significant differences across subgroups or those who used/did not use audio functionality. They have periodically repeated </a:t>
            </a:r>
            <a:r>
              <a:rPr lang="en-US" sz="1100" dirty="0"/>
              <a:t>analyses and </a:t>
            </a:r>
            <a:r>
              <a:rPr lang="en-US" sz="1100" dirty="0"/>
              <a:t>found comparable results, which also </a:t>
            </a:r>
            <a:r>
              <a:rPr lang="en-US" sz="1100" dirty="0"/>
              <a:t>speaks to </a:t>
            </a:r>
            <a:r>
              <a:rPr lang="en-US" sz="1100" dirty="0"/>
              <a:t>the reliability of the assessment.</a:t>
            </a:r>
          </a:p>
          <a:p>
            <a:pPr marL="181240" indent="-181240">
              <a:buFont typeface="Arial" panose="020B0604020202020204" pitchFamily="34" charset="0"/>
              <a:buChar char="•"/>
            </a:pPr>
            <a:r>
              <a:rPr lang="en-US" sz="1100" dirty="0"/>
              <a:t>Online surveys were posted to gather feedback on the application process. It asked about </a:t>
            </a:r>
            <a:r>
              <a:rPr lang="en-US" sz="1100" dirty="0"/>
              <a:t>length and questions </a:t>
            </a:r>
            <a:r>
              <a:rPr lang="en-US" sz="1100" dirty="0"/>
              <a:t>like: ‘how user friendly were the navigation tools’, ‘was the audio functionality helpful</a:t>
            </a:r>
            <a:r>
              <a:rPr lang="en-US" sz="1100" dirty="0"/>
              <a:t>’. </a:t>
            </a:r>
            <a:r>
              <a:rPr lang="en-US" sz="1100" dirty="0"/>
              <a:t>A Likert response scale was used. Most results were positive and </a:t>
            </a:r>
            <a:r>
              <a:rPr lang="en-US" sz="1100" dirty="0"/>
              <a:t>the constructive </a:t>
            </a:r>
            <a:r>
              <a:rPr lang="en-US" sz="1100" dirty="0"/>
              <a:t>feedback </a:t>
            </a:r>
            <a:r>
              <a:rPr lang="en-US" sz="1100" dirty="0"/>
              <a:t>collected </a:t>
            </a:r>
            <a:r>
              <a:rPr lang="en-US" sz="1100" dirty="0"/>
              <a:t>(e.g., make the application shorter) </a:t>
            </a:r>
            <a:r>
              <a:rPr lang="en-US" sz="1100" dirty="0"/>
              <a:t>has </a:t>
            </a:r>
            <a:r>
              <a:rPr lang="en-US" sz="1100" dirty="0"/>
              <a:t>been addressed in </a:t>
            </a:r>
            <a:r>
              <a:rPr lang="en-US" sz="1100" dirty="0"/>
              <a:t>recent </a:t>
            </a:r>
            <a:r>
              <a:rPr lang="en-US" sz="1100" dirty="0"/>
              <a:t>years.</a:t>
            </a:r>
          </a:p>
          <a:p>
            <a:pPr marL="181240" indent="-181240" defTabSz="966612">
              <a:buFont typeface="Arial" panose="020B0604020202020204" pitchFamily="34" charset="0"/>
              <a:buChar char="•"/>
              <a:defRPr/>
            </a:pPr>
            <a:r>
              <a:rPr lang="en-US" sz="1100" dirty="0"/>
              <a:t>Quality </a:t>
            </a:r>
            <a:r>
              <a:rPr lang="en-US" sz="1100" dirty="0"/>
              <a:t>of hire survey was administered to </a:t>
            </a:r>
            <a:r>
              <a:rPr lang="en-US" sz="1100" dirty="0"/>
              <a:t>managers </a:t>
            </a:r>
            <a:r>
              <a:rPr lang="en-US" sz="1100" dirty="0"/>
              <a:t>30 days </a:t>
            </a:r>
            <a:r>
              <a:rPr lang="en-US" sz="1100" dirty="0"/>
              <a:t>post hire. </a:t>
            </a:r>
            <a:r>
              <a:rPr lang="en-US" sz="1100" dirty="0"/>
              <a:t>Overall, positive performance </a:t>
            </a:r>
            <a:r>
              <a:rPr lang="en-US" sz="1100" dirty="0"/>
              <a:t>and training completions have correlated </a:t>
            </a:r>
            <a:r>
              <a:rPr lang="en-US" sz="1100" dirty="0"/>
              <a:t>with hires who performed better on </a:t>
            </a:r>
            <a:r>
              <a:rPr lang="en-US" sz="1100" dirty="0"/>
              <a:t>assessment </a:t>
            </a:r>
            <a:r>
              <a:rPr lang="en-US" sz="1100" dirty="0"/>
              <a:t>than lower scorers</a:t>
            </a:r>
            <a:r>
              <a:rPr lang="en-US" sz="1100" dirty="0"/>
              <a:t>.</a:t>
            </a:r>
          </a:p>
          <a:p>
            <a:pPr marL="181240" indent="-181240" defTabSz="966612">
              <a:buFont typeface="Arial" panose="020B0604020202020204" pitchFamily="34" charset="0"/>
              <a:buChar char="•"/>
              <a:defRPr/>
            </a:pPr>
            <a:r>
              <a:rPr lang="en-US" sz="1100" dirty="0"/>
              <a:t>From a turnover perspective, early turnover was negatively correlated with assessment scores. That is, those hires who scored well on the assessment tended to attain greater tenure than lower scorers. </a:t>
            </a:r>
            <a:endParaRPr lang="en-US" sz="1100" dirty="0"/>
          </a:p>
          <a:p>
            <a:pPr marL="181240" indent="-181240">
              <a:buFont typeface="Arial" panose="020B0604020202020204" pitchFamily="34" charset="0"/>
              <a:buChar char="•"/>
            </a:pPr>
            <a:r>
              <a:rPr lang="en-US" sz="1100" dirty="0"/>
              <a:t>HR professionals were surveyed shortly after </a:t>
            </a:r>
            <a:r>
              <a:rPr lang="en-US" sz="1100" dirty="0"/>
              <a:t>launch and yielded positive results. </a:t>
            </a:r>
            <a:r>
              <a:rPr lang="en-US" sz="1100" dirty="0"/>
              <a:t>Some questions included: </a:t>
            </a:r>
          </a:p>
          <a:p>
            <a:pPr lvl="1" indent="-241653">
              <a:buFont typeface="Courier New" panose="02070309020205020404" pitchFamily="49" charset="0"/>
              <a:buChar char="o"/>
            </a:pPr>
            <a:r>
              <a:rPr lang="en-US" sz="1100" dirty="0"/>
              <a:t>New picture-based questions make it easier for seekers to complete assessments online </a:t>
            </a:r>
            <a:r>
              <a:rPr lang="en-US" sz="1100" dirty="0"/>
              <a:t>[5/6</a:t>
            </a:r>
            <a:r>
              <a:rPr lang="en-US" sz="1100" dirty="0"/>
              <a:t>]</a:t>
            </a:r>
          </a:p>
          <a:p>
            <a:pPr lvl="1" indent="-241653">
              <a:buFont typeface="Courier New" panose="02070309020205020404" pitchFamily="49" charset="0"/>
              <a:buChar char="o"/>
            </a:pPr>
            <a:r>
              <a:rPr lang="en-US" sz="1100" dirty="0"/>
              <a:t>New system enables HR and hiring managers to more accurately identify the most qualified applicants to move to the interview phase </a:t>
            </a:r>
            <a:r>
              <a:rPr lang="en-US" sz="1100" dirty="0"/>
              <a:t>[4.85/6]</a:t>
            </a:r>
            <a:endParaRPr lang="en-US" sz="1100" dirty="0"/>
          </a:p>
          <a:p>
            <a:pPr lvl="1" indent="-241653">
              <a:buFont typeface="Courier New" panose="02070309020205020404" pitchFamily="49" charset="0"/>
              <a:buChar char="o"/>
            </a:pPr>
            <a:r>
              <a:rPr lang="en-US" sz="1100" dirty="0"/>
              <a:t>Website layout and navigation features make it easier or job seekers to apply online </a:t>
            </a:r>
            <a:r>
              <a:rPr lang="en-US" sz="1100" dirty="0"/>
              <a:t>[4.8/6]</a:t>
            </a:r>
            <a:endParaRPr lang="en-US" sz="1100" dirty="0"/>
          </a:p>
          <a:p>
            <a:pPr marL="181240" indent="-181240">
              <a:buFont typeface="Arial" panose="020B0604020202020204" pitchFamily="34" charset="0"/>
              <a:buChar char="•"/>
            </a:pPr>
            <a:r>
              <a:rPr lang="en-US" sz="1100" dirty="0"/>
              <a:t>A comprehensive business impact study was conducted one year later and has been replicated a few times since. It demonstrated reduced costs associated with the hiring process, greater quality of hire, decreased early turnover, and linkages to promotions and lateral job moves over time.</a:t>
            </a:r>
          </a:p>
          <a:p>
            <a:r>
              <a:rPr lang="en-US" sz="1100" dirty="0"/>
              <a:t>2.5 min</a:t>
            </a:r>
          </a:p>
        </p:txBody>
      </p:sp>
      <p:sp>
        <p:nvSpPr>
          <p:cNvPr id="4" name="Slide Number Placeholder 3"/>
          <p:cNvSpPr>
            <a:spLocks noGrp="1"/>
          </p:cNvSpPr>
          <p:nvPr>
            <p:ph type="sldNum" sz="quarter" idx="10"/>
          </p:nvPr>
        </p:nvSpPr>
        <p:spPr/>
        <p:txBody>
          <a:bodyPr/>
          <a:lstStyle/>
          <a:p>
            <a:fld id="{8BA65D05-6970-4EAE-9B29-C0F1008FFE7D}" type="slidenum">
              <a:rPr lang="en-US" smtClean="0"/>
              <a:t>22</a:t>
            </a:fld>
            <a:endParaRPr lang="en-US"/>
          </a:p>
        </p:txBody>
      </p:sp>
    </p:spTree>
    <p:extLst>
      <p:ext uri="{BB962C8B-B14F-4D97-AF65-F5344CB8AC3E}">
        <p14:creationId xmlns:p14="http://schemas.microsoft.com/office/powerpoint/2010/main" val="107657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covered a lot today and in a moment, we’ll take some time for questions.</a:t>
            </a:r>
          </a:p>
          <a:p>
            <a:endParaRPr lang="en-US" dirty="0"/>
          </a:p>
          <a:p>
            <a:r>
              <a:rPr lang="en-US" dirty="0"/>
              <a:t>As we’ve seen, 2 of the most important aspects of a selection system are its ability to: (1) streamline the hiring process and (2) identify applicants who are trainable and most likely to perform well on the job. With world-wide estimates of close to 20% of the population being illiterate, we find challenges with primary language literacy, familiarity with computers, and reliable access to the Internet when trying to recruit, hire, and train these candidates. </a:t>
            </a:r>
          </a:p>
          <a:p>
            <a:endParaRPr lang="en-US" dirty="0"/>
          </a:p>
          <a:p>
            <a:r>
              <a:rPr lang="en-US" dirty="0"/>
              <a:t>From a general perspective, our </a:t>
            </a:r>
            <a:r>
              <a:rPr lang="en-US" dirty="0"/>
              <a:t>goals today were to</a:t>
            </a:r>
            <a:r>
              <a:rPr lang="en-US" dirty="0"/>
              <a:t>:</a:t>
            </a:r>
          </a:p>
          <a:p>
            <a:pPr lvl="0"/>
            <a:r>
              <a:rPr lang="en-US" dirty="0"/>
              <a:t>Gain an awareness of which selection tools tend to be the most reliable and valid predictors of trainability and job success.</a:t>
            </a:r>
          </a:p>
          <a:p>
            <a:pPr lvl="0"/>
            <a:r>
              <a:rPr lang="en-US" dirty="0"/>
              <a:t>Broaden our knowledge of the steps involved in developing, validating, and implementing global selection procedures (e.g., assessments, interviewing).</a:t>
            </a:r>
          </a:p>
          <a:p>
            <a:pPr lvl="0"/>
            <a:r>
              <a:rPr lang="en-US" dirty="0"/>
              <a:t>Advance our understanding of the ways in which selection practices can help to better engage and evaluate low literacy applicants.</a:t>
            </a:r>
          </a:p>
          <a:p>
            <a:pPr lvl="0"/>
            <a:r>
              <a:rPr lang="en-US" dirty="0"/>
              <a:t>Recognize cultural considerations to take into account when designing global selection procedures and tools.</a:t>
            </a:r>
          </a:p>
          <a:p>
            <a:pPr lvl="0"/>
            <a:r>
              <a:rPr lang="en-US" dirty="0"/>
              <a:t>Identify criteria that can be helpful in measuring the success of your selection program.</a:t>
            </a:r>
          </a:p>
          <a:p>
            <a:pPr lvl="0"/>
            <a:endParaRPr lang="en-US" dirty="0"/>
          </a:p>
          <a:p>
            <a:pPr lvl="0"/>
            <a:r>
              <a:rPr lang="en-US" dirty="0"/>
              <a:t>With the topics that we’ve covered today, our hope is that you will be able to take these tools and look at how you can make a plan for action to continue to drive success in engaging and hiring low literacy candidates.</a:t>
            </a:r>
          </a:p>
          <a:p>
            <a:endParaRPr lang="en-US" dirty="0"/>
          </a:p>
          <a:p>
            <a:r>
              <a:rPr lang="en-US" dirty="0"/>
              <a:t>1min</a:t>
            </a:r>
            <a:endParaRPr lang="en-US" dirty="0"/>
          </a:p>
        </p:txBody>
      </p:sp>
      <p:sp>
        <p:nvSpPr>
          <p:cNvPr id="4" name="Slide Number Placeholder 3"/>
          <p:cNvSpPr>
            <a:spLocks noGrp="1"/>
          </p:cNvSpPr>
          <p:nvPr>
            <p:ph type="sldNum" sz="quarter" idx="10"/>
          </p:nvPr>
        </p:nvSpPr>
        <p:spPr/>
        <p:txBody>
          <a:bodyPr/>
          <a:lstStyle/>
          <a:p>
            <a:fld id="{8BA65D05-6970-4EAE-9B29-C0F1008FFE7D}" type="slidenum">
              <a:rPr lang="en-US" smtClean="0"/>
              <a:t>23</a:t>
            </a:fld>
            <a:endParaRPr lang="en-US"/>
          </a:p>
        </p:txBody>
      </p:sp>
    </p:spTree>
    <p:extLst>
      <p:ext uri="{BB962C8B-B14F-4D97-AF65-F5344CB8AC3E}">
        <p14:creationId xmlns:p14="http://schemas.microsoft.com/office/powerpoint/2010/main" val="1516624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0"/>
            <a:ext cx="5852160" cy="4640580"/>
          </a:xfrm>
        </p:spPr>
        <p:txBody>
          <a:bodyPr/>
          <a:lstStyle/>
          <a:p>
            <a:r>
              <a:rPr lang="en-US" dirty="0"/>
              <a:t>Let’s take some time to discuss any questions or thoughts the group would like to share. </a:t>
            </a:r>
          </a:p>
          <a:p>
            <a:endParaRPr lang="en-US" dirty="0"/>
          </a:p>
          <a:p>
            <a:r>
              <a:rPr lang="en-US" dirty="0"/>
              <a:t>We’ve been noting questions as we go and we’ll be happy to cover anything now that we didn’t earlier.</a:t>
            </a:r>
          </a:p>
          <a:p>
            <a:r>
              <a:rPr lang="en-US" dirty="0"/>
              <a:t>10min</a:t>
            </a:r>
          </a:p>
          <a:p>
            <a:pPr defTabSz="966612">
              <a:defRPr/>
            </a:pPr>
            <a:endParaRPr lang="en-US" sz="1100" dirty="0"/>
          </a:p>
          <a:p>
            <a:pPr defTabSz="966612">
              <a:defRPr/>
            </a:pPr>
            <a:r>
              <a:rPr lang="en-US" sz="1100" dirty="0"/>
              <a:t>Feel free to raise your hand to speak your question or type in the chat box</a:t>
            </a:r>
          </a:p>
          <a:p>
            <a:endParaRPr lang="en-US" sz="1100" i="1" dirty="0"/>
          </a:p>
        </p:txBody>
      </p:sp>
      <p:sp>
        <p:nvSpPr>
          <p:cNvPr id="4" name="Slide Number Placeholder 3"/>
          <p:cNvSpPr>
            <a:spLocks noGrp="1"/>
          </p:cNvSpPr>
          <p:nvPr>
            <p:ph type="sldNum" sz="quarter" idx="10"/>
          </p:nvPr>
        </p:nvSpPr>
        <p:spPr/>
        <p:txBody>
          <a:bodyPr/>
          <a:lstStyle/>
          <a:p>
            <a:fld id="{8BA65D05-6970-4EAE-9B29-C0F1008FFE7D}" type="slidenum">
              <a:rPr lang="en-US" smtClean="0"/>
              <a:t>24</a:t>
            </a:fld>
            <a:endParaRPr lang="en-US"/>
          </a:p>
        </p:txBody>
      </p:sp>
    </p:spTree>
    <p:extLst>
      <p:ext uri="{BB962C8B-B14F-4D97-AF65-F5344CB8AC3E}">
        <p14:creationId xmlns:p14="http://schemas.microsoft.com/office/powerpoint/2010/main" val="35886255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b="0" u="none" dirty="0"/>
          </a:p>
        </p:txBody>
      </p:sp>
      <p:sp>
        <p:nvSpPr>
          <p:cNvPr id="4" name="Slide Number Placeholder 3"/>
          <p:cNvSpPr>
            <a:spLocks noGrp="1"/>
          </p:cNvSpPr>
          <p:nvPr>
            <p:ph type="sldNum" sz="quarter" idx="10"/>
          </p:nvPr>
        </p:nvSpPr>
        <p:spPr>
          <a:xfrm>
            <a:off x="4143713" y="9120496"/>
            <a:ext cx="3170251" cy="478559"/>
          </a:xfrm>
          <a:prstGeom prst="rect">
            <a:avLst/>
          </a:prstGeom>
        </p:spPr>
        <p:txBody>
          <a:bodyPr/>
          <a:lstStyle/>
          <a:p>
            <a:fld id="{45C2795C-B4B9-4EEA-ADFD-682FEABAC449}" type="slidenum">
              <a:rPr lang="en-US" smtClean="0"/>
              <a:pPr/>
              <a:t>25</a:t>
            </a:fld>
            <a:endParaRPr lang="en-US" dirty="0"/>
          </a:p>
        </p:txBody>
      </p:sp>
    </p:spTree>
    <p:extLst>
      <p:ext uri="{BB962C8B-B14F-4D97-AF65-F5344CB8AC3E}">
        <p14:creationId xmlns:p14="http://schemas.microsoft.com/office/powerpoint/2010/main" val="4098633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normAutofit/>
          </a:bodyPr>
          <a:lstStyle/>
          <a:p>
            <a:r>
              <a:rPr lang="en-US" dirty="0" smtClean="0"/>
              <a:t>If you’re company is interested in a free hour consultation on how to use Design</a:t>
            </a:r>
            <a:r>
              <a:rPr lang="en-US" baseline="0" dirty="0" smtClean="0"/>
              <a:t> thinking and evidence based talent management, please email us at info@humancapitalgrowth.com</a:t>
            </a:r>
            <a:endParaRPr lang="en-US" dirty="0"/>
          </a:p>
        </p:txBody>
      </p:sp>
      <p:sp>
        <p:nvSpPr>
          <p:cNvPr id="4" name="Slide Number Placeholder 3"/>
          <p:cNvSpPr>
            <a:spLocks noGrp="1"/>
          </p:cNvSpPr>
          <p:nvPr>
            <p:ph type="sldNum" sz="quarter" idx="10"/>
          </p:nvPr>
        </p:nvSpPr>
        <p:spPr/>
        <p:txBody>
          <a:bodyPr/>
          <a:lstStyle/>
          <a:p>
            <a:fld id="{45C2795C-B4B9-4EEA-ADFD-682FEABAC449}" type="slidenum">
              <a:rPr lang="en-US" smtClean="0"/>
              <a:pPr/>
              <a:t>26</a:t>
            </a:fld>
            <a:endParaRPr lang="en-US"/>
          </a:p>
        </p:txBody>
      </p:sp>
    </p:spTree>
    <p:extLst>
      <p:ext uri="{BB962C8B-B14F-4D97-AF65-F5344CB8AC3E}">
        <p14:creationId xmlns:p14="http://schemas.microsoft.com/office/powerpoint/2010/main" val="1902126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A65D05-6970-4EAE-9B29-C0F1008FFE7D}" type="slidenum">
              <a:rPr lang="en-US" smtClean="0"/>
              <a:t>27</a:t>
            </a:fld>
            <a:endParaRPr lang="en-US"/>
          </a:p>
        </p:txBody>
      </p:sp>
    </p:spTree>
    <p:extLst>
      <p:ext uri="{BB962C8B-B14F-4D97-AF65-F5344CB8AC3E}">
        <p14:creationId xmlns:p14="http://schemas.microsoft.com/office/powerpoint/2010/main" val="25190491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10"/>
          </p:nvPr>
        </p:nvSpPr>
        <p:spPr/>
        <p:txBody>
          <a:bodyPr/>
          <a:lstStyle/>
          <a:p>
            <a:fld id="{8BA65D05-6970-4EAE-9B29-C0F1008FFE7D}" type="slidenum">
              <a:rPr lang="en-US" smtClean="0"/>
              <a:t>28</a:t>
            </a:fld>
            <a:endParaRPr lang="en-US"/>
          </a:p>
        </p:txBody>
      </p:sp>
    </p:spTree>
    <p:extLst>
      <p:ext uri="{BB962C8B-B14F-4D97-AF65-F5344CB8AC3E}">
        <p14:creationId xmlns:p14="http://schemas.microsoft.com/office/powerpoint/2010/main" val="2237342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Shreya: </a:t>
            </a:r>
            <a:endParaRPr lang="en-US" sz="1300" i="1" dirty="0"/>
          </a:p>
          <a:p>
            <a:pPr marL="0" lvl="2" defTabSz="966612">
              <a:defRPr/>
            </a:pPr>
            <a:r>
              <a:rPr lang="en-US" sz="1300" i="1" dirty="0"/>
              <a:t>Possible text: </a:t>
            </a:r>
            <a:r>
              <a:rPr lang="en-US" sz="1300" dirty="0"/>
              <a:t>Our presenter today is Victoria Davis, a global talent management and organizational development consultant with over 12 years’ experience across private, public, non-profit, university, and government entities. </a:t>
            </a:r>
          </a:p>
          <a:p>
            <a:r>
              <a:rPr lang="en-US" sz="1300" dirty="0"/>
              <a:t>Our topic today hits close to home with Victoria because, like many of us, she has lived through the challenges of recruiting and evaluating candidates across the globe who have varying degrees of literacy. </a:t>
            </a:r>
            <a:endParaRPr lang="en-US" sz="1300" dirty="0"/>
          </a:p>
          <a:p>
            <a:endParaRPr lang="en-US" sz="1300" dirty="0"/>
          </a:p>
          <a:p>
            <a:r>
              <a:rPr lang="en-US" sz="1300" dirty="0"/>
              <a:t>Victoria previously managed </a:t>
            </a:r>
            <a:r>
              <a:rPr lang="en-US" sz="1300" dirty="0"/>
              <a:t>a global </a:t>
            </a:r>
            <a:r>
              <a:rPr lang="en-US" sz="1300" dirty="0"/>
              <a:t>selection team, where she guided strategies that impacted </a:t>
            </a:r>
            <a:r>
              <a:rPr lang="en-US" sz="1300" dirty="0"/>
              <a:t>more than 2 million </a:t>
            </a:r>
            <a:r>
              <a:rPr lang="en-US" sz="1300" dirty="0"/>
              <a:t>executive, management, and hourly candidates </a:t>
            </a:r>
            <a:r>
              <a:rPr lang="en-US" sz="1300" dirty="0"/>
              <a:t>in 27 languages annually. During the course of her career, Victoria’s work has facilitated employers </a:t>
            </a:r>
            <a:r>
              <a:rPr lang="en-US" dirty="0" smtClean="0"/>
              <a:t>in </a:t>
            </a:r>
            <a:r>
              <a:rPr lang="en-US" sz="1300" dirty="0"/>
              <a:t>implementing best practices as well as streamlining </a:t>
            </a:r>
            <a:r>
              <a:rPr lang="en-US" sz="1300" dirty="0"/>
              <a:t>and </a:t>
            </a:r>
            <a:r>
              <a:rPr lang="en-US" sz="1300" dirty="0"/>
              <a:t>enhancing their talent management practices. Victoria </a:t>
            </a:r>
            <a:r>
              <a:rPr lang="en-US" sz="1300" dirty="0"/>
              <a:t>is a co-author of the book chapter “Bridging the digital divide across a global business: Development of a technology-enabled selection system for low-literacy applicants” on which this webinar is based. </a:t>
            </a:r>
          </a:p>
          <a:p>
            <a:endParaRPr lang="en-US" sz="1300" dirty="0"/>
          </a:p>
          <a:p>
            <a:r>
              <a:rPr lang="en-US" sz="1300" dirty="0"/>
              <a:t>1min</a:t>
            </a:r>
            <a:endParaRPr lang="en-US" dirty="0"/>
          </a:p>
        </p:txBody>
      </p:sp>
      <p:sp>
        <p:nvSpPr>
          <p:cNvPr id="4" name="Slide Number Placeholder 3"/>
          <p:cNvSpPr>
            <a:spLocks noGrp="1"/>
          </p:cNvSpPr>
          <p:nvPr>
            <p:ph type="sldNum" sz="quarter" idx="10"/>
          </p:nvPr>
        </p:nvSpPr>
        <p:spPr/>
        <p:txBody>
          <a:bodyPr/>
          <a:lstStyle/>
          <a:p>
            <a:fld id="{8BA65D05-6970-4EAE-9B29-C0F1008FFE7D}" type="slidenum">
              <a:rPr lang="en-US" smtClean="0"/>
              <a:t>3</a:t>
            </a:fld>
            <a:endParaRPr lang="en-US"/>
          </a:p>
        </p:txBody>
      </p:sp>
    </p:spTree>
    <p:extLst>
      <p:ext uri="{BB962C8B-B14F-4D97-AF65-F5344CB8AC3E}">
        <p14:creationId xmlns:p14="http://schemas.microsoft.com/office/powerpoint/2010/main" val="996966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normAutofit/>
          </a:bodyPr>
          <a:lstStyle/>
          <a:p>
            <a:r>
              <a:rPr lang="en-US" sz="1300" dirty="0"/>
              <a:t>Shreya: </a:t>
            </a:r>
            <a:r>
              <a:rPr lang="en-US" dirty="0" smtClean="0"/>
              <a:t>Before we go to the presentation, there’s a few things that I want to cover.</a:t>
            </a:r>
          </a:p>
          <a:p>
            <a:r>
              <a:rPr lang="en-US" sz="1300" dirty="0"/>
              <a:t>[Timing – estimating 5-6 min across this and the next 2 slides for company </a:t>
            </a:r>
            <a:r>
              <a:rPr lang="en-US" dirty="0" smtClean="0"/>
              <a:t>info and webinar </a:t>
            </a:r>
            <a:r>
              <a:rPr lang="en-US" sz="1300" dirty="0"/>
              <a:t>logistics]</a:t>
            </a:r>
            <a:endParaRPr lang="en-US" dirty="0" smtClean="0"/>
          </a:p>
          <a:p>
            <a:endParaRPr lang="en-US" dirty="0" smtClean="0"/>
          </a:p>
          <a:p>
            <a:r>
              <a:rPr lang="en-US" dirty="0" smtClean="0"/>
              <a:t>[Izabela]</a:t>
            </a:r>
            <a:r>
              <a:rPr lang="en-US" baseline="0" dirty="0" smtClean="0"/>
              <a:t> </a:t>
            </a:r>
            <a:r>
              <a:rPr lang="en-US" dirty="0" smtClean="0"/>
              <a:t>We help organizations achieve TM</a:t>
            </a:r>
            <a:r>
              <a:rPr lang="en-US" baseline="0" dirty="0" smtClean="0"/>
              <a:t> excellence and leadership excellence.</a:t>
            </a:r>
            <a:endParaRPr lang="en-US" dirty="0"/>
          </a:p>
        </p:txBody>
      </p:sp>
      <p:sp>
        <p:nvSpPr>
          <p:cNvPr id="4" name="Slide Number Placeholder 3"/>
          <p:cNvSpPr>
            <a:spLocks noGrp="1"/>
          </p:cNvSpPr>
          <p:nvPr>
            <p:ph type="sldNum" sz="quarter" idx="10"/>
          </p:nvPr>
        </p:nvSpPr>
        <p:spPr/>
        <p:txBody>
          <a:bodyPr/>
          <a:lstStyle/>
          <a:p>
            <a:fld id="{45C2795C-B4B9-4EEA-ADFD-682FEABAC449}" type="slidenum">
              <a:rPr lang="en-US" smtClean="0"/>
              <a:pPr/>
              <a:t>4</a:t>
            </a:fld>
            <a:endParaRPr lang="en-US"/>
          </a:p>
        </p:txBody>
      </p:sp>
      <p:sp>
        <p:nvSpPr>
          <p:cNvPr id="5" name="Footer Placeholder 4"/>
          <p:cNvSpPr>
            <a:spLocks noGrp="1"/>
          </p:cNvSpPr>
          <p:nvPr>
            <p:ph type="ftr" sz="quarter" idx="11"/>
          </p:nvPr>
        </p:nvSpPr>
        <p:spPr/>
        <p:txBody>
          <a:bodyPr/>
          <a:lstStyle/>
          <a:p>
            <a:r>
              <a:rPr lang="en-US" smtClean="0"/>
              <a:t>Confidential</a:t>
            </a:r>
            <a:endParaRPr lang="en-US"/>
          </a:p>
        </p:txBody>
      </p:sp>
    </p:spTree>
    <p:extLst>
      <p:ext uri="{BB962C8B-B14F-4D97-AF65-F5344CB8AC3E}">
        <p14:creationId xmlns:p14="http://schemas.microsoft.com/office/powerpoint/2010/main" val="3777467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sz="1300" dirty="0"/>
              <a:t>Shreya: </a:t>
            </a:r>
            <a:r>
              <a:rPr lang="en-US" dirty="0" smtClean="0"/>
              <a:t>Here are</a:t>
            </a:r>
            <a:r>
              <a:rPr lang="en-US" baseline="0" dirty="0" smtClean="0"/>
              <a:t> </a:t>
            </a:r>
            <a:r>
              <a:rPr lang="en-US" dirty="0" smtClean="0"/>
              <a:t>the range of services</a:t>
            </a:r>
            <a:r>
              <a:rPr lang="en-US" baseline="0" dirty="0" smtClean="0"/>
              <a:t> we offer.  Human Capital Growth is excited to share that we now offer a full portfolio of solutions for optimizing your Talent Management function.  If you’d like more information, Please reach out to us. We will share our contact information at the end of this session.</a:t>
            </a:r>
          </a:p>
          <a:p>
            <a:endParaRPr lang="en-US" baseline="0" dirty="0" smtClean="0"/>
          </a:p>
          <a:p>
            <a:endParaRPr lang="en-US" baseline="0" dirty="0" smtClean="0"/>
          </a:p>
          <a:p>
            <a:endParaRPr lang="en-US" dirty="0"/>
          </a:p>
        </p:txBody>
      </p:sp>
      <p:sp>
        <p:nvSpPr>
          <p:cNvPr id="4" name="Footer Placeholder 3"/>
          <p:cNvSpPr>
            <a:spLocks noGrp="1"/>
          </p:cNvSpPr>
          <p:nvPr>
            <p:ph type="ftr" sz="quarter" idx="10"/>
          </p:nvPr>
        </p:nvSpPr>
        <p:spPr/>
        <p:txBody>
          <a:bodyPr/>
          <a:lstStyle/>
          <a:p>
            <a:r>
              <a:rPr lang="en-US" dirty="0" smtClean="0"/>
              <a:t>Confidential</a:t>
            </a:r>
            <a:endParaRPr lang="en-US" dirty="0"/>
          </a:p>
        </p:txBody>
      </p:sp>
      <p:sp>
        <p:nvSpPr>
          <p:cNvPr id="5" name="Slide Number Placeholder 4"/>
          <p:cNvSpPr>
            <a:spLocks noGrp="1"/>
          </p:cNvSpPr>
          <p:nvPr>
            <p:ph type="sldNum" sz="quarter" idx="11"/>
          </p:nvPr>
        </p:nvSpPr>
        <p:spPr/>
        <p:txBody>
          <a:bodyPr/>
          <a:lstStyle/>
          <a:p>
            <a:fld id="{04E08A5D-0E4C-4B1A-9B96-BB29329F8D0C}" type="slidenum">
              <a:rPr lang="en-US" smtClean="0"/>
              <a:pPr/>
              <a:t>5</a:t>
            </a:fld>
            <a:endParaRPr lang="en-US" dirty="0"/>
          </a:p>
        </p:txBody>
      </p:sp>
    </p:spTree>
    <p:extLst>
      <p:ext uri="{BB962C8B-B14F-4D97-AF65-F5344CB8AC3E}">
        <p14:creationId xmlns:p14="http://schemas.microsoft.com/office/powerpoint/2010/main" val="3376513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400" y="4560570"/>
            <a:ext cx="6746240" cy="4720590"/>
          </a:xfrm>
        </p:spPr>
        <p:txBody>
          <a:bodyPr/>
          <a:lstStyle/>
          <a:p>
            <a:r>
              <a:rPr lang="en-US" sz="1100" dirty="0"/>
              <a:t>VICTORIA: </a:t>
            </a:r>
          </a:p>
          <a:p>
            <a:pPr defTabSz="966612">
              <a:defRPr/>
            </a:pPr>
            <a:r>
              <a:rPr lang="en-US" sz="1100" dirty="0">
                <a:solidFill>
                  <a:srgbClr val="000000"/>
                </a:solidFill>
              </a:rPr>
              <a:t>The main objective of the hiring process is to accurately distinguish those individuals who have the capability to perform the job at a high level from those who cannot. </a:t>
            </a:r>
            <a:r>
              <a:rPr lang="en-US" sz="1100" dirty="0"/>
              <a:t>This </a:t>
            </a:r>
            <a:r>
              <a:rPr lang="en-US" sz="1100" dirty="0"/>
              <a:t>graphic illustrates some of the typical steps of a hiring process. READ SLIDE</a:t>
            </a:r>
          </a:p>
          <a:p>
            <a:pPr>
              <a:defRPr/>
            </a:pPr>
            <a:r>
              <a:rPr lang="en-US" sz="1100" dirty="0"/>
              <a:t>2 </a:t>
            </a:r>
            <a:r>
              <a:rPr lang="en-US" sz="1100" dirty="0"/>
              <a:t>of the most important aspects of a selection system are its ability to (Hunter &amp; </a:t>
            </a:r>
            <a:r>
              <a:rPr lang="en-US" sz="1100" dirty="0"/>
              <a:t>Schmidt, 1998</a:t>
            </a:r>
            <a:r>
              <a:rPr lang="en-US" sz="1100" dirty="0"/>
              <a:t>): </a:t>
            </a:r>
          </a:p>
          <a:p>
            <a:pPr marL="241653" indent="-241653" defTabSz="966612">
              <a:buFontTx/>
              <a:buAutoNum type="arabicParenBoth"/>
              <a:defRPr/>
            </a:pPr>
            <a:r>
              <a:rPr lang="en-US" sz="1100" dirty="0"/>
              <a:t>streamline the hiring process and </a:t>
            </a:r>
          </a:p>
          <a:p>
            <a:pPr marL="241653" indent="-241653" defTabSz="966612">
              <a:buFontTx/>
              <a:buAutoNum type="arabicParenBoth"/>
              <a:defRPr/>
            </a:pPr>
            <a:r>
              <a:rPr lang="en-US" sz="1100" dirty="0"/>
              <a:t>identify applicants who are trainable and most likely to perform well on the job. </a:t>
            </a:r>
          </a:p>
          <a:p>
            <a:pPr marL="241653" indent="-241653" defTabSz="966612">
              <a:buFontTx/>
              <a:buAutoNum type="arabicParenBoth"/>
              <a:defRPr/>
            </a:pPr>
            <a:endParaRPr lang="en-US" sz="1100" dirty="0"/>
          </a:p>
          <a:p>
            <a:r>
              <a:rPr lang="en-US" sz="1100" dirty="0"/>
              <a:t>This is no small feat, especially when it comes to high volume jobs such as those prevalent with hourly/non-management roles (e.g., retail, hospitality, food services</a:t>
            </a:r>
            <a:r>
              <a:rPr lang="en-US" sz="1100" dirty="0"/>
              <a:t>). For </a:t>
            </a:r>
            <a:r>
              <a:rPr lang="en-US" sz="1100" dirty="0"/>
              <a:t>most of </a:t>
            </a:r>
            <a:r>
              <a:rPr lang="en-US" sz="1100" dirty="0"/>
              <a:t>these jobs companies provide structured on-the-job </a:t>
            </a:r>
            <a:r>
              <a:rPr lang="en-US" sz="1100" dirty="0"/>
              <a:t>training. The 2015 North American Talent Board Candidate Experience Research Report included data from ~200 companies and results showed that more than 60% of their </a:t>
            </a:r>
            <a:r>
              <a:rPr lang="en-US" sz="1100" dirty="0"/>
              <a:t>hourly/non-exempt </a:t>
            </a:r>
            <a:r>
              <a:rPr lang="en-US" sz="1100" dirty="0"/>
              <a:t>job postings </a:t>
            </a:r>
            <a:r>
              <a:rPr lang="en-US" sz="1100" dirty="0"/>
              <a:t>received </a:t>
            </a:r>
            <a:r>
              <a:rPr lang="en-US" sz="1100" dirty="0"/>
              <a:t>upwards of 200 applicants </a:t>
            </a:r>
            <a:r>
              <a:rPr lang="en-US" sz="1100" dirty="0"/>
              <a:t>each. And, </a:t>
            </a:r>
            <a:r>
              <a:rPr lang="en-US" sz="1100" dirty="0"/>
              <a:t>on </a:t>
            </a:r>
            <a:r>
              <a:rPr lang="en-US" sz="1100" dirty="0"/>
              <a:t>average </a:t>
            </a:r>
            <a:r>
              <a:rPr lang="en-US" sz="1100" dirty="0"/>
              <a:t>across job </a:t>
            </a:r>
            <a:r>
              <a:rPr lang="en-US" sz="1100" dirty="0"/>
              <a:t>groups, </a:t>
            </a:r>
            <a:r>
              <a:rPr lang="en-US" sz="1100" dirty="0"/>
              <a:t>over ¼ of the employers surveyed stated that 50-75% of </a:t>
            </a:r>
            <a:r>
              <a:rPr lang="en-US" sz="1100" dirty="0"/>
              <a:t>those applicants weren’t </a:t>
            </a:r>
            <a:r>
              <a:rPr lang="en-US" sz="1100" dirty="0"/>
              <a:t>qualified for the jobs they applied for. (pp25-26</a:t>
            </a:r>
            <a:r>
              <a:rPr lang="en-US" sz="1100" dirty="0"/>
              <a:t>) So, that’s a lot candidates to sift through in order to identify those with the greatest potential for performance on the job.</a:t>
            </a:r>
            <a:endParaRPr lang="en-US" sz="1100" dirty="0"/>
          </a:p>
          <a:p>
            <a:pPr defTabSz="966612">
              <a:defRPr/>
            </a:pPr>
            <a:endParaRPr lang="en-US" sz="1100" dirty="0"/>
          </a:p>
          <a:p>
            <a:pPr defTabSz="966612">
              <a:defRPr/>
            </a:pPr>
            <a:r>
              <a:rPr lang="en-US" sz="1100" dirty="0"/>
              <a:t>Across the globe, hourly applicants tend to be of lower socioeconomic status and varied in education, skill sets, and primary language. With world-wide estimates of close to 20% of the population being illiterate, we find challenges with primary language literacy, familiarity with computers, and reliable access to the Internet when trying to recruit, hire, and train these candidates. (</a:t>
            </a:r>
            <a:r>
              <a:rPr lang="en-US" sz="1100" u="sng" dirty="0">
                <a:hlinkClick r:id="rId3"/>
              </a:rPr>
              <a:t>https://worldliteracyfoundation.org/who-we-are/#history</a:t>
            </a:r>
            <a:r>
              <a:rPr lang="en-US" sz="1100" dirty="0"/>
              <a:t>)</a:t>
            </a:r>
          </a:p>
          <a:p>
            <a:pPr defTabSz="966612">
              <a:defRPr/>
            </a:pPr>
            <a:endParaRPr lang="en-US" sz="1100" dirty="0"/>
          </a:p>
          <a:p>
            <a:pPr defTabSz="966612">
              <a:defRPr/>
            </a:pPr>
            <a:r>
              <a:rPr lang="en-US" sz="1100" dirty="0"/>
              <a:t>When we think about the hiring process as a whole and consider </a:t>
            </a:r>
            <a:r>
              <a:rPr lang="en-US" sz="1100" dirty="0"/>
              <a:t>the target </a:t>
            </a:r>
            <a:r>
              <a:rPr lang="en-US" sz="1100" dirty="0"/>
              <a:t>population for </a:t>
            </a:r>
            <a:r>
              <a:rPr lang="en-US" sz="1100" dirty="0"/>
              <a:t>these </a:t>
            </a:r>
            <a:r>
              <a:rPr lang="en-US" sz="1100" dirty="0"/>
              <a:t>hourly roles, it makes sense that we </a:t>
            </a:r>
            <a:r>
              <a:rPr lang="en-US" sz="1100" dirty="0"/>
              <a:t>focus </a:t>
            </a:r>
            <a:r>
              <a:rPr lang="en-US" sz="1100" dirty="0"/>
              <a:t>on how we can better attract, engage, and select </a:t>
            </a:r>
            <a:r>
              <a:rPr lang="en-US" sz="1100" dirty="0"/>
              <a:t>from low </a:t>
            </a:r>
            <a:r>
              <a:rPr lang="en-US" sz="1100" dirty="0"/>
              <a:t>literacy </a:t>
            </a:r>
            <a:r>
              <a:rPr lang="en-US" sz="1100" dirty="0"/>
              <a:t>candidates. Try to identify those </a:t>
            </a:r>
            <a:r>
              <a:rPr lang="en-US" sz="1100" dirty="0"/>
              <a:t>who have the best chance of being </a:t>
            </a:r>
            <a:r>
              <a:rPr lang="en-US" sz="1100" dirty="0"/>
              <a:t>trained </a:t>
            </a:r>
            <a:r>
              <a:rPr lang="en-US" sz="1100" dirty="0"/>
              <a:t>to perform well on the job. </a:t>
            </a:r>
            <a:r>
              <a:rPr lang="en-US" sz="1100" dirty="0"/>
              <a:t>More importantly, we don't want to pass on applicants simply because they aren't good at using a computer or reading comprehension if those things aren't even related to performing well on the job.</a:t>
            </a:r>
          </a:p>
          <a:p>
            <a:r>
              <a:rPr lang="en-US" sz="1100" dirty="0"/>
              <a:t>2 </a:t>
            </a:r>
            <a:r>
              <a:rPr lang="en-US" sz="1100" dirty="0"/>
              <a:t>min</a:t>
            </a:r>
          </a:p>
        </p:txBody>
      </p:sp>
      <p:sp>
        <p:nvSpPr>
          <p:cNvPr id="4" name="Slide Number Placeholder 3"/>
          <p:cNvSpPr>
            <a:spLocks noGrp="1"/>
          </p:cNvSpPr>
          <p:nvPr>
            <p:ph type="sldNum" sz="quarter" idx="10"/>
          </p:nvPr>
        </p:nvSpPr>
        <p:spPr/>
        <p:txBody>
          <a:bodyPr/>
          <a:lstStyle/>
          <a:p>
            <a:fld id="{8BA65D05-6970-4EAE-9B29-C0F1008FFE7D}" type="slidenum">
              <a:rPr lang="en-US" smtClean="0"/>
              <a:t>6</a:t>
            </a:fld>
            <a:endParaRPr lang="en-US"/>
          </a:p>
        </p:txBody>
      </p:sp>
    </p:spTree>
    <p:extLst>
      <p:ext uri="{BB962C8B-B14F-4D97-AF65-F5344CB8AC3E}">
        <p14:creationId xmlns:p14="http://schemas.microsoft.com/office/powerpoint/2010/main" val="2541385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VICTORIA:</a:t>
            </a:r>
          </a:p>
          <a:p>
            <a:pPr>
              <a:defRPr/>
            </a:pPr>
            <a:r>
              <a:rPr lang="en-US" dirty="0"/>
              <a:t>Leveraging a case study from a global Fortune 200 </a:t>
            </a:r>
            <a:r>
              <a:rPr lang="en-US" dirty="0"/>
              <a:t>company</a:t>
            </a:r>
            <a:r>
              <a:rPr lang="en-US" dirty="0"/>
              <a:t>, today we will walk through </a:t>
            </a:r>
            <a:r>
              <a:rPr lang="en-US" dirty="0"/>
              <a:t>some:</a:t>
            </a:r>
            <a:endParaRPr lang="en-US" dirty="0"/>
          </a:p>
          <a:p>
            <a:pPr marL="241653" indent="-241653" defTabSz="966612">
              <a:buFont typeface="+mj-lt"/>
              <a:buAutoNum type="arabicPeriod"/>
              <a:defRPr/>
            </a:pPr>
            <a:r>
              <a:rPr lang="en-US" dirty="0"/>
              <a:t>guiding principles </a:t>
            </a:r>
            <a:r>
              <a:rPr lang="en-US" dirty="0"/>
              <a:t>of </a:t>
            </a:r>
            <a:r>
              <a:rPr lang="en-US" dirty="0"/>
              <a:t>selection </a:t>
            </a:r>
            <a:r>
              <a:rPr lang="en-US" dirty="0"/>
              <a:t>programs, and the</a:t>
            </a:r>
            <a:endParaRPr lang="en-US" dirty="0"/>
          </a:p>
          <a:p>
            <a:pPr marL="241653" indent="-241653" defTabSz="966612">
              <a:buFont typeface="+mj-lt"/>
              <a:buAutoNum type="arabicPeriod"/>
              <a:defRPr/>
            </a:pPr>
            <a:r>
              <a:rPr lang="en-US" dirty="0"/>
              <a:t>scientific development and implementation of evidenced-based selection tools</a:t>
            </a:r>
          </a:p>
          <a:p>
            <a:pPr marL="241653" indent="-241653" defTabSz="966612">
              <a:buFont typeface="+mj-lt"/>
              <a:buAutoNum type="arabicPeriod"/>
              <a:defRPr/>
            </a:pPr>
            <a:endParaRPr lang="en-US" dirty="0"/>
          </a:p>
          <a:p>
            <a:pPr defTabSz="966612">
              <a:defRPr/>
            </a:pPr>
            <a:r>
              <a:rPr lang="en-US" dirty="0"/>
              <a:t>And, we'll discuss ways to: </a:t>
            </a:r>
          </a:p>
          <a:p>
            <a:pPr marL="241653" indent="-241653" defTabSz="966612">
              <a:buFont typeface="+mj-lt"/>
              <a:buAutoNum type="arabicPeriod"/>
              <a:defRPr/>
            </a:pPr>
            <a:r>
              <a:rPr lang="en-US" dirty="0"/>
              <a:t>conduct robust job analyses, assessment design, and validations; </a:t>
            </a:r>
          </a:p>
          <a:p>
            <a:pPr marL="241653" indent="-241653" defTabSz="966612">
              <a:buFont typeface="+mj-lt"/>
              <a:buAutoNum type="arabicPeriod"/>
              <a:defRPr/>
            </a:pPr>
            <a:r>
              <a:rPr lang="en-US" dirty="0"/>
              <a:t>build a compelling business case; </a:t>
            </a:r>
          </a:p>
          <a:p>
            <a:pPr marL="241653" indent="-241653" defTabSz="966612">
              <a:buFont typeface="+mj-lt"/>
              <a:buAutoNum type="arabicPeriod"/>
              <a:defRPr/>
            </a:pPr>
            <a:r>
              <a:rPr lang="en-US" dirty="0"/>
              <a:t>address applicant literacy challenges; </a:t>
            </a:r>
          </a:p>
          <a:p>
            <a:pPr marL="241653" indent="-241653" defTabSz="966612">
              <a:buFont typeface="+mj-lt"/>
              <a:buAutoNum type="arabicPeriod"/>
              <a:defRPr/>
            </a:pPr>
            <a:r>
              <a:rPr lang="en-US" dirty="0"/>
              <a:t>take into account cultural and literacy considerations; </a:t>
            </a:r>
          </a:p>
          <a:p>
            <a:pPr marL="241653" indent="-241653" defTabSz="966612">
              <a:buFont typeface="+mj-lt"/>
              <a:buAutoNum type="arabicPeriod"/>
              <a:defRPr/>
            </a:pPr>
            <a:r>
              <a:rPr lang="en-US" dirty="0"/>
              <a:t>and measure success. </a:t>
            </a:r>
          </a:p>
          <a:p>
            <a:pPr defTabSz="966612">
              <a:defRPr/>
            </a:pPr>
            <a:endParaRPr lang="en-US" dirty="0"/>
          </a:p>
          <a:p>
            <a:pPr defTabSz="966612">
              <a:defRPr/>
            </a:pPr>
            <a:r>
              <a:rPr lang="en-US" dirty="0"/>
              <a:t>Throughout the presentation we’ll talk about </a:t>
            </a:r>
            <a:r>
              <a:rPr lang="en-US" dirty="0"/>
              <a:t>selection in </a:t>
            </a:r>
            <a:r>
              <a:rPr lang="en-US" dirty="0"/>
              <a:t>general and I’ll bring in </a:t>
            </a:r>
            <a:r>
              <a:rPr lang="en-US" dirty="0"/>
              <a:t>some examples </a:t>
            </a:r>
            <a:r>
              <a:rPr lang="en-US" dirty="0"/>
              <a:t>of how things worked within our case study.</a:t>
            </a:r>
          </a:p>
          <a:p>
            <a:pPr defTabSz="966612">
              <a:defRPr/>
            </a:pPr>
            <a:endParaRPr lang="en-US" dirty="0"/>
          </a:p>
          <a:p>
            <a:pPr defTabSz="966612">
              <a:defRPr/>
            </a:pPr>
            <a:r>
              <a:rPr lang="en-US" dirty="0"/>
              <a:t>45sec</a:t>
            </a:r>
          </a:p>
        </p:txBody>
      </p:sp>
      <p:sp>
        <p:nvSpPr>
          <p:cNvPr id="4" name="Slide Number Placeholder 3"/>
          <p:cNvSpPr>
            <a:spLocks noGrp="1"/>
          </p:cNvSpPr>
          <p:nvPr>
            <p:ph type="sldNum" sz="quarter" idx="10"/>
          </p:nvPr>
        </p:nvSpPr>
        <p:spPr/>
        <p:txBody>
          <a:bodyPr/>
          <a:lstStyle/>
          <a:p>
            <a:fld id="{8BA65D05-6970-4EAE-9B29-C0F1008FFE7D}" type="slidenum">
              <a:rPr lang="en-US" smtClean="0"/>
              <a:t>7</a:t>
            </a:fld>
            <a:endParaRPr lang="en-US"/>
          </a:p>
        </p:txBody>
      </p:sp>
    </p:spTree>
    <p:extLst>
      <p:ext uri="{BB962C8B-B14F-4D97-AF65-F5344CB8AC3E}">
        <p14:creationId xmlns:p14="http://schemas.microsoft.com/office/powerpoint/2010/main" val="4202925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50240" y="4560570"/>
            <a:ext cx="6258560" cy="4800600"/>
          </a:xfrm>
        </p:spPr>
        <p:txBody>
          <a:bodyPr/>
          <a:lstStyle/>
          <a:p>
            <a:pPr defTabSz="966612">
              <a:defRPr/>
            </a:pPr>
            <a:r>
              <a:rPr lang="en-US" sz="1100" dirty="0">
                <a:solidFill>
                  <a:srgbClr val="000000"/>
                </a:solidFill>
              </a:rPr>
              <a:t>The main objective of using selection tools is to accurately distinguish those individuals who have the capability to perform the job at a high level from those who do not. </a:t>
            </a:r>
          </a:p>
          <a:p>
            <a:pPr defTabSz="966612">
              <a:defRPr/>
            </a:pPr>
            <a:endParaRPr lang="en-US" sz="1100" dirty="0">
              <a:solidFill>
                <a:srgbClr val="000000"/>
              </a:solidFill>
            </a:endParaRPr>
          </a:p>
          <a:p>
            <a:pPr defTabSz="966612">
              <a:defRPr/>
            </a:pPr>
            <a:r>
              <a:rPr lang="en-US" sz="1100" dirty="0"/>
              <a:t>There </a:t>
            </a:r>
            <a:r>
              <a:rPr lang="en-US" sz="1100" dirty="0"/>
              <a:t>is an entire science and over 100 years of research focused on the development of selection </a:t>
            </a:r>
            <a:r>
              <a:rPr lang="en-US" sz="1100" dirty="0"/>
              <a:t>tools. Several </a:t>
            </a:r>
            <a:r>
              <a:rPr lang="en-US" sz="1100" dirty="0"/>
              <a:t>professional organizations </a:t>
            </a:r>
            <a:r>
              <a:rPr lang="en-US" sz="1100" dirty="0"/>
              <a:t>and regulatory entities have </a:t>
            </a:r>
            <a:r>
              <a:rPr lang="en-US" sz="1100" dirty="0"/>
              <a:t>established guidelines and generally accepted practices. We don’t have enough time to go into detailed requirements and guidelines from each, so on this slide I’ve noted some of the more well known </a:t>
            </a:r>
            <a:r>
              <a:rPr lang="en-US" sz="1100" dirty="0"/>
              <a:t>groups as examples.</a:t>
            </a:r>
          </a:p>
          <a:p>
            <a:pPr defTabSz="966612">
              <a:defRPr/>
            </a:pPr>
            <a:endParaRPr lang="en-US" sz="1100" dirty="0"/>
          </a:p>
          <a:p>
            <a:pPr defTabSz="966612">
              <a:defRPr/>
            </a:pPr>
            <a:r>
              <a:rPr lang="en-US" sz="1100" dirty="0"/>
              <a:t>While these various guidelines have potential legal impact, when they are followed, we tend to end up with a better performing system.  In other words, all of these guidelines aren't just about avoiding legal issues; they’re also about best practices.</a:t>
            </a:r>
            <a:endParaRPr lang="en-US" sz="1100" dirty="0"/>
          </a:p>
          <a:p>
            <a:pPr defTabSz="966612">
              <a:defRPr/>
            </a:pPr>
            <a:endParaRPr lang="en-US" sz="1100" dirty="0"/>
          </a:p>
          <a:p>
            <a:pPr defTabSz="966612">
              <a:defRPr/>
            </a:pPr>
            <a:r>
              <a:rPr lang="en-US" sz="1100" dirty="0"/>
              <a:t>For example, members </a:t>
            </a:r>
            <a:r>
              <a:rPr lang="en-US" sz="1100" dirty="0"/>
              <a:t>of the Society for I-O Psychology (business psychology) study the field of selection and have determined evidenced-based methods for the development, validation, evaluation, and use of selection procedures. These are designed to measure constructs related to work behavior with a focus on accurately predicting employee performance and providing pre-hire data to help </a:t>
            </a:r>
            <a:r>
              <a:rPr lang="en-US" sz="1100" dirty="0"/>
              <a:t>better inform </a:t>
            </a:r>
            <a:r>
              <a:rPr lang="en-US" sz="1100" dirty="0"/>
              <a:t>employment decisions. We’ll be going through several of these steps today.</a:t>
            </a:r>
          </a:p>
          <a:p>
            <a:pPr defTabSz="966612">
              <a:defRPr/>
            </a:pPr>
            <a:endParaRPr lang="en-US" sz="1100" dirty="0"/>
          </a:p>
          <a:p>
            <a:pPr defTabSz="966612">
              <a:defRPr/>
            </a:pPr>
            <a:r>
              <a:rPr lang="en-US" sz="1100" dirty="0"/>
              <a:t>The Uniformed Guidelines in the U.S. apply to procedures used </a:t>
            </a:r>
            <a:r>
              <a:rPr lang="en-US" sz="1100" dirty="0"/>
              <a:t>for </a:t>
            </a:r>
            <a:r>
              <a:rPr lang="en-US" sz="1100" dirty="0"/>
              <a:t>making employment decisions. </a:t>
            </a:r>
            <a:r>
              <a:rPr lang="en-US" sz="1100" dirty="0"/>
              <a:t>They </a:t>
            </a:r>
            <a:r>
              <a:rPr lang="en-US" sz="1100" dirty="0"/>
              <a:t>include a framework for determining the proper use of </a:t>
            </a:r>
            <a:r>
              <a:rPr lang="en-US" sz="1100" dirty="0"/>
              <a:t>selection procedures and complying with requirements of Federal law prohibiting employment practices which discriminate on the grounds of race, color, religion, sex, and national origin. </a:t>
            </a:r>
            <a:r>
              <a:rPr lang="en-US" sz="1100" dirty="0"/>
              <a:t>While these guidelines do not require a user to conduct validity studies of selection procedures where no adverse impact results, all users are encouraged to use selection procedures which are valid.</a:t>
            </a:r>
          </a:p>
          <a:p>
            <a:pPr defTabSz="966612">
              <a:defRPr/>
            </a:pPr>
            <a:endParaRPr lang="en-US" sz="1100" dirty="0"/>
          </a:p>
          <a:p>
            <a:pPr defTabSz="966612">
              <a:defRPr/>
            </a:pPr>
            <a:r>
              <a:rPr lang="en-US" sz="1100" dirty="0"/>
              <a:t>Depending on where you’re operating globally, you’ll have considerations re: contracts, work councils, and local jurisdictions. For example, in the EU, privacy regulations govern what types of data can be collected </a:t>
            </a:r>
            <a:r>
              <a:rPr lang="en-US" sz="1100" dirty="0"/>
              <a:t>as part of the application process and </a:t>
            </a:r>
            <a:r>
              <a:rPr lang="en-US" sz="1100" dirty="0"/>
              <a:t>how long they can be retained.</a:t>
            </a:r>
          </a:p>
          <a:p>
            <a:pPr defTabSz="966612">
              <a:defRPr/>
            </a:pPr>
            <a:endParaRPr lang="en-US" sz="1100" dirty="0"/>
          </a:p>
          <a:p>
            <a:pPr defTabSz="966612">
              <a:defRPr/>
            </a:pPr>
            <a:r>
              <a:rPr lang="en-US" sz="1100" dirty="0"/>
              <a:t>2 min</a:t>
            </a:r>
            <a:endParaRPr lang="en-US" sz="1100" dirty="0"/>
          </a:p>
        </p:txBody>
      </p:sp>
      <p:sp>
        <p:nvSpPr>
          <p:cNvPr id="4" name="Slide Number Placeholder 3"/>
          <p:cNvSpPr>
            <a:spLocks noGrp="1"/>
          </p:cNvSpPr>
          <p:nvPr>
            <p:ph type="sldNum" sz="quarter" idx="10"/>
          </p:nvPr>
        </p:nvSpPr>
        <p:spPr/>
        <p:txBody>
          <a:bodyPr/>
          <a:lstStyle/>
          <a:p>
            <a:fld id="{8BA65D05-6970-4EAE-9B29-C0F1008FFE7D}" type="slidenum">
              <a:rPr lang="en-US" smtClean="0"/>
              <a:t>8</a:t>
            </a:fld>
            <a:endParaRPr lang="en-US"/>
          </a:p>
        </p:txBody>
      </p:sp>
    </p:spTree>
    <p:extLst>
      <p:ext uri="{BB962C8B-B14F-4D97-AF65-F5344CB8AC3E}">
        <p14:creationId xmlns:p14="http://schemas.microsoft.com/office/powerpoint/2010/main" val="1573061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In general, when developing selection tools, there are some overarching principles that direct our actions from an organizational perspective. We want to identify candidates </a:t>
            </a:r>
            <a:r>
              <a:rPr lang="en-US" dirty="0"/>
              <a:t>who are most likely to be trainable </a:t>
            </a:r>
            <a:r>
              <a:rPr lang="en-US" dirty="0"/>
              <a:t>and </a:t>
            </a:r>
            <a:r>
              <a:rPr lang="en-US" dirty="0"/>
              <a:t>perform well on the job as well as </a:t>
            </a:r>
            <a:r>
              <a:rPr lang="en-US" dirty="0"/>
              <a:t>ensure that we’re treating individuals fairly. It is paramount to promote employee diversity not only from varying subgroups but incorporate people with different </a:t>
            </a:r>
            <a:r>
              <a:rPr lang="en-US" dirty="0"/>
              <a:t>perspectives, personalities, </a:t>
            </a:r>
            <a:r>
              <a:rPr lang="en-US" dirty="0"/>
              <a:t>and work styles. </a:t>
            </a:r>
            <a:r>
              <a:rPr lang="en-US" dirty="0"/>
              <a:t>We are looking to cultivate our employer brand (e.g., candidate experience).</a:t>
            </a:r>
          </a:p>
          <a:p>
            <a:pPr defTabSz="966612">
              <a:defRPr/>
            </a:pPr>
            <a:endParaRPr lang="en-US" dirty="0"/>
          </a:p>
          <a:p>
            <a:pPr defTabSz="966612">
              <a:defRPr/>
            </a:pPr>
            <a:r>
              <a:rPr lang="en-US" dirty="0"/>
              <a:t>Thinking </a:t>
            </a:r>
            <a:r>
              <a:rPr lang="en-US" dirty="0"/>
              <a:t>about economies of scale and business </a:t>
            </a:r>
            <a:r>
              <a:rPr lang="en-US" dirty="0"/>
              <a:t>alignment…We need to apply efficient and effective hiring practices (e.g., use consistent selection criteria, leverage economies of scale, consider globalization, mitigate the digital divide). Having </a:t>
            </a:r>
            <a:r>
              <a:rPr lang="en-US" dirty="0"/>
              <a:t>a global selection program can help to ensure a consistent quality of candidates for a  group of jobs in terms of knowledge, skills, abilities, or other characteristics (KSAOs), as well as present a common </a:t>
            </a:r>
            <a:r>
              <a:rPr lang="en-US" dirty="0"/>
              <a:t>image/employer brand </a:t>
            </a:r>
            <a:r>
              <a:rPr lang="en-US" dirty="0"/>
              <a:t>to candidates around the </a:t>
            </a:r>
            <a:r>
              <a:rPr lang="en-US" dirty="0"/>
              <a:t>world. It helps to </a:t>
            </a:r>
            <a:r>
              <a:rPr lang="en-US" dirty="0"/>
              <a:t>reduce the costs of development and implementation when compared to multiple local programs. It allows comparisons across geographical boundaries and can serve as a basis for strategic talent management, which ultimately </a:t>
            </a:r>
            <a:r>
              <a:rPr lang="en-US" dirty="0"/>
              <a:t>supports employee performance and contributes </a:t>
            </a:r>
            <a:r>
              <a:rPr lang="en-US" dirty="0"/>
              <a:t>to the organization’s long-term </a:t>
            </a:r>
            <a:r>
              <a:rPr lang="en-US" dirty="0"/>
              <a:t>success and return on investment. </a:t>
            </a:r>
            <a:r>
              <a:rPr lang="en-US" dirty="0"/>
              <a:t>(Adapted from </a:t>
            </a:r>
            <a:r>
              <a:rPr lang="en-US" dirty="0" err="1"/>
              <a:t>Tippins</a:t>
            </a:r>
            <a:r>
              <a:rPr lang="en-US" dirty="0"/>
              <a:t>)</a:t>
            </a:r>
            <a:br>
              <a:rPr lang="en-US" dirty="0"/>
            </a:br>
            <a:endParaRPr lang="en-US" dirty="0"/>
          </a:p>
          <a:p>
            <a:pPr defTabSz="966612">
              <a:defRPr/>
            </a:pPr>
            <a:r>
              <a:rPr lang="en-US" dirty="0"/>
              <a:t>1min</a:t>
            </a:r>
          </a:p>
          <a:p>
            <a:endParaRPr lang="en-US" dirty="0"/>
          </a:p>
        </p:txBody>
      </p:sp>
      <p:sp>
        <p:nvSpPr>
          <p:cNvPr id="4" name="Slide Number Placeholder 3"/>
          <p:cNvSpPr>
            <a:spLocks noGrp="1"/>
          </p:cNvSpPr>
          <p:nvPr>
            <p:ph type="sldNum" sz="quarter" idx="10"/>
          </p:nvPr>
        </p:nvSpPr>
        <p:spPr/>
        <p:txBody>
          <a:bodyPr/>
          <a:lstStyle/>
          <a:p>
            <a:fld id="{8BA65D05-6970-4EAE-9B29-C0F1008FFE7D}" type="slidenum">
              <a:rPr lang="en-US" smtClean="0"/>
              <a:t>9</a:t>
            </a:fld>
            <a:endParaRPr lang="en-US"/>
          </a:p>
        </p:txBody>
      </p:sp>
    </p:spTree>
    <p:extLst>
      <p:ext uri="{BB962C8B-B14F-4D97-AF65-F5344CB8AC3E}">
        <p14:creationId xmlns:p14="http://schemas.microsoft.com/office/powerpoint/2010/main" val="15730614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349ECDC-A3A0-4CBB-BB12-F866B0951A2E}" type="datetime1">
              <a:rPr lang="en-US" smtClean="0"/>
              <a:t>9/21/2016</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FA8444C-3AD4-4C18-A3BE-197CAA51C815}"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1580A0D-11CA-44E5-8BF1-5DB53CCF8449}" type="datetime1">
              <a:rPr lang="en-US" smtClean="0"/>
              <a:t>9/21/2016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A8444C-3AD4-4C18-A3BE-197CAA51C815}"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81801" y="6400800"/>
            <a:ext cx="1904999" cy="40460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5E7DD9E-F1E9-4C7A-9082-4413011E0357}" type="datetime1">
              <a:rPr lang="en-US" smtClean="0"/>
              <a:t>9/21/2016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A8444C-3AD4-4C18-A3BE-197CAA51C815}"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81801" y="6400800"/>
            <a:ext cx="1904999" cy="40460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0B5B14F-A96A-4595-A84D-5684863B5C12}" type="datetime1">
              <a:rPr lang="en-US" smtClean="0"/>
              <a:t>9/21/2016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A8444C-3AD4-4C18-A3BE-197CAA51C815}" type="slidenum">
              <a:rPr lang="en-US" smtClean="0"/>
              <a:t>‹#›</a:t>
            </a:fld>
            <a:endParaRPr lang="en-US" dirty="0"/>
          </a:p>
        </p:txBody>
      </p:sp>
      <p:sp>
        <p:nvSpPr>
          <p:cNvPr id="7" name="Title 6"/>
          <p:cNvSpPr>
            <a:spLocks noGrp="1"/>
          </p:cNvSpPr>
          <p:nvPr>
            <p:ph type="title"/>
          </p:nvPr>
        </p:nvSpPr>
        <p:spPr/>
        <p:txBody>
          <a:bodyPr rtlCol="0">
            <a:normAutofit/>
          </a:bodyPr>
          <a:lstStyle>
            <a:lvl1pPr>
              <a:defRPr sz="3600"/>
            </a:lvl1pPr>
            <a:extLst/>
          </a:lstStyle>
          <a:p>
            <a:r>
              <a:rPr kumimoji="0"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B5E1D03-9922-42DC-8647-67F101ECFA2F}" type="datetime1">
              <a:rPr lang="en-US" smtClean="0"/>
              <a:t>9/21/2016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A8444C-3AD4-4C18-A3BE-197CAA51C815}"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A4C548F-89BB-46D7-897B-AAAD579AA63F}" type="datetime1">
              <a:rPr lang="en-US" smtClean="0"/>
              <a:t>9/21/2016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A8444C-3AD4-4C18-A3BE-197CAA51C815}" type="slidenum">
              <a:rPr lang="en-US" smtClean="0"/>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dirty="0"/>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CBB4CF8-1107-437A-94FB-26B060AF202D}" type="datetime1">
              <a:rPr lang="en-US" smtClean="0"/>
              <a:t>9/21/2016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FA8444C-3AD4-4C18-A3BE-197CAA51C815}" type="slidenum">
              <a:rPr lang="en-US" smtClean="0"/>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81801" y="6400800"/>
            <a:ext cx="1904999" cy="404602"/>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FA8444C-3AD4-4C18-A3BE-197CAA51C815}" type="slidenum">
              <a:rPr lang="en-US" smtClean="0"/>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
        <p:nvSpPr>
          <p:cNvPr id="3" name="Date Placeholder 2"/>
          <p:cNvSpPr>
            <a:spLocks noGrp="1"/>
          </p:cNvSpPr>
          <p:nvPr>
            <p:ph type="dt" sz="half" idx="10"/>
          </p:nvPr>
        </p:nvSpPr>
        <p:spPr>
          <a:noFill/>
          <a:effectLst>
            <a:outerShdw blurRad="50800" dist="50800" dir="5400000" algn="ctr" rotWithShape="0">
              <a:schemeClr val="tx1"/>
            </a:outerShdw>
          </a:effectLst>
        </p:spPr>
        <p:txBody>
          <a:bodyPr/>
          <a:lstStyle/>
          <a:p>
            <a:fld id="{10D99366-EDD4-4B4E-ADE5-29BCAAB98F23}" type="datetime1">
              <a:rPr lang="en-US" smtClean="0"/>
              <a:t>9/21/2016</a:t>
            </a:fld>
            <a:endParaRPr lang="en-US" dirty="0"/>
          </a:p>
        </p:txBody>
      </p:sp>
      <p:sp>
        <p:nvSpPr>
          <p:cNvPr id="2" name="TextBox 1"/>
          <p:cNvSpPr txBox="1"/>
          <p:nvPr userDrawn="1"/>
        </p:nvSpPr>
        <p:spPr>
          <a:xfrm>
            <a:off x="6705600" y="6324600"/>
            <a:ext cx="1981200" cy="369332"/>
          </a:xfrm>
          <a:prstGeom prst="rect">
            <a:avLst/>
          </a:prstGeom>
          <a:noFill/>
        </p:spPr>
        <p:txBody>
          <a:bodyPr wrap="square" rtlCol="0">
            <a:spAutoFit/>
          </a:bodyPr>
          <a:lstStyle/>
          <a:p>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417A1-40AA-4404-A755-1FDDCE28C9C1}" type="datetime1">
              <a:rPr lang="en-US" smtClean="0"/>
              <a:t>9/21/2016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FA8444C-3AD4-4C18-A3BE-197CAA51C815}" type="slidenum">
              <a:rPr lang="en-US" smtClean="0"/>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81801" y="6400800"/>
            <a:ext cx="1904999" cy="40460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CA607D0E-CCDF-4455-B512-016D2D6879A3}" type="datetime1">
              <a:rPr lang="en-US" smtClean="0"/>
              <a:t>9/21/2016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A8444C-3AD4-4C18-A3BE-197CAA51C815}" type="slidenum">
              <a:rPr lang="en-US" smtClean="0"/>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81801" y="6400800"/>
            <a:ext cx="1904999" cy="404602"/>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5B43318-05C6-49E3-859E-80F03C8E4603}" type="datetime1">
              <a:rPr lang="en-US" smtClean="0"/>
              <a:t>9/21/2016</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FA8444C-3AD4-4C18-A3BE-197CAA51C815}"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BB68D0E-D2FD-43D8-B435-BCBDD864AA75}" type="datetime1">
              <a:rPr lang="en-US" smtClean="0"/>
              <a:t>9/21/2016</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FA8444C-3AD4-4C18-A3BE-197CAA51C815}" type="slidenum">
              <a:rPr lang="en-US" smtClean="0"/>
              <a:t>‹#›</a:t>
            </a:fld>
            <a:endParaRPr lang="en-US" dirty="0"/>
          </a:p>
        </p:txBody>
      </p:sp>
      <p:pic>
        <p:nvPicPr>
          <p:cNvPr id="11" name="Picture 1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781801" y="6400800"/>
            <a:ext cx="1904999" cy="404602"/>
          </a:xfrm>
          <a:prstGeom prst="rect">
            <a:avLst/>
          </a:prstGeom>
        </p:spPr>
      </p:pic>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dt="0"/>
  <p:txStyles>
    <p:titleStyle>
      <a:lvl1pPr algn="l" rtl="0" eaLnBrk="1" latinLnBrk="0" hangingPunct="1">
        <a:spcBef>
          <a:spcPct val="0"/>
        </a:spcBef>
        <a:buNone/>
        <a:defRPr kumimoji="0" sz="36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9.jpg"/><Relationship Id="rId7" Type="http://schemas.openxmlformats.org/officeDocument/2006/relationships/diagramColors" Target="../diagrams/colors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mailto:davis.va@gmail.com" TargetMode="External"/><Relationship Id="rId7"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mailto:Shreya@humancapitalgrowth.com" TargetMode="External"/><Relationship Id="rId5" Type="http://schemas.openxmlformats.org/officeDocument/2006/relationships/image" Target="../media/image5.jpeg"/><Relationship Id="rId4" Type="http://schemas.openxmlformats.org/officeDocument/2006/relationships/hyperlink" Target="http://www.linkedin.com/in/victoriaadavi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siop.org/_Principles/principlesdefault.aspx"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orldliteracyfoundation.org/who-we-are/#history" TargetMode="External"/><Relationship Id="rId5" Type="http://schemas.openxmlformats.org/officeDocument/2006/relationships/hyperlink" Target="https://www.gpo.gov/fdsys/pkg/CFR-2014-title29-vol4/xml/CFR-2014-title29-vol4-part1607.xml" TargetMode="External"/><Relationship Id="rId4" Type="http://schemas.openxmlformats.org/officeDocument/2006/relationships/hyperlink" Target="http://www.thetalentboard.org/cande-results-2015/"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davis.va@gmail.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www.linkedin.com/in/victoriaadavis/"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4.xml"/><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t">
            <a:normAutofit fontScale="90000"/>
          </a:bodyPr>
          <a:lstStyle/>
          <a:p>
            <a:pPr algn="ctr"/>
            <a:r>
              <a:rPr lang="en-US" sz="4400" dirty="0"/>
              <a:t>Employee</a:t>
            </a:r>
            <a:r>
              <a:rPr lang="en-US" dirty="0"/>
              <a:t> Selection Practices for Low Literacy Candidates</a:t>
            </a:r>
          </a:p>
        </p:txBody>
      </p:sp>
      <p:pic>
        <p:nvPicPr>
          <p:cNvPr id="6" name="Picture 5" descr="logo.png"/>
          <p:cNvPicPr/>
          <p:nvPr/>
        </p:nvPicPr>
        <p:blipFill>
          <a:blip r:embed="rId3" cstate="print"/>
          <a:stretch>
            <a:fillRect/>
          </a:stretch>
        </p:blipFill>
        <p:spPr>
          <a:xfrm>
            <a:off x="2514600" y="3543300"/>
            <a:ext cx="3946525" cy="800100"/>
          </a:xfrm>
          <a:prstGeom prst="rect">
            <a:avLst/>
          </a:prstGeom>
        </p:spPr>
      </p:pic>
    </p:spTree>
    <p:extLst>
      <p:ext uri="{BB962C8B-B14F-4D97-AF65-F5344CB8AC3E}">
        <p14:creationId xmlns:p14="http://schemas.microsoft.com/office/powerpoint/2010/main" val="27199584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A8444C-3AD4-4C18-A3BE-197CAA51C815}" type="slidenum">
              <a:rPr lang="en-US" smtClean="0"/>
              <a:t>10</a:t>
            </a:fld>
            <a:endParaRPr lang="en-US" dirty="0"/>
          </a:p>
        </p:txBody>
      </p:sp>
      <p:sp>
        <p:nvSpPr>
          <p:cNvPr id="10" name="Title 9"/>
          <p:cNvSpPr>
            <a:spLocks noGrp="1"/>
          </p:cNvSpPr>
          <p:nvPr>
            <p:ph type="title"/>
          </p:nvPr>
        </p:nvSpPr>
        <p:spPr/>
        <p:txBody>
          <a:bodyPr>
            <a:normAutofit fontScale="90000"/>
          </a:bodyPr>
          <a:lstStyle/>
          <a:p>
            <a:r>
              <a:rPr lang="en-US" dirty="0"/>
              <a:t>Selection Tool Development</a:t>
            </a:r>
            <a:br>
              <a:rPr lang="en-US" dirty="0"/>
            </a:br>
            <a:endParaRPr lang="en-US" dirty="0"/>
          </a:p>
        </p:txBody>
      </p:sp>
      <p:sp>
        <p:nvSpPr>
          <p:cNvPr id="7" name="Content Placeholder 5"/>
          <p:cNvSpPr>
            <a:spLocks noGrp="1"/>
          </p:cNvSpPr>
          <p:nvPr>
            <p:ph sz="quarter" idx="4294967295"/>
          </p:nvPr>
        </p:nvSpPr>
        <p:spPr>
          <a:xfrm>
            <a:off x="457200" y="1371600"/>
            <a:ext cx="7772400" cy="4804105"/>
          </a:xfrm>
          <a:prstGeom prst="rect">
            <a:avLst/>
          </a:prstGeom>
        </p:spPr>
        <p:txBody>
          <a:bodyPr>
            <a:noAutofit/>
          </a:bodyPr>
          <a:lstStyle/>
          <a:p>
            <a:r>
              <a:rPr lang="en-US" sz="2000" dirty="0"/>
              <a:t>Understand the jobs (e.g., conduct a robust job analysis)</a:t>
            </a:r>
          </a:p>
          <a:p>
            <a:pPr lvl="1"/>
            <a:r>
              <a:rPr lang="en-US" sz="1800" dirty="0"/>
              <a:t>Describe responsibilities of the jobs</a:t>
            </a:r>
          </a:p>
          <a:p>
            <a:pPr lvl="1"/>
            <a:r>
              <a:rPr lang="en-US" sz="1800" dirty="0"/>
              <a:t>Identify what tasks are performed </a:t>
            </a:r>
            <a:r>
              <a:rPr lang="en-US" sz="1800" dirty="0" smtClean="0"/>
              <a:t>&amp; how </a:t>
            </a:r>
            <a:r>
              <a:rPr lang="en-US" sz="1800" dirty="0"/>
              <a:t>frequently</a:t>
            </a:r>
          </a:p>
          <a:p>
            <a:pPr lvl="1"/>
            <a:r>
              <a:rPr lang="en-US" sz="1800" dirty="0"/>
              <a:t>Define the knowledge, skills, abilities, </a:t>
            </a:r>
            <a:r>
              <a:rPr lang="en-US" sz="1800" dirty="0" smtClean="0"/>
              <a:t>&amp; other </a:t>
            </a:r>
            <a:r>
              <a:rPr lang="en-US" sz="1800" dirty="0"/>
              <a:t>characteristics critical to job success (KSAOs)</a:t>
            </a:r>
          </a:p>
          <a:p>
            <a:pPr lvl="1"/>
            <a:r>
              <a:rPr lang="en-US" sz="1800" dirty="0"/>
              <a:t>Group similar jobs together based upon common competencies or job tasks, when </a:t>
            </a:r>
            <a:r>
              <a:rPr lang="en-US" sz="1800" dirty="0" smtClean="0"/>
              <a:t>possible</a:t>
            </a:r>
          </a:p>
          <a:p>
            <a:pPr lvl="1"/>
            <a:r>
              <a:rPr lang="en-US" sz="1800" dirty="0" smtClean="0"/>
              <a:t>Select critical competencies to be included in selection tools</a:t>
            </a:r>
            <a:endParaRPr lang="en-US" sz="1800" dirty="0"/>
          </a:p>
        </p:txBody>
      </p:sp>
      <p:sp>
        <p:nvSpPr>
          <p:cNvPr id="9" name="Slide Number Placeholder 1"/>
          <p:cNvSpPr txBox="1">
            <a:spLocks/>
          </p:cNvSpPr>
          <p:nvPr/>
        </p:nvSpPr>
        <p:spPr>
          <a:xfrm>
            <a:off x="8647272" y="6407944"/>
            <a:ext cx="365760" cy="365125"/>
          </a:xfrm>
          <a:prstGeom prst="rect">
            <a:avLst/>
          </a:prstGeom>
        </p:spPr>
        <p:txBody>
          <a:bodyPr vert="horz" anchor="b"/>
          <a:lstStyle>
            <a:defPPr>
              <a:defRPr lang="en-US"/>
            </a:defPPr>
            <a:lvl1pPr marL="0" algn="r" defTabSz="914400" rtl="0" eaLnBrk="1" latinLnBrk="0" hangingPunct="1">
              <a:defRPr kumimoji="0"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FA8444C-3AD4-4C18-A3BE-197CAA51C815}" type="slidenum">
              <a:rPr lang="en-US" smtClean="0"/>
              <a:pPr/>
              <a:t>10</a:t>
            </a:fld>
            <a:endParaRPr lang="en-US" dirty="0"/>
          </a:p>
        </p:txBody>
      </p:sp>
      <p:graphicFrame>
        <p:nvGraphicFramePr>
          <p:cNvPr id="11" name="Diagram 10"/>
          <p:cNvGraphicFramePr/>
          <p:nvPr>
            <p:extLst>
              <p:ext uri="{D42A27DB-BD31-4B8C-83A1-F6EECF244321}">
                <p14:modId xmlns:p14="http://schemas.microsoft.com/office/powerpoint/2010/main" val="3748541699"/>
              </p:ext>
            </p:extLst>
          </p:nvPr>
        </p:nvGraphicFramePr>
        <p:xfrm>
          <a:off x="1752600" y="3733800"/>
          <a:ext cx="5410200"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Left Brace 11"/>
          <p:cNvSpPr/>
          <p:nvPr/>
        </p:nvSpPr>
        <p:spPr>
          <a:xfrm>
            <a:off x="3429000" y="6019800"/>
            <a:ext cx="152400" cy="457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e 12"/>
          <p:cNvSpPr/>
          <p:nvPr/>
        </p:nvSpPr>
        <p:spPr>
          <a:xfrm flipH="1">
            <a:off x="5334000" y="6019800"/>
            <a:ext cx="152400" cy="457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377618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A8444C-3AD4-4C18-A3BE-197CAA51C815}" type="slidenum">
              <a:rPr lang="en-US" smtClean="0"/>
              <a:t>11</a:t>
            </a:fld>
            <a:endParaRPr lang="en-US" dirty="0"/>
          </a:p>
        </p:txBody>
      </p:sp>
      <p:sp>
        <p:nvSpPr>
          <p:cNvPr id="10" name="Title 9"/>
          <p:cNvSpPr>
            <a:spLocks noGrp="1"/>
          </p:cNvSpPr>
          <p:nvPr>
            <p:ph type="title"/>
          </p:nvPr>
        </p:nvSpPr>
        <p:spPr/>
        <p:txBody>
          <a:bodyPr>
            <a:normAutofit fontScale="90000"/>
          </a:bodyPr>
          <a:lstStyle/>
          <a:p>
            <a:r>
              <a:rPr lang="en-US" dirty="0"/>
              <a:t>Selection Tool Development</a:t>
            </a:r>
            <a:br>
              <a:rPr lang="en-US" dirty="0"/>
            </a:br>
            <a:endParaRPr lang="en-US" dirty="0"/>
          </a:p>
        </p:txBody>
      </p:sp>
      <p:sp>
        <p:nvSpPr>
          <p:cNvPr id="9" name="Slide Number Placeholder 1"/>
          <p:cNvSpPr txBox="1">
            <a:spLocks/>
          </p:cNvSpPr>
          <p:nvPr/>
        </p:nvSpPr>
        <p:spPr>
          <a:xfrm>
            <a:off x="8647272" y="6407944"/>
            <a:ext cx="365760" cy="365125"/>
          </a:xfrm>
          <a:prstGeom prst="rect">
            <a:avLst/>
          </a:prstGeom>
        </p:spPr>
        <p:txBody>
          <a:bodyPr vert="horz" anchor="b"/>
          <a:lstStyle>
            <a:defPPr>
              <a:defRPr lang="en-US"/>
            </a:defPPr>
            <a:lvl1pPr marL="0" algn="r" defTabSz="914400" rtl="0" eaLnBrk="1" latinLnBrk="0" hangingPunct="1">
              <a:defRPr kumimoji="0"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FA8444C-3AD4-4C18-A3BE-197CAA51C815}" type="slidenum">
              <a:rPr lang="en-US" smtClean="0"/>
              <a:pPr/>
              <a:t>11</a:t>
            </a:fld>
            <a:endParaRPr lang="en-US" dirty="0"/>
          </a:p>
        </p:txBody>
      </p:sp>
      <p:sp>
        <p:nvSpPr>
          <p:cNvPr id="26" name="Ellipse 98"/>
          <p:cNvSpPr/>
          <p:nvPr/>
        </p:nvSpPr>
        <p:spPr bwMode="auto">
          <a:xfrm>
            <a:off x="1519518" y="4888716"/>
            <a:ext cx="4282178" cy="389679"/>
          </a:xfrm>
          <a:prstGeom prst="ellipse">
            <a:avLst/>
          </a:prstGeom>
          <a:gradFill flip="none" rotWithShape="1">
            <a:gsLst>
              <a:gs pos="100000">
                <a:srgbClr val="FFFFFF">
                  <a:alpha val="0"/>
                </a:srgbClr>
              </a:gs>
              <a:gs pos="0">
                <a:schemeClr val="bg1">
                  <a:lumMod val="65000"/>
                </a:scheme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endParaRPr lang="en-US" sz="1800" smtClean="0">
              <a:solidFill>
                <a:srgbClr val="FFFFFF"/>
              </a:solidFill>
              <a:latin typeface="Calibri" pitchFamily="34" charset="0"/>
            </a:endParaRPr>
          </a:p>
        </p:txBody>
      </p:sp>
      <p:sp>
        <p:nvSpPr>
          <p:cNvPr id="27" name="Ellipse 98"/>
          <p:cNvSpPr/>
          <p:nvPr/>
        </p:nvSpPr>
        <p:spPr bwMode="auto">
          <a:xfrm>
            <a:off x="5597046" y="4833049"/>
            <a:ext cx="2229152" cy="445348"/>
          </a:xfrm>
          <a:prstGeom prst="ellipse">
            <a:avLst/>
          </a:prstGeom>
          <a:gradFill flip="none" rotWithShape="1">
            <a:gsLst>
              <a:gs pos="100000">
                <a:srgbClr val="FFFFFF">
                  <a:alpha val="0"/>
                </a:srgbClr>
              </a:gs>
              <a:gs pos="0">
                <a:schemeClr val="bg1">
                  <a:lumMod val="65000"/>
                </a:scheme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endParaRPr lang="en-US" sz="1800" smtClean="0">
              <a:solidFill>
                <a:srgbClr val="FFFFFF"/>
              </a:solidFill>
              <a:latin typeface="Calibri" pitchFamily="34" charset="0"/>
            </a:endParaRPr>
          </a:p>
        </p:txBody>
      </p:sp>
      <p:sp>
        <p:nvSpPr>
          <p:cNvPr id="28" name="Oval 27"/>
          <p:cNvSpPr/>
          <p:nvPr/>
        </p:nvSpPr>
        <p:spPr bwMode="auto">
          <a:xfrm>
            <a:off x="5142142" y="1663848"/>
            <a:ext cx="3127793" cy="3016801"/>
          </a:xfrm>
          <a:prstGeom prst="ellipse">
            <a:avLst/>
          </a:prstGeom>
          <a:solidFill>
            <a:schemeClr val="tx1">
              <a:lumMod val="75000"/>
              <a:lumOff val="25000"/>
            </a:schemeClr>
          </a:solidFill>
          <a:ln w="85725">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endParaRPr lang="en-US" sz="1800" smtClean="0">
              <a:solidFill>
                <a:srgbClr val="FFFFFF"/>
              </a:solidFill>
              <a:latin typeface="Calibri" pitchFamily="34" charset="0"/>
            </a:endParaRPr>
          </a:p>
        </p:txBody>
      </p:sp>
      <p:sp>
        <p:nvSpPr>
          <p:cNvPr id="29" name="Oval 28"/>
          <p:cNvSpPr/>
          <p:nvPr/>
        </p:nvSpPr>
        <p:spPr bwMode="auto">
          <a:xfrm>
            <a:off x="5596988" y="1757735"/>
            <a:ext cx="2227395" cy="1662983"/>
          </a:xfrm>
          <a:prstGeom prst="ellipse">
            <a:avLst/>
          </a:prstGeom>
          <a:gradFill>
            <a:gsLst>
              <a:gs pos="0">
                <a:schemeClr val="accent1"/>
              </a:gs>
              <a:gs pos="54000">
                <a:schemeClr val="tx1">
                  <a:lumMod val="75000"/>
                  <a:lumOff val="25000"/>
                  <a:alpha val="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sp>
        <p:nvSpPr>
          <p:cNvPr id="30" name="Pentagon 29"/>
          <p:cNvSpPr>
            <a:spLocks noChangeArrowheads="1"/>
          </p:cNvSpPr>
          <p:nvPr/>
        </p:nvSpPr>
        <p:spPr bwMode="auto">
          <a:xfrm>
            <a:off x="1519517" y="2827994"/>
            <a:ext cx="4281876" cy="633455"/>
          </a:xfrm>
          <a:prstGeom prst="homePlate">
            <a:avLst>
              <a:gd name="adj" fmla="val 49998"/>
            </a:avLst>
          </a:prstGeom>
          <a:gradFill rotWithShape="1">
            <a:gsLst>
              <a:gs pos="0">
                <a:srgbClr val="F2F2F2"/>
              </a:gs>
              <a:gs pos="100000">
                <a:srgbClr val="D9D9D9"/>
              </a:gs>
            </a:gsLst>
            <a:lin ang="5400000"/>
          </a:gradFill>
          <a:ln w="9525">
            <a:solidFill>
              <a:srgbClr val="BFBFBF"/>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rgbClr val="FFFFFF"/>
              </a:solidFill>
            </a:endParaRPr>
          </a:p>
        </p:txBody>
      </p:sp>
      <p:grpSp>
        <p:nvGrpSpPr>
          <p:cNvPr id="31" name="Group 3"/>
          <p:cNvGrpSpPr>
            <a:grpSpLocks/>
          </p:cNvGrpSpPr>
          <p:nvPr/>
        </p:nvGrpSpPr>
        <p:grpSpPr bwMode="auto">
          <a:xfrm>
            <a:off x="1649333" y="2894187"/>
            <a:ext cx="715910" cy="566935"/>
            <a:chOff x="4298950" y="1219200"/>
            <a:chExt cx="914400" cy="914400"/>
          </a:xfrm>
          <a:solidFill>
            <a:schemeClr val="tx2"/>
          </a:solidFill>
        </p:grpSpPr>
        <p:sp>
          <p:nvSpPr>
            <p:cNvPr id="32" name="Rounded Rectangle 31"/>
            <p:cNvSpPr/>
            <p:nvPr/>
          </p:nvSpPr>
          <p:spPr>
            <a:xfrm>
              <a:off x="4298950" y="1219200"/>
              <a:ext cx="914400" cy="914400"/>
            </a:xfrm>
            <a:prstGeom prst="roundRect">
              <a:avLst/>
            </a:prstGeom>
            <a:grpFill/>
            <a:ln>
              <a:no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endParaRPr lang="en-US" sz="1800" smtClean="0">
                <a:solidFill>
                  <a:srgbClr val="FFFFFF"/>
                </a:solidFill>
                <a:latin typeface="+mn-lt"/>
              </a:endParaRPr>
            </a:p>
          </p:txBody>
        </p:sp>
        <p:sp>
          <p:nvSpPr>
            <p:cNvPr id="33" name="Rounded Rectangle 32"/>
            <p:cNvSpPr/>
            <p:nvPr/>
          </p:nvSpPr>
          <p:spPr>
            <a:xfrm>
              <a:off x="4352481" y="1295369"/>
              <a:ext cx="807461" cy="503324"/>
            </a:xfrm>
            <a:prstGeom prst="roundRect">
              <a:avLst>
                <a:gd name="adj" fmla="val 24684"/>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grpSp>
      <p:sp>
        <p:nvSpPr>
          <p:cNvPr id="34" name="TextBox 15"/>
          <p:cNvSpPr txBox="1">
            <a:spLocks noChangeArrowheads="1"/>
          </p:cNvSpPr>
          <p:nvPr/>
        </p:nvSpPr>
        <p:spPr bwMode="auto">
          <a:xfrm>
            <a:off x="1658830" y="2986465"/>
            <a:ext cx="6932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r>
              <a:rPr lang="nb-NO" b="1" dirty="0">
                <a:solidFill>
                  <a:schemeClr val="bg1"/>
                </a:solidFill>
                <a:latin typeface="+mn-lt"/>
              </a:rPr>
              <a:t>3</a:t>
            </a:r>
          </a:p>
        </p:txBody>
      </p:sp>
      <p:sp>
        <p:nvSpPr>
          <p:cNvPr id="40" name="Pentagon 39"/>
          <p:cNvSpPr>
            <a:spLocks noChangeArrowheads="1"/>
          </p:cNvSpPr>
          <p:nvPr/>
        </p:nvSpPr>
        <p:spPr bwMode="auto">
          <a:xfrm>
            <a:off x="1519517" y="3537649"/>
            <a:ext cx="4281876" cy="633455"/>
          </a:xfrm>
          <a:prstGeom prst="homePlate">
            <a:avLst>
              <a:gd name="adj" fmla="val 49998"/>
            </a:avLst>
          </a:prstGeom>
          <a:gradFill rotWithShape="1">
            <a:gsLst>
              <a:gs pos="0">
                <a:srgbClr val="F2F2F2"/>
              </a:gs>
              <a:gs pos="100000">
                <a:srgbClr val="D9D9D9"/>
              </a:gs>
            </a:gsLst>
            <a:lin ang="5400000"/>
          </a:gradFill>
          <a:ln w="9525">
            <a:solidFill>
              <a:srgbClr val="BFBFBF"/>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rgbClr val="FFFFFF"/>
              </a:solidFill>
            </a:endParaRPr>
          </a:p>
        </p:txBody>
      </p:sp>
      <p:grpSp>
        <p:nvGrpSpPr>
          <p:cNvPr id="41" name="Group 3"/>
          <p:cNvGrpSpPr>
            <a:grpSpLocks/>
          </p:cNvGrpSpPr>
          <p:nvPr/>
        </p:nvGrpSpPr>
        <p:grpSpPr bwMode="auto">
          <a:xfrm>
            <a:off x="1649333" y="3604168"/>
            <a:ext cx="715910" cy="566935"/>
            <a:chOff x="4298950" y="1219200"/>
            <a:chExt cx="914400" cy="914400"/>
          </a:xfrm>
          <a:solidFill>
            <a:schemeClr val="tx2"/>
          </a:solidFill>
        </p:grpSpPr>
        <p:sp>
          <p:nvSpPr>
            <p:cNvPr id="42" name="Rounded Rectangle 41"/>
            <p:cNvSpPr/>
            <p:nvPr/>
          </p:nvSpPr>
          <p:spPr>
            <a:xfrm>
              <a:off x="4298950" y="1219200"/>
              <a:ext cx="914400" cy="914400"/>
            </a:xfrm>
            <a:prstGeom prst="roundRect">
              <a:avLst/>
            </a:prstGeom>
            <a:grpFill/>
            <a:ln>
              <a:no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endParaRPr lang="en-US" sz="1800" smtClean="0">
                <a:solidFill>
                  <a:srgbClr val="FFFFFF"/>
                </a:solidFill>
                <a:latin typeface="+mn-lt"/>
              </a:endParaRPr>
            </a:p>
          </p:txBody>
        </p:sp>
        <p:sp>
          <p:nvSpPr>
            <p:cNvPr id="43" name="Rounded Rectangle 42"/>
            <p:cNvSpPr/>
            <p:nvPr/>
          </p:nvSpPr>
          <p:spPr>
            <a:xfrm>
              <a:off x="4352481" y="1294939"/>
              <a:ext cx="807461" cy="503324"/>
            </a:xfrm>
            <a:prstGeom prst="roundRect">
              <a:avLst>
                <a:gd name="adj" fmla="val 24684"/>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grpSp>
      <p:sp>
        <p:nvSpPr>
          <p:cNvPr id="44" name="TextBox 25"/>
          <p:cNvSpPr txBox="1">
            <a:spLocks noChangeArrowheads="1"/>
          </p:cNvSpPr>
          <p:nvPr/>
        </p:nvSpPr>
        <p:spPr bwMode="auto">
          <a:xfrm>
            <a:off x="1658830" y="3721589"/>
            <a:ext cx="6932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r>
              <a:rPr lang="nb-NO" b="1" dirty="0" smtClean="0">
                <a:solidFill>
                  <a:schemeClr val="bg1"/>
                </a:solidFill>
                <a:latin typeface="+mn-lt"/>
              </a:rPr>
              <a:t>4</a:t>
            </a:r>
            <a:endParaRPr lang="nb-NO" b="1" dirty="0">
              <a:solidFill>
                <a:schemeClr val="bg1"/>
              </a:solidFill>
              <a:latin typeface="+mn-lt"/>
            </a:endParaRPr>
          </a:p>
        </p:txBody>
      </p:sp>
      <p:sp>
        <p:nvSpPr>
          <p:cNvPr id="45" name="Pentagon 44"/>
          <p:cNvSpPr>
            <a:spLocks noChangeArrowheads="1"/>
          </p:cNvSpPr>
          <p:nvPr/>
        </p:nvSpPr>
        <p:spPr bwMode="auto">
          <a:xfrm>
            <a:off x="1519517" y="2144264"/>
            <a:ext cx="4281876" cy="633455"/>
          </a:xfrm>
          <a:prstGeom prst="homePlate">
            <a:avLst>
              <a:gd name="adj" fmla="val 49998"/>
            </a:avLst>
          </a:prstGeom>
          <a:gradFill rotWithShape="1">
            <a:gsLst>
              <a:gs pos="0">
                <a:srgbClr val="F2F2F2"/>
              </a:gs>
              <a:gs pos="100000">
                <a:srgbClr val="D9D9D9"/>
              </a:gs>
            </a:gsLst>
            <a:lin ang="5400000"/>
          </a:gradFill>
          <a:ln w="9525">
            <a:solidFill>
              <a:srgbClr val="BFBFBF"/>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rgbClr val="FFFFFF"/>
              </a:solidFill>
            </a:endParaRPr>
          </a:p>
        </p:txBody>
      </p:sp>
      <p:grpSp>
        <p:nvGrpSpPr>
          <p:cNvPr id="46" name="Group 3"/>
          <p:cNvGrpSpPr>
            <a:grpSpLocks/>
          </p:cNvGrpSpPr>
          <p:nvPr/>
        </p:nvGrpSpPr>
        <p:grpSpPr bwMode="auto">
          <a:xfrm>
            <a:off x="1649333" y="2210396"/>
            <a:ext cx="715910" cy="566935"/>
            <a:chOff x="4298950" y="1219200"/>
            <a:chExt cx="914400" cy="914400"/>
          </a:xfrm>
          <a:solidFill>
            <a:schemeClr val="tx2"/>
          </a:solidFill>
        </p:grpSpPr>
        <p:sp>
          <p:nvSpPr>
            <p:cNvPr id="47" name="Rounded Rectangle 46"/>
            <p:cNvSpPr/>
            <p:nvPr/>
          </p:nvSpPr>
          <p:spPr>
            <a:xfrm>
              <a:off x="4298950" y="1219200"/>
              <a:ext cx="914400" cy="914400"/>
            </a:xfrm>
            <a:prstGeom prst="roundRect">
              <a:avLst/>
            </a:prstGeom>
            <a:grpFill/>
            <a:ln>
              <a:no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endParaRPr lang="en-US" sz="1800" smtClean="0">
                <a:solidFill>
                  <a:srgbClr val="FFFFFF"/>
                </a:solidFill>
                <a:latin typeface="+mn-lt"/>
              </a:endParaRPr>
            </a:p>
          </p:txBody>
        </p:sp>
        <p:sp>
          <p:nvSpPr>
            <p:cNvPr id="48" name="Rounded Rectangle 47"/>
            <p:cNvSpPr/>
            <p:nvPr/>
          </p:nvSpPr>
          <p:spPr>
            <a:xfrm>
              <a:off x="4352481" y="1295451"/>
              <a:ext cx="807461" cy="506014"/>
            </a:xfrm>
            <a:prstGeom prst="roundRect">
              <a:avLst>
                <a:gd name="adj" fmla="val 24684"/>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grpSp>
      <p:sp>
        <p:nvSpPr>
          <p:cNvPr id="49" name="TextBox 30"/>
          <p:cNvSpPr txBox="1">
            <a:spLocks noChangeArrowheads="1"/>
          </p:cNvSpPr>
          <p:nvPr/>
        </p:nvSpPr>
        <p:spPr bwMode="auto">
          <a:xfrm>
            <a:off x="1658830" y="2290001"/>
            <a:ext cx="6932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r>
              <a:rPr lang="nb-NO" b="1" dirty="0" smtClean="0">
                <a:solidFill>
                  <a:schemeClr val="bg1"/>
                </a:solidFill>
                <a:latin typeface="+mn-lt"/>
              </a:rPr>
              <a:t>2</a:t>
            </a:r>
            <a:endParaRPr lang="nb-NO" b="1" dirty="0">
              <a:solidFill>
                <a:schemeClr val="bg1"/>
              </a:solidFill>
              <a:latin typeface="+mn-lt"/>
            </a:endParaRPr>
          </a:p>
        </p:txBody>
      </p:sp>
      <p:sp>
        <p:nvSpPr>
          <p:cNvPr id="50" name="TextBox 8"/>
          <p:cNvSpPr txBox="1">
            <a:spLocks noChangeArrowheads="1"/>
          </p:cNvSpPr>
          <p:nvPr/>
        </p:nvSpPr>
        <p:spPr bwMode="auto">
          <a:xfrm>
            <a:off x="5809129" y="2686816"/>
            <a:ext cx="177501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r>
              <a:rPr lang="en-US" b="1" dirty="0" smtClean="0">
                <a:solidFill>
                  <a:schemeClr val="bg1"/>
                </a:solidFill>
                <a:latin typeface="Calibri" pitchFamily="34" charset="0"/>
              </a:rPr>
              <a:t>POTENTIAL PROJECT APPROACH</a:t>
            </a:r>
            <a:endParaRPr lang="en-US" b="1" dirty="0">
              <a:solidFill>
                <a:schemeClr val="bg1"/>
              </a:solidFill>
              <a:latin typeface="Calibri" pitchFamily="34" charset="0"/>
            </a:endParaRPr>
          </a:p>
        </p:txBody>
      </p:sp>
      <p:sp>
        <p:nvSpPr>
          <p:cNvPr id="51" name="TextBox 8"/>
          <p:cNvSpPr txBox="1">
            <a:spLocks noChangeArrowheads="1"/>
          </p:cNvSpPr>
          <p:nvPr/>
        </p:nvSpPr>
        <p:spPr bwMode="auto">
          <a:xfrm>
            <a:off x="2486263" y="2243835"/>
            <a:ext cx="2655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1400" dirty="0" smtClean="0">
                <a:solidFill>
                  <a:srgbClr val="000000"/>
                </a:solidFill>
                <a:latin typeface="+mn-lt"/>
              </a:rPr>
              <a:t>Development of Selection Tools &amp; Process</a:t>
            </a:r>
            <a:endParaRPr lang="en-US" sz="1400" dirty="0">
              <a:solidFill>
                <a:srgbClr val="000000"/>
              </a:solidFill>
              <a:latin typeface="+mn-lt"/>
            </a:endParaRPr>
          </a:p>
        </p:txBody>
      </p:sp>
      <p:sp>
        <p:nvSpPr>
          <p:cNvPr id="52" name="TextBox 8"/>
          <p:cNvSpPr txBox="1">
            <a:spLocks noChangeArrowheads="1"/>
          </p:cNvSpPr>
          <p:nvPr/>
        </p:nvSpPr>
        <p:spPr bwMode="auto">
          <a:xfrm>
            <a:off x="2486263" y="2926250"/>
            <a:ext cx="2655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1400" dirty="0" smtClean="0">
                <a:solidFill>
                  <a:srgbClr val="000000"/>
                </a:solidFill>
                <a:latin typeface="+mn-lt"/>
              </a:rPr>
              <a:t>Validation &amp; Refinement of Selection Tools &amp; Process</a:t>
            </a:r>
            <a:endParaRPr lang="en-US" sz="1400" dirty="0">
              <a:solidFill>
                <a:srgbClr val="000000"/>
              </a:solidFill>
              <a:latin typeface="+mn-lt"/>
            </a:endParaRPr>
          </a:p>
        </p:txBody>
      </p:sp>
      <p:sp>
        <p:nvSpPr>
          <p:cNvPr id="54" name="TextBox 8"/>
          <p:cNvSpPr txBox="1">
            <a:spLocks noChangeArrowheads="1"/>
          </p:cNvSpPr>
          <p:nvPr/>
        </p:nvSpPr>
        <p:spPr bwMode="auto">
          <a:xfrm>
            <a:off x="2486263" y="3706944"/>
            <a:ext cx="26558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1400" dirty="0" smtClean="0">
                <a:solidFill>
                  <a:srgbClr val="000000"/>
                </a:solidFill>
                <a:latin typeface="+mn-lt"/>
              </a:rPr>
              <a:t>Launch Tools</a:t>
            </a:r>
            <a:endParaRPr lang="en-US" sz="1400" dirty="0">
              <a:solidFill>
                <a:srgbClr val="000000"/>
              </a:solidFill>
              <a:latin typeface="+mn-lt"/>
            </a:endParaRPr>
          </a:p>
        </p:txBody>
      </p:sp>
      <p:sp>
        <p:nvSpPr>
          <p:cNvPr id="55" name="Curved Down Arrow 54"/>
          <p:cNvSpPr/>
          <p:nvPr/>
        </p:nvSpPr>
        <p:spPr>
          <a:xfrm rot="16200000">
            <a:off x="-17917" y="3461431"/>
            <a:ext cx="1940833" cy="838200"/>
          </a:xfrm>
          <a:prstGeom prst="curvedDownArrow">
            <a:avLst/>
          </a:prstGeom>
          <a:solidFill>
            <a:schemeClr val="accent1"/>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6" name="Pentagon 55"/>
          <p:cNvSpPr>
            <a:spLocks noChangeArrowheads="1"/>
          </p:cNvSpPr>
          <p:nvPr/>
        </p:nvSpPr>
        <p:spPr bwMode="auto">
          <a:xfrm>
            <a:off x="1524000" y="1447800"/>
            <a:ext cx="4281876" cy="633455"/>
          </a:xfrm>
          <a:prstGeom prst="homePlate">
            <a:avLst>
              <a:gd name="adj" fmla="val 49998"/>
            </a:avLst>
          </a:prstGeom>
          <a:gradFill rotWithShape="1">
            <a:gsLst>
              <a:gs pos="0">
                <a:srgbClr val="F2F2F2"/>
              </a:gs>
              <a:gs pos="100000">
                <a:srgbClr val="D9D9D9"/>
              </a:gs>
            </a:gsLst>
            <a:lin ang="5400000"/>
          </a:gradFill>
          <a:ln w="9525">
            <a:solidFill>
              <a:srgbClr val="BFBFBF"/>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rgbClr val="FFFFFF"/>
              </a:solidFill>
            </a:endParaRPr>
          </a:p>
        </p:txBody>
      </p:sp>
      <p:grpSp>
        <p:nvGrpSpPr>
          <p:cNvPr id="57" name="Group 3"/>
          <p:cNvGrpSpPr>
            <a:grpSpLocks/>
          </p:cNvGrpSpPr>
          <p:nvPr/>
        </p:nvGrpSpPr>
        <p:grpSpPr bwMode="auto">
          <a:xfrm>
            <a:off x="1653816" y="1513932"/>
            <a:ext cx="715910" cy="566935"/>
            <a:chOff x="4298950" y="1219200"/>
            <a:chExt cx="914400" cy="914400"/>
          </a:xfrm>
          <a:solidFill>
            <a:schemeClr val="tx2"/>
          </a:solidFill>
        </p:grpSpPr>
        <p:sp>
          <p:nvSpPr>
            <p:cNvPr id="58" name="Rounded Rectangle 57"/>
            <p:cNvSpPr/>
            <p:nvPr/>
          </p:nvSpPr>
          <p:spPr>
            <a:xfrm>
              <a:off x="4298950" y="1219200"/>
              <a:ext cx="914400" cy="914400"/>
            </a:xfrm>
            <a:prstGeom prst="roundRect">
              <a:avLst/>
            </a:prstGeom>
            <a:grpFill/>
            <a:ln>
              <a:no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endParaRPr lang="en-US" sz="1800" smtClean="0">
                <a:solidFill>
                  <a:srgbClr val="FFFFFF"/>
                </a:solidFill>
                <a:latin typeface="+mn-lt"/>
              </a:endParaRPr>
            </a:p>
          </p:txBody>
        </p:sp>
        <p:sp>
          <p:nvSpPr>
            <p:cNvPr id="59" name="Rounded Rectangle 58"/>
            <p:cNvSpPr/>
            <p:nvPr/>
          </p:nvSpPr>
          <p:spPr>
            <a:xfrm>
              <a:off x="4352481" y="1295451"/>
              <a:ext cx="807461" cy="506014"/>
            </a:xfrm>
            <a:prstGeom prst="roundRect">
              <a:avLst>
                <a:gd name="adj" fmla="val 24684"/>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grpSp>
      <p:sp>
        <p:nvSpPr>
          <p:cNvPr id="60" name="TextBox 30"/>
          <p:cNvSpPr txBox="1">
            <a:spLocks noChangeArrowheads="1"/>
          </p:cNvSpPr>
          <p:nvPr/>
        </p:nvSpPr>
        <p:spPr bwMode="auto">
          <a:xfrm>
            <a:off x="1663313" y="1670702"/>
            <a:ext cx="6932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r>
              <a:rPr lang="nb-NO" b="1" dirty="0">
                <a:solidFill>
                  <a:schemeClr val="bg1"/>
                </a:solidFill>
                <a:latin typeface="+mn-lt"/>
              </a:rPr>
              <a:t>1</a:t>
            </a:r>
          </a:p>
        </p:txBody>
      </p:sp>
      <p:sp>
        <p:nvSpPr>
          <p:cNvPr id="61" name="TextBox 8"/>
          <p:cNvSpPr txBox="1">
            <a:spLocks noChangeArrowheads="1"/>
          </p:cNvSpPr>
          <p:nvPr/>
        </p:nvSpPr>
        <p:spPr bwMode="auto">
          <a:xfrm>
            <a:off x="2490746" y="1611379"/>
            <a:ext cx="26558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1400" dirty="0" smtClean="0">
                <a:solidFill>
                  <a:srgbClr val="000000"/>
                </a:solidFill>
                <a:latin typeface="+mn-lt"/>
              </a:rPr>
              <a:t>Job Analysis</a:t>
            </a:r>
            <a:endParaRPr lang="en-US" sz="1400" dirty="0">
              <a:solidFill>
                <a:srgbClr val="000000"/>
              </a:solidFill>
              <a:latin typeface="+mn-lt"/>
            </a:endParaRPr>
          </a:p>
        </p:txBody>
      </p:sp>
      <p:sp>
        <p:nvSpPr>
          <p:cNvPr id="62" name="Pentagon 61"/>
          <p:cNvSpPr>
            <a:spLocks noChangeArrowheads="1"/>
          </p:cNvSpPr>
          <p:nvPr/>
        </p:nvSpPr>
        <p:spPr bwMode="auto">
          <a:xfrm>
            <a:off x="1524000" y="4217494"/>
            <a:ext cx="4281876" cy="633455"/>
          </a:xfrm>
          <a:prstGeom prst="homePlate">
            <a:avLst>
              <a:gd name="adj" fmla="val 49998"/>
            </a:avLst>
          </a:prstGeom>
          <a:gradFill rotWithShape="1">
            <a:gsLst>
              <a:gs pos="0">
                <a:srgbClr val="F2F2F2"/>
              </a:gs>
              <a:gs pos="100000">
                <a:srgbClr val="D9D9D9"/>
              </a:gs>
            </a:gsLst>
            <a:lin ang="5400000"/>
          </a:gradFill>
          <a:ln w="9525">
            <a:solidFill>
              <a:srgbClr val="BFBFBF"/>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rgbClr val="FFFFFF"/>
              </a:solidFill>
            </a:endParaRPr>
          </a:p>
        </p:txBody>
      </p:sp>
      <p:grpSp>
        <p:nvGrpSpPr>
          <p:cNvPr id="63" name="Group 3"/>
          <p:cNvGrpSpPr>
            <a:grpSpLocks/>
          </p:cNvGrpSpPr>
          <p:nvPr/>
        </p:nvGrpSpPr>
        <p:grpSpPr bwMode="auto">
          <a:xfrm>
            <a:off x="1653816" y="4343400"/>
            <a:ext cx="715910" cy="512387"/>
            <a:chOff x="4298950" y="1219200"/>
            <a:chExt cx="914400" cy="914400"/>
          </a:xfrm>
          <a:solidFill>
            <a:schemeClr val="tx2"/>
          </a:solidFill>
        </p:grpSpPr>
        <p:sp>
          <p:nvSpPr>
            <p:cNvPr id="64" name="Rounded Rectangle 63"/>
            <p:cNvSpPr/>
            <p:nvPr/>
          </p:nvSpPr>
          <p:spPr>
            <a:xfrm>
              <a:off x="4298950" y="1219200"/>
              <a:ext cx="914400" cy="914400"/>
            </a:xfrm>
            <a:prstGeom prst="roundRect">
              <a:avLst/>
            </a:prstGeom>
            <a:grpFill/>
            <a:ln>
              <a:no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endParaRPr lang="en-US" sz="1800" smtClean="0">
                <a:solidFill>
                  <a:srgbClr val="FFFFFF"/>
                </a:solidFill>
                <a:latin typeface="+mn-lt"/>
              </a:endParaRPr>
            </a:p>
          </p:txBody>
        </p:sp>
        <p:sp>
          <p:nvSpPr>
            <p:cNvPr id="65" name="Rounded Rectangle 64"/>
            <p:cNvSpPr/>
            <p:nvPr/>
          </p:nvSpPr>
          <p:spPr>
            <a:xfrm>
              <a:off x="4352481" y="1294939"/>
              <a:ext cx="807461" cy="503324"/>
            </a:xfrm>
            <a:prstGeom prst="roundRect">
              <a:avLst>
                <a:gd name="adj" fmla="val 24684"/>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grpSp>
      <p:sp>
        <p:nvSpPr>
          <p:cNvPr id="66" name="TextBox 25"/>
          <p:cNvSpPr txBox="1">
            <a:spLocks noChangeArrowheads="1"/>
          </p:cNvSpPr>
          <p:nvPr/>
        </p:nvSpPr>
        <p:spPr bwMode="auto">
          <a:xfrm>
            <a:off x="1663313" y="4431268"/>
            <a:ext cx="6932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r>
              <a:rPr lang="nb-NO" b="1" dirty="0" smtClean="0">
                <a:solidFill>
                  <a:schemeClr val="bg1"/>
                </a:solidFill>
                <a:latin typeface="+mn-lt"/>
              </a:rPr>
              <a:t>5</a:t>
            </a:r>
            <a:endParaRPr lang="nb-NO" b="1" dirty="0">
              <a:solidFill>
                <a:schemeClr val="bg1"/>
              </a:solidFill>
              <a:latin typeface="+mn-lt"/>
            </a:endParaRPr>
          </a:p>
        </p:txBody>
      </p:sp>
      <p:sp>
        <p:nvSpPr>
          <p:cNvPr id="67" name="TextBox 8"/>
          <p:cNvSpPr txBox="1">
            <a:spLocks noChangeArrowheads="1"/>
          </p:cNvSpPr>
          <p:nvPr/>
        </p:nvSpPr>
        <p:spPr bwMode="auto">
          <a:xfrm>
            <a:off x="2490746" y="4277380"/>
            <a:ext cx="2655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1400" dirty="0" smtClean="0">
                <a:solidFill>
                  <a:srgbClr val="000000"/>
                </a:solidFill>
                <a:latin typeface="+mn-lt"/>
              </a:rPr>
              <a:t>Ongoing Monitoring &amp; Program Evaluation</a:t>
            </a:r>
            <a:endParaRPr lang="en-US" sz="1400" dirty="0">
              <a:solidFill>
                <a:srgbClr val="000000"/>
              </a:solidFill>
              <a:latin typeface="+mn-lt"/>
            </a:endParaRPr>
          </a:p>
        </p:txBody>
      </p:sp>
    </p:spTree>
    <p:extLst>
      <p:ext uri="{BB962C8B-B14F-4D97-AF65-F5344CB8AC3E}">
        <p14:creationId xmlns:p14="http://schemas.microsoft.com/office/powerpoint/2010/main" val="9850248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a:t>Selection Tool Development</a:t>
            </a:r>
          </a:p>
        </p:txBody>
      </p:sp>
      <p:sp>
        <p:nvSpPr>
          <p:cNvPr id="6" name="Content Placeholder 5"/>
          <p:cNvSpPr>
            <a:spLocks noGrp="1"/>
          </p:cNvSpPr>
          <p:nvPr>
            <p:ph sz="quarter" idx="2"/>
          </p:nvPr>
        </p:nvSpPr>
        <p:spPr>
          <a:xfrm>
            <a:off x="457200" y="1596695"/>
            <a:ext cx="8153400" cy="1222705"/>
          </a:xfrm>
        </p:spPr>
        <p:txBody>
          <a:bodyPr>
            <a:noAutofit/>
          </a:bodyPr>
          <a:lstStyle/>
          <a:p>
            <a:r>
              <a:rPr lang="en-US" sz="2000" dirty="0" smtClean="0"/>
              <a:t>Demonstrating </a:t>
            </a:r>
            <a:r>
              <a:rPr lang="en-US" sz="2000" dirty="0"/>
              <a:t>validity</a:t>
            </a:r>
          </a:p>
          <a:p>
            <a:pPr lvl="1"/>
            <a:r>
              <a:rPr lang="en-US" sz="1800" dirty="0"/>
              <a:t>Operational Validity – Applicant Perceptions </a:t>
            </a:r>
          </a:p>
          <a:p>
            <a:pPr lvl="1"/>
            <a:r>
              <a:rPr lang="en-US" sz="1800" dirty="0"/>
              <a:t>Predictive </a:t>
            </a:r>
            <a:r>
              <a:rPr lang="en-US" sz="1800" dirty="0" smtClean="0"/>
              <a:t>Power</a:t>
            </a:r>
            <a:r>
              <a:rPr lang="en-US" sz="1800" dirty="0"/>
              <a:t> – Job Relatedness </a:t>
            </a:r>
          </a:p>
        </p:txBody>
      </p:sp>
      <p:sp>
        <p:nvSpPr>
          <p:cNvPr id="2" name="Slide Number Placeholder 1"/>
          <p:cNvSpPr>
            <a:spLocks noGrp="1"/>
          </p:cNvSpPr>
          <p:nvPr>
            <p:ph type="sldNum" sz="quarter" idx="12"/>
          </p:nvPr>
        </p:nvSpPr>
        <p:spPr/>
        <p:txBody>
          <a:bodyPr/>
          <a:lstStyle/>
          <a:p>
            <a:fld id="{3FA8444C-3AD4-4C18-A3BE-197CAA51C815}" type="slidenum">
              <a:rPr lang="en-US" smtClean="0"/>
              <a:t>12</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199707"/>
            <a:ext cx="1987375" cy="169589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6600" y="3733798"/>
            <a:ext cx="2750073" cy="18288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012" y="3733800"/>
            <a:ext cx="2644958" cy="18288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55273" y="3733798"/>
            <a:ext cx="2427610" cy="1828800"/>
          </a:xfrm>
          <a:prstGeom prst="rect">
            <a:avLst/>
          </a:prstGeom>
        </p:spPr>
      </p:pic>
    </p:spTree>
    <p:extLst>
      <p:ext uri="{BB962C8B-B14F-4D97-AF65-F5344CB8AC3E}">
        <p14:creationId xmlns:p14="http://schemas.microsoft.com/office/powerpoint/2010/main" val="50265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a:t>Selection Tool Development</a:t>
            </a:r>
          </a:p>
        </p:txBody>
      </p:sp>
      <p:sp>
        <p:nvSpPr>
          <p:cNvPr id="6" name="Content Placeholder 5"/>
          <p:cNvSpPr>
            <a:spLocks noGrp="1"/>
          </p:cNvSpPr>
          <p:nvPr>
            <p:ph sz="quarter" idx="2"/>
          </p:nvPr>
        </p:nvSpPr>
        <p:spPr>
          <a:xfrm>
            <a:off x="457200" y="1596695"/>
            <a:ext cx="8153400" cy="1222705"/>
          </a:xfrm>
        </p:spPr>
        <p:txBody>
          <a:bodyPr>
            <a:noAutofit/>
          </a:bodyPr>
          <a:lstStyle/>
          <a:p>
            <a:r>
              <a:rPr lang="en-US" sz="2000" dirty="0" smtClean="0"/>
              <a:t>Demonstrating </a:t>
            </a:r>
            <a:r>
              <a:rPr lang="en-US" sz="2000" dirty="0"/>
              <a:t>validity</a:t>
            </a:r>
          </a:p>
          <a:p>
            <a:pPr lvl="1"/>
            <a:r>
              <a:rPr lang="en-US" sz="1800" dirty="0"/>
              <a:t>Operational Validity – Applicant Perceptions </a:t>
            </a:r>
          </a:p>
          <a:p>
            <a:pPr lvl="1"/>
            <a:r>
              <a:rPr lang="en-US" sz="1800" dirty="0"/>
              <a:t>Predictive </a:t>
            </a:r>
            <a:r>
              <a:rPr lang="en-US" sz="1800" dirty="0" smtClean="0"/>
              <a:t>Power</a:t>
            </a:r>
            <a:r>
              <a:rPr lang="en-US" sz="1800" dirty="0"/>
              <a:t> – Job Relatedness </a:t>
            </a:r>
          </a:p>
        </p:txBody>
      </p:sp>
      <p:sp>
        <p:nvSpPr>
          <p:cNvPr id="2" name="Slide Number Placeholder 1"/>
          <p:cNvSpPr>
            <a:spLocks noGrp="1"/>
          </p:cNvSpPr>
          <p:nvPr>
            <p:ph type="sldNum" sz="quarter" idx="12"/>
          </p:nvPr>
        </p:nvSpPr>
        <p:spPr/>
        <p:txBody>
          <a:bodyPr/>
          <a:lstStyle/>
          <a:p>
            <a:fld id="{3FA8444C-3AD4-4C18-A3BE-197CAA51C815}" type="slidenum">
              <a:rPr lang="en-US" smtClean="0"/>
              <a:t>13</a:t>
            </a:fld>
            <a:endParaRPr lang="en-US" dirty="0"/>
          </a:p>
        </p:txBody>
      </p:sp>
      <p:graphicFrame>
        <p:nvGraphicFramePr>
          <p:cNvPr id="3" name="Diagram 2"/>
          <p:cNvGraphicFramePr/>
          <p:nvPr>
            <p:extLst>
              <p:ext uri="{D42A27DB-BD31-4B8C-83A1-F6EECF244321}">
                <p14:modId xmlns:p14="http://schemas.microsoft.com/office/powerpoint/2010/main" val="536392762"/>
              </p:ext>
            </p:extLst>
          </p:nvPr>
        </p:nvGraphicFramePr>
        <p:xfrm>
          <a:off x="857250" y="3505200"/>
          <a:ext cx="7429500" cy="233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5"/>
          <p:cNvSpPr>
            <a:spLocks noGrp="1"/>
          </p:cNvSpPr>
          <p:nvPr>
            <p:ph sz="quarter" idx="2"/>
          </p:nvPr>
        </p:nvSpPr>
        <p:spPr>
          <a:xfrm>
            <a:off x="914400" y="3632200"/>
            <a:ext cx="7315200" cy="533400"/>
          </a:xfrm>
        </p:spPr>
        <p:txBody>
          <a:bodyPr>
            <a:noAutofit/>
          </a:bodyPr>
          <a:lstStyle/>
          <a:p>
            <a:pPr marL="109728" indent="0" algn="ctr">
              <a:buNone/>
            </a:pPr>
            <a:r>
              <a:rPr lang="en-US" sz="2000" b="1" dirty="0" smtClean="0"/>
              <a:t>Concurrent Validation Study</a:t>
            </a:r>
            <a:endParaRPr lang="en-US" sz="1800" b="1" dirty="0"/>
          </a:p>
        </p:txBody>
      </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29400" y="1199707"/>
            <a:ext cx="1987375" cy="1695893"/>
          </a:xfrm>
          <a:prstGeom prst="rect">
            <a:avLst/>
          </a:prstGeom>
        </p:spPr>
      </p:pic>
    </p:spTree>
    <p:extLst>
      <p:ext uri="{BB962C8B-B14F-4D97-AF65-F5344CB8AC3E}">
        <p14:creationId xmlns:p14="http://schemas.microsoft.com/office/powerpoint/2010/main" val="325056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941" y="1152436"/>
            <a:ext cx="4062119" cy="4867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3657600" y="2514600"/>
            <a:ext cx="3124200" cy="3505200"/>
          </a:xfrm>
        </p:spPr>
        <p:txBody>
          <a:bodyPr>
            <a:noAutofit/>
          </a:bodyPr>
          <a:lstStyle/>
          <a:p>
            <a:pPr marL="109728" indent="0">
              <a:spcBef>
                <a:spcPts val="300"/>
              </a:spcBef>
              <a:buNone/>
            </a:pPr>
            <a:r>
              <a:rPr lang="en-US" sz="1400" dirty="0" smtClean="0">
                <a:solidFill>
                  <a:schemeClr val="bg1"/>
                </a:solidFill>
              </a:rPr>
              <a:t>Cognitive ability test</a:t>
            </a:r>
            <a:r>
              <a:rPr lang="en-US" sz="1100" dirty="0" smtClean="0">
                <a:solidFill>
                  <a:schemeClr val="bg1"/>
                </a:solidFill>
              </a:rPr>
              <a:t>*****</a:t>
            </a:r>
          </a:p>
          <a:p>
            <a:pPr marL="109728" lvl="1" indent="0">
              <a:spcBef>
                <a:spcPts val="300"/>
              </a:spcBef>
              <a:buSzPct val="68000"/>
              <a:buNone/>
            </a:pPr>
            <a:r>
              <a:rPr lang="en-US" sz="1400" dirty="0">
                <a:solidFill>
                  <a:schemeClr val="bg1"/>
                </a:solidFill>
              </a:rPr>
              <a:t>Work sample test</a:t>
            </a:r>
            <a:r>
              <a:rPr lang="en-US" sz="1200" dirty="0">
                <a:solidFill>
                  <a:schemeClr val="bg1"/>
                </a:solidFill>
              </a:rPr>
              <a:t>*****</a:t>
            </a:r>
          </a:p>
          <a:p>
            <a:pPr marL="109728" indent="0">
              <a:spcBef>
                <a:spcPts val="300"/>
              </a:spcBef>
              <a:buNone/>
            </a:pPr>
            <a:r>
              <a:rPr lang="en-US" sz="1400" dirty="0">
                <a:solidFill>
                  <a:schemeClr val="bg1"/>
                </a:solidFill>
              </a:rPr>
              <a:t>Structured interview</a:t>
            </a:r>
            <a:r>
              <a:rPr lang="en-US" sz="1200" dirty="0" smtClean="0">
                <a:solidFill>
                  <a:schemeClr val="bg1"/>
                </a:solidFill>
              </a:rPr>
              <a:t>*****</a:t>
            </a:r>
          </a:p>
          <a:p>
            <a:pPr marL="109728" lvl="1" indent="0">
              <a:spcBef>
                <a:spcPts val="300"/>
              </a:spcBef>
              <a:buSzPct val="68000"/>
              <a:buNone/>
            </a:pPr>
            <a:r>
              <a:rPr lang="en-US" sz="1400" dirty="0">
                <a:solidFill>
                  <a:schemeClr val="bg1"/>
                </a:solidFill>
              </a:rPr>
              <a:t>Job knowledge test</a:t>
            </a:r>
            <a:r>
              <a:rPr lang="en-US" sz="1200" dirty="0">
                <a:solidFill>
                  <a:schemeClr val="bg1"/>
                </a:solidFill>
              </a:rPr>
              <a:t>****</a:t>
            </a:r>
          </a:p>
          <a:p>
            <a:pPr marL="109728" lvl="1" indent="0">
              <a:spcBef>
                <a:spcPts val="300"/>
              </a:spcBef>
              <a:buSzPct val="68000"/>
              <a:buNone/>
            </a:pPr>
            <a:r>
              <a:rPr lang="en-US" sz="1400" dirty="0">
                <a:solidFill>
                  <a:schemeClr val="bg1"/>
                </a:solidFill>
              </a:rPr>
              <a:t>Job tryout</a:t>
            </a:r>
            <a:r>
              <a:rPr lang="en-US" sz="1200" dirty="0">
                <a:solidFill>
                  <a:schemeClr val="bg1"/>
                </a:solidFill>
              </a:rPr>
              <a:t>****</a:t>
            </a:r>
          </a:p>
          <a:p>
            <a:pPr marL="109728" indent="0">
              <a:spcBef>
                <a:spcPts val="300"/>
              </a:spcBef>
              <a:buNone/>
            </a:pPr>
            <a:r>
              <a:rPr lang="en-US" sz="1400" dirty="0" smtClean="0">
                <a:solidFill>
                  <a:schemeClr val="bg1"/>
                </a:solidFill>
              </a:rPr>
              <a:t>Integrity test</a:t>
            </a:r>
            <a:r>
              <a:rPr lang="en-US" sz="1200" dirty="0" smtClean="0">
                <a:solidFill>
                  <a:schemeClr val="bg1"/>
                </a:solidFill>
              </a:rPr>
              <a:t>****</a:t>
            </a:r>
            <a:endParaRPr lang="en-US" sz="1200" dirty="0">
              <a:solidFill>
                <a:schemeClr val="bg1"/>
              </a:solidFill>
            </a:endParaRPr>
          </a:p>
          <a:p>
            <a:pPr marL="109728" indent="0">
              <a:spcBef>
                <a:spcPts val="300"/>
              </a:spcBef>
              <a:buNone/>
            </a:pPr>
            <a:r>
              <a:rPr lang="en-US" sz="1400" dirty="0">
                <a:solidFill>
                  <a:schemeClr val="bg1"/>
                </a:solidFill>
              </a:rPr>
              <a:t>Unstructured interview</a:t>
            </a:r>
            <a:r>
              <a:rPr lang="en-US" sz="1200" dirty="0">
                <a:solidFill>
                  <a:schemeClr val="bg1"/>
                </a:solidFill>
              </a:rPr>
              <a:t>***</a:t>
            </a:r>
          </a:p>
          <a:p>
            <a:pPr marL="109728" indent="0">
              <a:spcBef>
                <a:spcPts val="300"/>
              </a:spcBef>
              <a:buNone/>
            </a:pPr>
            <a:r>
              <a:rPr lang="en-US" sz="1400" dirty="0" smtClean="0">
                <a:solidFill>
                  <a:schemeClr val="bg1"/>
                </a:solidFill>
              </a:rPr>
              <a:t>Assessment </a:t>
            </a:r>
            <a:r>
              <a:rPr lang="en-US" sz="1400" dirty="0">
                <a:solidFill>
                  <a:schemeClr val="bg1"/>
                </a:solidFill>
              </a:rPr>
              <a:t>centers</a:t>
            </a:r>
            <a:r>
              <a:rPr lang="en-US" sz="1200" dirty="0">
                <a:solidFill>
                  <a:schemeClr val="bg1"/>
                </a:solidFill>
              </a:rPr>
              <a:t>***</a:t>
            </a:r>
          </a:p>
          <a:p>
            <a:pPr marL="109728" indent="0">
              <a:spcBef>
                <a:spcPts val="300"/>
              </a:spcBef>
              <a:buNone/>
            </a:pPr>
            <a:r>
              <a:rPr lang="en-US" sz="1400" dirty="0" smtClean="0">
                <a:solidFill>
                  <a:schemeClr val="bg1"/>
                </a:solidFill>
              </a:rPr>
              <a:t>Biographical data (e.g., resume/job application)</a:t>
            </a:r>
            <a:r>
              <a:rPr lang="en-US" sz="1200" dirty="0" smtClean="0">
                <a:solidFill>
                  <a:schemeClr val="bg1"/>
                </a:solidFill>
              </a:rPr>
              <a:t>***</a:t>
            </a:r>
            <a:endParaRPr lang="en-US" sz="1400" dirty="0">
              <a:solidFill>
                <a:schemeClr val="bg1"/>
              </a:solidFill>
            </a:endParaRPr>
          </a:p>
          <a:p>
            <a:pPr marL="109728" indent="0">
              <a:spcBef>
                <a:spcPts val="300"/>
              </a:spcBef>
              <a:buNone/>
            </a:pPr>
            <a:r>
              <a:rPr lang="en-US" sz="1400" dirty="0" smtClean="0">
                <a:solidFill>
                  <a:schemeClr val="bg1"/>
                </a:solidFill>
              </a:rPr>
              <a:t>Conscientiousness test</a:t>
            </a:r>
            <a:r>
              <a:rPr lang="en-US" sz="1200" dirty="0" smtClean="0">
                <a:solidFill>
                  <a:schemeClr val="bg1"/>
                </a:solidFill>
              </a:rPr>
              <a:t>***</a:t>
            </a:r>
          </a:p>
          <a:p>
            <a:pPr marL="109728" indent="0">
              <a:spcBef>
                <a:spcPts val="300"/>
              </a:spcBef>
              <a:buNone/>
            </a:pPr>
            <a:r>
              <a:rPr lang="en-US" sz="1400" dirty="0" smtClean="0">
                <a:solidFill>
                  <a:schemeClr val="bg1"/>
                </a:solidFill>
              </a:rPr>
              <a:t>Reference check</a:t>
            </a:r>
            <a:r>
              <a:rPr lang="en-US" sz="1200" dirty="0" smtClean="0">
                <a:solidFill>
                  <a:schemeClr val="bg1"/>
                </a:solidFill>
              </a:rPr>
              <a:t>**</a:t>
            </a:r>
          </a:p>
          <a:p>
            <a:pPr marL="109728" indent="0">
              <a:spcBef>
                <a:spcPts val="300"/>
              </a:spcBef>
              <a:buNone/>
            </a:pPr>
            <a:r>
              <a:rPr lang="en-US" sz="1400" dirty="0" smtClean="0">
                <a:solidFill>
                  <a:schemeClr val="bg1"/>
                </a:solidFill>
              </a:rPr>
              <a:t>Job </a:t>
            </a:r>
            <a:r>
              <a:rPr lang="en-US" sz="1400" dirty="0">
                <a:solidFill>
                  <a:schemeClr val="bg1"/>
                </a:solidFill>
              </a:rPr>
              <a:t>experience (years</a:t>
            </a:r>
            <a:r>
              <a:rPr lang="en-US" sz="1400" dirty="0" smtClean="0">
                <a:solidFill>
                  <a:schemeClr val="bg1"/>
                </a:solidFill>
              </a:rPr>
              <a:t>)</a:t>
            </a:r>
            <a:r>
              <a:rPr lang="en-US" sz="1200" dirty="0" smtClean="0">
                <a:solidFill>
                  <a:schemeClr val="bg1"/>
                </a:solidFill>
              </a:rPr>
              <a:t>*</a:t>
            </a:r>
          </a:p>
          <a:p>
            <a:pPr marL="109728" indent="0">
              <a:spcBef>
                <a:spcPts val="300"/>
              </a:spcBef>
              <a:buNone/>
            </a:pPr>
            <a:r>
              <a:rPr lang="en-US" sz="1400" dirty="0" smtClean="0">
                <a:solidFill>
                  <a:schemeClr val="bg1"/>
                </a:solidFill>
              </a:rPr>
              <a:t>Education (years)</a:t>
            </a:r>
            <a:r>
              <a:rPr lang="en-US" sz="1200" dirty="0" smtClean="0">
                <a:solidFill>
                  <a:schemeClr val="bg1"/>
                </a:solidFill>
              </a:rPr>
              <a:t>*</a:t>
            </a:r>
            <a:endParaRPr lang="en-US" sz="1200" dirty="0">
              <a:solidFill>
                <a:schemeClr val="bg1"/>
              </a:solidFill>
            </a:endParaRPr>
          </a:p>
        </p:txBody>
      </p:sp>
      <p:sp>
        <p:nvSpPr>
          <p:cNvPr id="4" name="Slide Number Placeholder 3"/>
          <p:cNvSpPr>
            <a:spLocks noGrp="1"/>
          </p:cNvSpPr>
          <p:nvPr>
            <p:ph type="sldNum" sz="quarter" idx="12"/>
          </p:nvPr>
        </p:nvSpPr>
        <p:spPr/>
        <p:txBody>
          <a:bodyPr/>
          <a:lstStyle/>
          <a:p>
            <a:fld id="{3FA8444C-3AD4-4C18-A3BE-197CAA51C815}" type="slidenum">
              <a:rPr lang="en-US" smtClean="0"/>
              <a:t>14</a:t>
            </a:fld>
            <a:endParaRPr lang="en-US" dirty="0"/>
          </a:p>
        </p:txBody>
      </p:sp>
      <p:sp>
        <p:nvSpPr>
          <p:cNvPr id="2" name="Title 1"/>
          <p:cNvSpPr>
            <a:spLocks noGrp="1"/>
          </p:cNvSpPr>
          <p:nvPr>
            <p:ph type="title"/>
          </p:nvPr>
        </p:nvSpPr>
        <p:spPr/>
        <p:txBody>
          <a:bodyPr>
            <a:normAutofit/>
          </a:bodyPr>
          <a:lstStyle/>
          <a:p>
            <a:r>
              <a:rPr lang="en-US" sz="3200" dirty="0" smtClean="0"/>
              <a:t>Examples of Common Selection Tools</a:t>
            </a:r>
            <a:endParaRPr lang="en-US" sz="3200" dirty="0"/>
          </a:p>
        </p:txBody>
      </p:sp>
      <p:sp>
        <p:nvSpPr>
          <p:cNvPr id="10" name="TextBox 9"/>
          <p:cNvSpPr txBox="1"/>
          <p:nvPr/>
        </p:nvSpPr>
        <p:spPr>
          <a:xfrm>
            <a:off x="7239000" y="5257800"/>
            <a:ext cx="1828800" cy="646331"/>
          </a:xfrm>
          <a:prstGeom prst="rect">
            <a:avLst/>
          </a:prstGeom>
          <a:noFill/>
        </p:spPr>
        <p:txBody>
          <a:bodyPr wrap="square" rtlCol="0">
            <a:spAutoFit/>
          </a:bodyPr>
          <a:lstStyle/>
          <a:p>
            <a:r>
              <a:rPr lang="en-US" sz="1200" i="1" dirty="0" smtClean="0"/>
              <a:t>*****highest validity</a:t>
            </a:r>
          </a:p>
          <a:p>
            <a:r>
              <a:rPr lang="en-US" sz="1200" i="1" dirty="0" smtClean="0"/>
              <a:t>***moderate validity</a:t>
            </a:r>
          </a:p>
          <a:p>
            <a:r>
              <a:rPr lang="en-US" sz="1200" i="1" dirty="0" smtClean="0"/>
              <a:t>*least validity</a:t>
            </a:r>
          </a:p>
        </p:txBody>
      </p:sp>
      <p:sp>
        <p:nvSpPr>
          <p:cNvPr id="11" name="Rectangle 10"/>
          <p:cNvSpPr/>
          <p:nvPr/>
        </p:nvSpPr>
        <p:spPr>
          <a:xfrm>
            <a:off x="2514600" y="6019800"/>
            <a:ext cx="6629400" cy="553998"/>
          </a:xfrm>
          <a:prstGeom prst="rect">
            <a:avLst/>
          </a:prstGeom>
        </p:spPr>
        <p:txBody>
          <a:bodyPr wrap="square">
            <a:spAutoFit/>
          </a:bodyPr>
          <a:lstStyle/>
          <a:p>
            <a:r>
              <a:rPr lang="en-US" sz="1000" dirty="0"/>
              <a:t>Hunter, J.E. &amp; Schmidt, F.L. (1998). The validity and utility of selection methods in personnel psychology: Practical and theoretical implications of 85 years of research findings. </a:t>
            </a:r>
            <a:r>
              <a:rPr lang="en-US" sz="1000" i="1" dirty="0"/>
              <a:t>Psychological </a:t>
            </a:r>
            <a:r>
              <a:rPr lang="en-US" sz="1000" i="1" dirty="0" smtClean="0"/>
              <a:t>Bulletin,124(2</a:t>
            </a:r>
            <a:r>
              <a:rPr lang="en-US" sz="1000" i="1" dirty="0"/>
              <a:t>). 262-274</a:t>
            </a:r>
          </a:p>
        </p:txBody>
      </p:sp>
    </p:spTree>
    <p:extLst>
      <p:ext uri="{BB962C8B-B14F-4D97-AF65-F5344CB8AC3E}">
        <p14:creationId xmlns:p14="http://schemas.microsoft.com/office/powerpoint/2010/main" val="13513836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A8444C-3AD4-4C18-A3BE-197CAA51C815}" type="slidenum">
              <a:rPr lang="en-US" smtClean="0"/>
              <a:t>15</a:t>
            </a:fld>
            <a:endParaRPr lang="en-US" dirty="0"/>
          </a:p>
        </p:txBody>
      </p:sp>
      <p:sp>
        <p:nvSpPr>
          <p:cNvPr id="5" name="Title 4"/>
          <p:cNvSpPr>
            <a:spLocks noGrp="1"/>
          </p:cNvSpPr>
          <p:nvPr>
            <p:ph type="title"/>
          </p:nvPr>
        </p:nvSpPr>
        <p:spPr/>
        <p:txBody>
          <a:bodyPr>
            <a:normAutofit fontScale="90000"/>
          </a:bodyPr>
          <a:lstStyle/>
          <a:p>
            <a:r>
              <a:rPr lang="en-US" dirty="0"/>
              <a:t>Building a </a:t>
            </a:r>
            <a:r>
              <a:rPr lang="en-US" dirty="0" smtClean="0"/>
              <a:t>Compelling Business </a:t>
            </a:r>
            <a:r>
              <a:rPr lang="en-US" dirty="0"/>
              <a:t>Case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1066800"/>
            <a:ext cx="1643530" cy="1676400"/>
          </a:xfrm>
          <a:prstGeom prst="rect">
            <a:avLst/>
          </a:prstGeom>
        </p:spPr>
      </p:pic>
      <p:graphicFrame>
        <p:nvGraphicFramePr>
          <p:cNvPr id="7" name="Diagram 6"/>
          <p:cNvGraphicFramePr/>
          <p:nvPr>
            <p:extLst>
              <p:ext uri="{D42A27DB-BD31-4B8C-83A1-F6EECF244321}">
                <p14:modId xmlns:p14="http://schemas.microsoft.com/office/powerpoint/2010/main" val="504971706"/>
              </p:ext>
            </p:extLst>
          </p:nvPr>
        </p:nvGraphicFramePr>
        <p:xfrm>
          <a:off x="375164" y="1397000"/>
          <a:ext cx="8393672" cy="492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358946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Balancing Literacy Concerns</a:t>
            </a:r>
            <a:endParaRPr lang="en-US" sz="3200" dirty="0"/>
          </a:p>
        </p:txBody>
      </p:sp>
      <p:sp>
        <p:nvSpPr>
          <p:cNvPr id="4" name="Slide Number Placeholder 3"/>
          <p:cNvSpPr>
            <a:spLocks noGrp="1"/>
          </p:cNvSpPr>
          <p:nvPr>
            <p:ph type="sldNum" sz="quarter" idx="12"/>
          </p:nvPr>
        </p:nvSpPr>
        <p:spPr/>
        <p:txBody>
          <a:bodyPr/>
          <a:lstStyle/>
          <a:p>
            <a:fld id="{3FA8444C-3AD4-4C18-A3BE-197CAA51C815}" type="slidenum">
              <a:rPr lang="en-US" smtClean="0"/>
              <a:t>16</a:t>
            </a:fld>
            <a:endParaRPr lang="en-US" dirty="0"/>
          </a:p>
        </p:txBody>
      </p:sp>
      <p:graphicFrame>
        <p:nvGraphicFramePr>
          <p:cNvPr id="7" name="Diagram 6"/>
          <p:cNvGraphicFramePr/>
          <p:nvPr>
            <p:extLst>
              <p:ext uri="{D42A27DB-BD31-4B8C-83A1-F6EECF244321}">
                <p14:modId xmlns:p14="http://schemas.microsoft.com/office/powerpoint/2010/main" val="1017194484"/>
              </p:ext>
            </p:extLst>
          </p:nvPr>
        </p:nvGraphicFramePr>
        <p:xfrm>
          <a:off x="838200" y="1371600"/>
          <a:ext cx="7467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14866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Sample Assessment Item A </a:t>
            </a:r>
            <a:endParaRPr lang="en-US" sz="3200" dirty="0"/>
          </a:p>
        </p:txBody>
      </p:sp>
      <p:sp>
        <p:nvSpPr>
          <p:cNvPr id="5" name="Text Placeholder 4"/>
          <p:cNvSpPr>
            <a:spLocks noGrp="1"/>
          </p:cNvSpPr>
          <p:nvPr>
            <p:ph type="body" idx="1"/>
          </p:nvPr>
        </p:nvSpPr>
        <p:spPr>
          <a:xfrm>
            <a:off x="914400" y="4953000"/>
            <a:ext cx="7543800" cy="1219200"/>
          </a:xfrm>
        </p:spPr>
        <p:txBody>
          <a:bodyPr anchor="t">
            <a:normAutofit fontScale="55000" lnSpcReduction="20000"/>
          </a:bodyPr>
          <a:lstStyle/>
          <a:p>
            <a:r>
              <a:rPr lang="en-US" sz="3100" dirty="0"/>
              <a:t>This picture shows how things in the hotel room must be arranged.</a:t>
            </a:r>
          </a:p>
          <a:p>
            <a:pPr marL="457200" indent="-457200">
              <a:buClr>
                <a:schemeClr val="bg1"/>
              </a:buClr>
              <a:buFont typeface="+mj-lt"/>
              <a:buAutoNum type="arabicPeriod"/>
            </a:pPr>
            <a:r>
              <a:rPr lang="en-US" dirty="0"/>
              <a:t>Place 3 large pillows in front of the headboard</a:t>
            </a:r>
          </a:p>
          <a:p>
            <a:pPr marL="457200" indent="-457200">
              <a:buClr>
                <a:schemeClr val="bg1"/>
              </a:buClr>
              <a:buFont typeface="+mj-lt"/>
              <a:buAutoNum type="arabicPeriod"/>
            </a:pPr>
            <a:r>
              <a:rPr lang="en-US" dirty="0"/>
              <a:t>Place 2 small pillows in front of the large pillows.</a:t>
            </a:r>
          </a:p>
          <a:p>
            <a:pPr marL="457200" indent="-457200">
              <a:buClr>
                <a:schemeClr val="bg1"/>
              </a:buClr>
              <a:buFont typeface="+mj-lt"/>
              <a:buAutoNum type="arabicPeriod"/>
            </a:pPr>
            <a:r>
              <a:rPr lang="en-US" dirty="0"/>
              <a:t>Place a glass upside down on top of a round napkin on the right bedside table.</a:t>
            </a:r>
          </a:p>
          <a:p>
            <a:pPr marL="457200" indent="-457200">
              <a:buClr>
                <a:schemeClr val="bg1"/>
              </a:buClr>
              <a:buFont typeface="+mj-lt"/>
              <a:buAutoNum type="arabicPeriod"/>
            </a:pPr>
            <a:r>
              <a:rPr lang="en-US" dirty="0"/>
              <a:t>Place a bottle of water to the right of the glass on the right bedside table.</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1436"/>
          <a:stretch/>
        </p:blipFill>
        <p:spPr>
          <a:xfrm>
            <a:off x="1981200" y="1235149"/>
            <a:ext cx="5181600" cy="3536646"/>
          </a:xfrm>
          <a:prstGeom prst="rect">
            <a:avLst/>
          </a:prstGeom>
        </p:spPr>
      </p:pic>
      <p:sp>
        <p:nvSpPr>
          <p:cNvPr id="10" name="Slide Number Placeholder 9"/>
          <p:cNvSpPr>
            <a:spLocks noGrp="1"/>
          </p:cNvSpPr>
          <p:nvPr>
            <p:ph type="sldNum" sz="quarter" idx="12"/>
          </p:nvPr>
        </p:nvSpPr>
        <p:spPr/>
        <p:txBody>
          <a:bodyPr/>
          <a:lstStyle/>
          <a:p>
            <a:fld id="{3FA8444C-3AD4-4C18-A3BE-197CAA51C815}" type="slidenum">
              <a:rPr lang="en-US" smtClean="0"/>
              <a:t>17</a:t>
            </a:fld>
            <a:endParaRPr lang="en-US" dirty="0"/>
          </a:p>
        </p:txBody>
      </p:sp>
    </p:spTree>
    <p:extLst>
      <p:ext uri="{BB962C8B-B14F-4D97-AF65-F5344CB8AC3E}">
        <p14:creationId xmlns:p14="http://schemas.microsoft.com/office/powerpoint/2010/main" val="10686936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Sample Assessment Item A </a:t>
            </a:r>
          </a:p>
        </p:txBody>
      </p:sp>
      <p:sp>
        <p:nvSpPr>
          <p:cNvPr id="6" name="Text Placeholder 5"/>
          <p:cNvSpPr>
            <a:spLocks noGrp="1"/>
          </p:cNvSpPr>
          <p:nvPr>
            <p:ph type="body" sz="half" idx="3"/>
          </p:nvPr>
        </p:nvSpPr>
        <p:spPr>
          <a:xfrm>
            <a:off x="2781300" y="5181600"/>
            <a:ext cx="3581400" cy="457200"/>
          </a:xfrm>
        </p:spPr>
        <p:txBody>
          <a:bodyPr anchor="ctr">
            <a:normAutofit/>
          </a:bodyPr>
          <a:lstStyle/>
          <a:p>
            <a:pPr>
              <a:spcBef>
                <a:spcPts val="0"/>
              </a:spcBef>
            </a:pPr>
            <a:r>
              <a:rPr lang="en-US" sz="1600" dirty="0"/>
              <a:t>How many mistakes were made</a:t>
            </a:r>
            <a:r>
              <a:rPr lang="en-US" sz="1600" dirty="0" smtClean="0"/>
              <a:t>?</a:t>
            </a:r>
            <a:endParaRPr lang="en-US" sz="1600" dirty="0"/>
          </a:p>
        </p:txBody>
      </p:sp>
      <p:pic>
        <p:nvPicPr>
          <p:cNvPr id="9" name="Content Placeholder 8"/>
          <p:cNvPicPr>
            <a:picLocks noGrp="1" noChangeAspect="1"/>
          </p:cNvPicPr>
          <p:nvPr>
            <p:ph sz="quarter" idx="4"/>
          </p:nvPr>
        </p:nvPicPr>
        <p:blipFill rotWithShape="1">
          <a:blip r:embed="rId3">
            <a:extLst>
              <a:ext uri="{28A0092B-C50C-407E-A947-70E740481C1C}">
                <a14:useLocalDpi xmlns:a14="http://schemas.microsoft.com/office/drawing/2010/main" val="0"/>
              </a:ext>
            </a:extLst>
          </a:blip>
          <a:srcRect l="22106" t="101" r="848" b="-1"/>
          <a:stretch/>
        </p:blipFill>
        <p:spPr>
          <a:xfrm>
            <a:off x="1981200" y="1222744"/>
            <a:ext cx="5181600" cy="3529497"/>
          </a:xfrm>
        </p:spPr>
      </p:pic>
      <p:sp>
        <p:nvSpPr>
          <p:cNvPr id="10" name="Slide Number Placeholder 9"/>
          <p:cNvSpPr>
            <a:spLocks noGrp="1"/>
          </p:cNvSpPr>
          <p:nvPr>
            <p:ph type="sldNum" sz="quarter" idx="12"/>
          </p:nvPr>
        </p:nvSpPr>
        <p:spPr/>
        <p:txBody>
          <a:bodyPr/>
          <a:lstStyle/>
          <a:p>
            <a:fld id="{3FA8444C-3AD4-4C18-A3BE-197CAA51C815}" type="slidenum">
              <a:rPr lang="en-US" smtClean="0"/>
              <a:t>18</a:t>
            </a:fld>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6400" y="2362200"/>
            <a:ext cx="8696325"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09769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Sample Assessment Item B</a:t>
            </a:r>
            <a:endParaRPr lang="en-US" sz="3200" dirty="0"/>
          </a:p>
        </p:txBody>
      </p:sp>
      <p:sp>
        <p:nvSpPr>
          <p:cNvPr id="5" name="Text Placeholder 4"/>
          <p:cNvSpPr>
            <a:spLocks noGrp="1"/>
          </p:cNvSpPr>
          <p:nvPr>
            <p:ph type="body" sz="half" idx="3"/>
          </p:nvPr>
        </p:nvSpPr>
        <p:spPr>
          <a:xfrm>
            <a:off x="2474913" y="5181600"/>
            <a:ext cx="4078287" cy="533400"/>
          </a:xfrm>
        </p:spPr>
        <p:txBody>
          <a:bodyPr>
            <a:normAutofit fontScale="92500"/>
          </a:bodyPr>
          <a:lstStyle/>
          <a:p>
            <a:r>
              <a:rPr lang="en-US" sz="2000" dirty="0"/>
              <a:t>How neat or messy is this </a:t>
            </a:r>
            <a:r>
              <a:rPr lang="en-US" sz="2000" dirty="0" smtClean="0"/>
              <a:t>area</a:t>
            </a:r>
            <a:r>
              <a:rPr lang="en-US" sz="2000" dirty="0"/>
              <a:t>?</a:t>
            </a:r>
          </a:p>
        </p:txBody>
      </p:sp>
      <p:pic>
        <p:nvPicPr>
          <p:cNvPr id="10" name="Content Placeholder 9"/>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1707829" y="1295400"/>
            <a:ext cx="5728343" cy="3505200"/>
          </a:xfrm>
        </p:spPr>
      </p:pic>
      <p:sp>
        <p:nvSpPr>
          <p:cNvPr id="12" name="Slide Number Placeholder 11"/>
          <p:cNvSpPr>
            <a:spLocks noGrp="1"/>
          </p:cNvSpPr>
          <p:nvPr>
            <p:ph type="sldNum" sz="quarter" idx="12"/>
          </p:nvPr>
        </p:nvSpPr>
        <p:spPr/>
        <p:txBody>
          <a:bodyPr/>
          <a:lstStyle/>
          <a:p>
            <a:fld id="{3FA8444C-3AD4-4C18-A3BE-197CAA51C815}" type="slidenum">
              <a:rPr lang="en-US" smtClean="0"/>
              <a:t>19</a:t>
            </a:fld>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0871" y="2362200"/>
            <a:ext cx="8686800"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2547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Host</a:t>
            </a:r>
            <a:endParaRPr lang="en-US" sz="3200" dirty="0"/>
          </a:p>
        </p:txBody>
      </p:sp>
      <p:sp>
        <p:nvSpPr>
          <p:cNvPr id="3" name="Slide Number Placeholder 2"/>
          <p:cNvSpPr>
            <a:spLocks noGrp="1"/>
          </p:cNvSpPr>
          <p:nvPr>
            <p:ph type="sldNum" sz="quarter" idx="12"/>
          </p:nvPr>
        </p:nvSpPr>
        <p:spPr/>
        <p:txBody>
          <a:bodyPr/>
          <a:lstStyle/>
          <a:p>
            <a:fld id="{3FA8444C-3AD4-4C18-A3BE-197CAA51C815}" type="slidenum">
              <a:rPr lang="en-US" smtClean="0"/>
              <a:t>2</a:t>
            </a:fld>
            <a:endParaRPr lang="en-US" dirty="0"/>
          </a:p>
        </p:txBody>
      </p:sp>
      <p:sp>
        <p:nvSpPr>
          <p:cNvPr id="6" name="Content Placeholder 2"/>
          <p:cNvSpPr txBox="1">
            <a:spLocks/>
          </p:cNvSpPr>
          <p:nvPr/>
        </p:nvSpPr>
        <p:spPr>
          <a:xfrm>
            <a:off x="3810000" y="2242780"/>
            <a:ext cx="4038600" cy="1782763"/>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buFont typeface="Wingdings 3"/>
              <a:buNone/>
            </a:pPr>
            <a:r>
              <a:rPr lang="en-US" sz="2000" dirty="0" smtClean="0"/>
              <a:t>Dr. Shreya Sarkar-Barney</a:t>
            </a:r>
          </a:p>
          <a:p>
            <a:pPr marL="0" indent="0">
              <a:buFont typeface="Wingdings 3"/>
              <a:buNone/>
            </a:pPr>
            <a:r>
              <a:rPr lang="en-US" sz="1600" dirty="0" smtClean="0"/>
              <a:t>President &amp; Founder</a:t>
            </a:r>
          </a:p>
          <a:p>
            <a:pPr marL="0" indent="0">
              <a:buFont typeface="Wingdings 3"/>
              <a:buNone/>
            </a:pPr>
            <a:r>
              <a:rPr lang="en-US" sz="1600" dirty="0" smtClean="0"/>
              <a:t>Human Capital Growth</a:t>
            </a:r>
          </a:p>
          <a:p>
            <a:pPr marL="0" indent="0">
              <a:buFont typeface="Wingdings 3"/>
              <a:buNone/>
            </a:pPr>
            <a:endParaRPr lang="en-US" sz="1600" dirty="0"/>
          </a:p>
        </p:txBody>
      </p:sp>
      <p:pic>
        <p:nvPicPr>
          <p:cNvPr id="7" name="Picture 6" descr="Shreya Sarkar-Barney(10).jpg"/>
          <p:cNvPicPr>
            <a:picLocks noChangeAspect="1"/>
          </p:cNvPicPr>
          <p:nvPr/>
        </p:nvPicPr>
        <p:blipFill>
          <a:blip r:embed="rId3" cstate="print"/>
          <a:srcRect t="2163" b="21739"/>
          <a:stretch>
            <a:fillRect/>
          </a:stretch>
        </p:blipFill>
        <p:spPr>
          <a:xfrm>
            <a:off x="858345" y="1524000"/>
            <a:ext cx="2575512" cy="2895600"/>
          </a:xfrm>
          <a:prstGeom prst="rect">
            <a:avLst/>
          </a:prstGeom>
        </p:spPr>
      </p:pic>
    </p:spTree>
    <p:extLst>
      <p:ext uri="{BB962C8B-B14F-4D97-AF65-F5344CB8AC3E}">
        <p14:creationId xmlns:p14="http://schemas.microsoft.com/office/powerpoint/2010/main" val="16013314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3FA8444C-3AD4-4C18-A3BE-197CAA51C815}" type="slidenum">
              <a:rPr lang="en-US" smtClean="0"/>
              <a:t>20</a:t>
            </a:fld>
            <a:endParaRPr lang="en-US" dirty="0"/>
          </a:p>
        </p:txBody>
      </p:sp>
      <p:sp>
        <p:nvSpPr>
          <p:cNvPr id="9" name="Title 8"/>
          <p:cNvSpPr>
            <a:spLocks noGrp="1"/>
          </p:cNvSpPr>
          <p:nvPr>
            <p:ph type="title"/>
          </p:nvPr>
        </p:nvSpPr>
        <p:spPr/>
        <p:txBody>
          <a:bodyPr>
            <a:normAutofit/>
          </a:bodyPr>
          <a:lstStyle/>
          <a:p>
            <a:r>
              <a:rPr lang="en-US" sz="3200" dirty="0" smtClean="0"/>
              <a:t>Sample Assessment Item C</a:t>
            </a:r>
            <a:endParaRPr lang="en-US" sz="3200" dirty="0"/>
          </a:p>
        </p:txBody>
      </p:sp>
      <p:sp>
        <p:nvSpPr>
          <p:cNvPr id="4" name="Rectangle 3"/>
          <p:cNvSpPr/>
          <p:nvPr/>
        </p:nvSpPr>
        <p:spPr>
          <a:xfrm>
            <a:off x="1295400" y="1905000"/>
            <a:ext cx="6400800" cy="2362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rPr>
              <a:t>How often would others say that you made customers happy</a:t>
            </a:r>
            <a:r>
              <a:rPr lang="en-US" sz="2000" dirty="0" smtClean="0">
                <a:solidFill>
                  <a:schemeClr val="bg1"/>
                </a:solidFill>
              </a:rPr>
              <a:t>?</a:t>
            </a:r>
          </a:p>
          <a:p>
            <a:endParaRPr lang="en-US" dirty="0">
              <a:solidFill>
                <a:schemeClr val="bg1"/>
              </a:solidFill>
            </a:endParaRPr>
          </a:p>
          <a:p>
            <a:pPr marL="850392" lvl="1" indent="-457200">
              <a:buSzPct val="68000"/>
              <a:buFont typeface="+mj-lt"/>
              <a:buAutoNum type="arabicPeriod"/>
            </a:pPr>
            <a:r>
              <a:rPr lang="en-US" dirty="0">
                <a:solidFill>
                  <a:schemeClr val="bg1"/>
                </a:solidFill>
              </a:rPr>
              <a:t>More often than most other people</a:t>
            </a:r>
          </a:p>
          <a:p>
            <a:pPr marL="850392" lvl="1" indent="-457200">
              <a:buSzPct val="68000"/>
              <a:buFont typeface="+mj-lt"/>
              <a:buAutoNum type="arabicPeriod"/>
            </a:pPr>
            <a:r>
              <a:rPr lang="en-US" dirty="0">
                <a:solidFill>
                  <a:schemeClr val="bg1"/>
                </a:solidFill>
              </a:rPr>
              <a:t>About as often as most other people</a:t>
            </a:r>
          </a:p>
          <a:p>
            <a:pPr marL="850392" lvl="1" indent="-457200">
              <a:buSzPct val="68000"/>
              <a:buFont typeface="+mj-lt"/>
              <a:buAutoNum type="arabicPeriod"/>
            </a:pPr>
            <a:r>
              <a:rPr lang="en-US" dirty="0">
                <a:solidFill>
                  <a:schemeClr val="bg1"/>
                </a:solidFill>
              </a:rPr>
              <a:t>Not quite as often as most other people</a:t>
            </a:r>
          </a:p>
          <a:p>
            <a:pPr marL="850392" lvl="1" indent="-457200">
              <a:buSzPct val="68000"/>
              <a:buFont typeface="+mj-lt"/>
              <a:buAutoNum type="arabicPeriod"/>
            </a:pPr>
            <a:r>
              <a:rPr lang="en-US" dirty="0">
                <a:solidFill>
                  <a:schemeClr val="bg1"/>
                </a:solidFill>
              </a:rPr>
              <a:t>I have not worked with customers</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6399" y="2209800"/>
            <a:ext cx="8734425"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58531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A8444C-3AD4-4C18-A3BE-197CAA51C815}" type="slidenum">
              <a:rPr lang="en-US" smtClean="0"/>
              <a:t>21</a:t>
            </a:fld>
            <a:endParaRPr lang="en-US" dirty="0"/>
          </a:p>
        </p:txBody>
      </p:sp>
      <p:graphicFrame>
        <p:nvGraphicFramePr>
          <p:cNvPr id="9" name="Diagram 8"/>
          <p:cNvGraphicFramePr/>
          <p:nvPr>
            <p:extLst>
              <p:ext uri="{D42A27DB-BD31-4B8C-83A1-F6EECF244321}">
                <p14:modId xmlns:p14="http://schemas.microsoft.com/office/powerpoint/2010/main" val="4049643852"/>
              </p:ext>
            </p:extLst>
          </p:nvPr>
        </p:nvGraphicFramePr>
        <p:xfrm>
          <a:off x="342900" y="1079500"/>
          <a:ext cx="84582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34747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Measuring Success</a:t>
            </a:r>
          </a:p>
        </p:txBody>
      </p:sp>
      <p:sp>
        <p:nvSpPr>
          <p:cNvPr id="4" name="Slide Number Placeholder 3"/>
          <p:cNvSpPr>
            <a:spLocks noGrp="1"/>
          </p:cNvSpPr>
          <p:nvPr>
            <p:ph type="sldNum" sz="quarter" idx="12"/>
          </p:nvPr>
        </p:nvSpPr>
        <p:spPr/>
        <p:txBody>
          <a:bodyPr/>
          <a:lstStyle/>
          <a:p>
            <a:fld id="{3FA8444C-3AD4-4C18-A3BE-197CAA51C815}" type="slidenum">
              <a:rPr lang="en-US" smtClean="0"/>
              <a:t>22</a:t>
            </a:fld>
            <a:endParaRPr lang="en-US" dirty="0"/>
          </a:p>
        </p:txBody>
      </p:sp>
      <p:graphicFrame>
        <p:nvGraphicFramePr>
          <p:cNvPr id="9" name="Diagram 8"/>
          <p:cNvGraphicFramePr/>
          <p:nvPr>
            <p:extLst>
              <p:ext uri="{D42A27DB-BD31-4B8C-83A1-F6EECF244321}">
                <p14:modId xmlns:p14="http://schemas.microsoft.com/office/powerpoint/2010/main" val="3714407765"/>
              </p:ext>
            </p:extLst>
          </p:nvPr>
        </p:nvGraphicFramePr>
        <p:xfrm>
          <a:off x="762000" y="1625600"/>
          <a:ext cx="7620000" cy="462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46144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001000" cy="4525963"/>
          </a:xfrm>
        </p:spPr>
        <p:txBody>
          <a:bodyPr>
            <a:normAutofit/>
          </a:bodyPr>
          <a:lstStyle/>
          <a:p>
            <a:pPr lvl="0">
              <a:spcAft>
                <a:spcPts val="900"/>
              </a:spcAft>
            </a:pPr>
            <a:r>
              <a:rPr lang="en-US" sz="1800" dirty="0"/>
              <a:t>Gained an awareness of which selection tools tend to be the most reliable &amp; valid predictors of trainability and job success.</a:t>
            </a:r>
          </a:p>
          <a:p>
            <a:pPr lvl="0">
              <a:spcAft>
                <a:spcPts val="900"/>
              </a:spcAft>
            </a:pPr>
            <a:r>
              <a:rPr lang="en-US" sz="1800" dirty="0"/>
              <a:t>Broadened our knowledge of the steps involved in developing, validating, &amp; implementing global selection procedures (e.g., assessments, interviewing).</a:t>
            </a:r>
          </a:p>
          <a:p>
            <a:pPr lvl="0">
              <a:spcAft>
                <a:spcPts val="900"/>
              </a:spcAft>
            </a:pPr>
            <a:r>
              <a:rPr lang="en-US" sz="1800" dirty="0"/>
              <a:t>Advanced our understanding of the ways in which selection practices can help to better engage &amp; evaluate low literacy applicants.</a:t>
            </a:r>
          </a:p>
          <a:p>
            <a:pPr lvl="0">
              <a:spcAft>
                <a:spcPts val="900"/>
              </a:spcAft>
            </a:pPr>
            <a:r>
              <a:rPr lang="en-US" sz="1800" dirty="0"/>
              <a:t>Recognized cultural considerations to take into account when designing global selection procedures &amp; tools.</a:t>
            </a:r>
          </a:p>
          <a:p>
            <a:pPr lvl="0">
              <a:spcAft>
                <a:spcPts val="900"/>
              </a:spcAft>
            </a:pPr>
            <a:r>
              <a:rPr lang="en-US" sz="1800" dirty="0"/>
              <a:t>Identified criteria that can be helpful in measuring the success of your selection program.</a:t>
            </a:r>
          </a:p>
        </p:txBody>
      </p:sp>
      <p:sp>
        <p:nvSpPr>
          <p:cNvPr id="2" name="Title 1"/>
          <p:cNvSpPr>
            <a:spLocks noGrp="1"/>
          </p:cNvSpPr>
          <p:nvPr>
            <p:ph type="title"/>
          </p:nvPr>
        </p:nvSpPr>
        <p:spPr/>
        <p:txBody>
          <a:bodyPr/>
          <a:lstStyle/>
          <a:p>
            <a:r>
              <a:rPr lang="en-US" dirty="0"/>
              <a:t>Benefits of Our Discussion</a:t>
            </a:r>
          </a:p>
        </p:txBody>
      </p:sp>
      <p:sp>
        <p:nvSpPr>
          <p:cNvPr id="4" name="Slide Number Placeholder 3"/>
          <p:cNvSpPr>
            <a:spLocks noGrp="1"/>
          </p:cNvSpPr>
          <p:nvPr>
            <p:ph type="sldNum" sz="quarter" idx="12"/>
          </p:nvPr>
        </p:nvSpPr>
        <p:spPr/>
        <p:txBody>
          <a:bodyPr/>
          <a:lstStyle/>
          <a:p>
            <a:fld id="{3FA8444C-3AD4-4C18-A3BE-197CAA51C815}" type="slidenum">
              <a:rPr lang="en-US" smtClean="0"/>
              <a:t>23</a:t>
            </a:fld>
            <a:endParaRPr lang="en-US" dirty="0"/>
          </a:p>
        </p:txBody>
      </p:sp>
    </p:spTree>
    <p:extLst>
      <p:ext uri="{BB962C8B-B14F-4D97-AF65-F5344CB8AC3E}">
        <p14:creationId xmlns:p14="http://schemas.microsoft.com/office/powerpoint/2010/main" val="32788026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A8444C-3AD4-4C18-A3BE-197CAA51C815}" type="slidenum">
              <a:rPr lang="en-US" smtClean="0"/>
              <a:t>24</a:t>
            </a:fld>
            <a:endParaRPr lang="en-US" dirty="0"/>
          </a:p>
        </p:txBody>
      </p:sp>
      <p:sp>
        <p:nvSpPr>
          <p:cNvPr id="5" name="Title 4"/>
          <p:cNvSpPr>
            <a:spLocks noGrp="1"/>
          </p:cNvSpPr>
          <p:nvPr>
            <p:ph type="title"/>
          </p:nvPr>
        </p:nvSpPr>
        <p:spPr/>
        <p:txBody>
          <a:bodyPr/>
          <a:lstStyle/>
          <a:p>
            <a:r>
              <a:rPr lang="en-US" dirty="0" smtClean="0"/>
              <a:t>Discussion/Q&amp;A</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3293" y="1371600"/>
            <a:ext cx="5697415" cy="4114800"/>
          </a:xfrm>
          <a:prstGeom prst="rect">
            <a:avLst/>
          </a:prstGeom>
        </p:spPr>
      </p:pic>
    </p:spTree>
    <p:extLst>
      <p:ext uri="{BB962C8B-B14F-4D97-AF65-F5344CB8AC3E}">
        <p14:creationId xmlns:p14="http://schemas.microsoft.com/office/powerpoint/2010/main" val="15258439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628650" y="2362199"/>
            <a:ext cx="7886700" cy="3803877"/>
          </a:xfrm>
        </p:spPr>
        <p:txBody>
          <a:bodyPr>
            <a:normAutofit/>
          </a:bodyPr>
          <a:lstStyle/>
          <a:p>
            <a:pPr marL="0" indent="0" algn="ctr">
              <a:buNone/>
            </a:pPr>
            <a:r>
              <a:rPr lang="en-US" sz="3600" dirty="0" smtClean="0"/>
              <a:t>Employee Engagement Surveys: Driver or a Waste of Time?</a:t>
            </a:r>
          </a:p>
        </p:txBody>
      </p:sp>
      <p:sp>
        <p:nvSpPr>
          <p:cNvPr id="5" name="Slide Number Placeholder 4"/>
          <p:cNvSpPr>
            <a:spLocks noGrp="1"/>
          </p:cNvSpPr>
          <p:nvPr>
            <p:ph type="sldNum" sz="quarter" idx="12"/>
          </p:nvPr>
        </p:nvSpPr>
        <p:spPr>
          <a:prstGeom prst="rect">
            <a:avLst/>
          </a:prstGeom>
        </p:spPr>
        <p:txBody>
          <a:bodyPr/>
          <a:lstStyle/>
          <a:p>
            <a:fld id="{BBA9EE64-7008-47DB-989E-0E9FC28DAFD9}" type="slidenum">
              <a:rPr lang="en-US"/>
              <a:pPr/>
              <a:t>25</a:t>
            </a:fld>
            <a:endParaRPr lang="en-US" dirty="0"/>
          </a:p>
        </p:txBody>
      </p:sp>
      <p:sp>
        <p:nvSpPr>
          <p:cNvPr id="6" name="Title 1"/>
          <p:cNvSpPr txBox="1">
            <a:spLocks/>
          </p:cNvSpPr>
          <p:nvPr/>
        </p:nvSpPr>
        <p:spPr>
          <a:xfrm>
            <a:off x="426720" y="177801"/>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45719" tIns="45719" rIns="45719" bIns="45719" anchor="b">
            <a:normAutofit/>
          </a:bodyPr>
          <a:lstStyle>
            <a:lvl1pPr marL="0" marR="0" indent="0" algn="ctr" defTabSz="6858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hangingPunct="1"/>
            <a:r>
              <a:rPr lang="en-US" sz="3600" dirty="0">
                <a:solidFill>
                  <a:srgbClr val="C00000"/>
                </a:solidFill>
                <a:latin typeface="Avenir Heavy"/>
              </a:rPr>
              <a:t>Next </a:t>
            </a:r>
            <a:r>
              <a:rPr lang="en-US" sz="3600" dirty="0" smtClean="0">
                <a:solidFill>
                  <a:srgbClr val="C00000"/>
                </a:solidFill>
                <a:latin typeface="Avenir Heavy"/>
              </a:rPr>
              <a:t>HCG Webinar</a:t>
            </a:r>
            <a:endParaRPr lang="en-US" sz="3600" dirty="0">
              <a:solidFill>
                <a:srgbClr val="C00000"/>
              </a:solidFill>
              <a:latin typeface="Avenir Heavy"/>
            </a:endParaRPr>
          </a:p>
        </p:txBody>
      </p:sp>
      <p:sp>
        <p:nvSpPr>
          <p:cNvPr id="7" name="Subtitle 4"/>
          <p:cNvSpPr txBox="1">
            <a:spLocks/>
          </p:cNvSpPr>
          <p:nvPr/>
        </p:nvSpPr>
        <p:spPr>
          <a:xfrm>
            <a:off x="1181100" y="3820319"/>
            <a:ext cx="6858000" cy="1655763"/>
          </a:xfrm>
          <a:prstGeom prst="rect">
            <a:avLst/>
          </a:prstGeom>
          <a:ln w="12700">
            <a:miter lim="400000"/>
          </a:ln>
          <a:extLst>
            <a:ext uri="{C572A759-6A51-4108-AA02-DFA0A04FC94B}">
              <ma14:wrappingTextBoxFlag xmlns:ma14="http://schemas.microsoft.com/office/mac/drawingml/2011/main" xmlns="" val="1"/>
            </a:ext>
          </a:extLst>
        </p:spPr>
        <p:txBody>
          <a:bodyPr lIns="60959" rIns="60959">
            <a:normAutofit/>
          </a:bodyPr>
          <a:lstStyle>
            <a:lvl1pPr marL="0" marR="0" indent="0" algn="l" defTabSz="457200" rtl="0" latinLnBrk="0">
              <a:lnSpc>
                <a:spcPct val="100000"/>
              </a:lnSpc>
              <a:spcBef>
                <a:spcPts val="500"/>
              </a:spcBef>
              <a:spcAft>
                <a:spcPts val="0"/>
              </a:spcAft>
              <a:buClrTx/>
              <a:buSzTx/>
              <a:buFont typeface="Arial"/>
              <a:buNone/>
              <a:tabLst/>
              <a:defRPr sz="2400" b="0" i="0" u="none" strike="noStrike" cap="none" spc="0" baseline="0">
                <a:ln>
                  <a:noFill/>
                </a:ln>
                <a:solidFill>
                  <a:srgbClr val="000000"/>
                </a:solidFill>
                <a:uFillTx/>
                <a:latin typeface="Avenir Medium"/>
                <a:ea typeface="Avenir Medium"/>
                <a:cs typeface="Avenir Medium"/>
                <a:sym typeface="Avenir Medium"/>
              </a:defRPr>
            </a:lvl1pPr>
            <a:lvl2pPr marL="0" marR="0" indent="457200" algn="l" defTabSz="457200" rtl="0" latinLnBrk="0">
              <a:lnSpc>
                <a:spcPct val="100000"/>
              </a:lnSpc>
              <a:spcBef>
                <a:spcPts val="500"/>
              </a:spcBef>
              <a:spcAft>
                <a:spcPts val="0"/>
              </a:spcAft>
              <a:buClrTx/>
              <a:buSzTx/>
              <a:buFont typeface="Arial"/>
              <a:buNone/>
              <a:tabLst/>
              <a:defRPr sz="2400" b="0" i="0" u="none" strike="noStrike" cap="none" spc="0" baseline="0">
                <a:ln>
                  <a:noFill/>
                </a:ln>
                <a:solidFill>
                  <a:srgbClr val="000000"/>
                </a:solidFill>
                <a:uFillTx/>
                <a:latin typeface="Avenir Medium"/>
                <a:ea typeface="Avenir Medium"/>
                <a:cs typeface="Avenir Medium"/>
                <a:sym typeface="Avenir Medium"/>
              </a:defRPr>
            </a:lvl2pPr>
            <a:lvl3pPr marL="0" marR="0" indent="914400" algn="l" defTabSz="457200" rtl="0" latinLnBrk="0">
              <a:lnSpc>
                <a:spcPct val="100000"/>
              </a:lnSpc>
              <a:spcBef>
                <a:spcPts val="500"/>
              </a:spcBef>
              <a:spcAft>
                <a:spcPts val="0"/>
              </a:spcAft>
              <a:buClrTx/>
              <a:buSzTx/>
              <a:buFont typeface="Arial"/>
              <a:buNone/>
              <a:tabLst/>
              <a:defRPr sz="2400" b="0" i="0" u="none" strike="noStrike" cap="none" spc="0" baseline="0">
                <a:ln>
                  <a:noFill/>
                </a:ln>
                <a:solidFill>
                  <a:srgbClr val="000000"/>
                </a:solidFill>
                <a:uFillTx/>
                <a:latin typeface="Avenir Medium"/>
                <a:ea typeface="Avenir Medium"/>
                <a:cs typeface="Avenir Medium"/>
                <a:sym typeface="Avenir Medium"/>
              </a:defRPr>
            </a:lvl3pPr>
            <a:lvl4pPr marL="0" marR="0" indent="1371600" algn="l" defTabSz="457200" rtl="0" latinLnBrk="0">
              <a:lnSpc>
                <a:spcPct val="100000"/>
              </a:lnSpc>
              <a:spcBef>
                <a:spcPts val="500"/>
              </a:spcBef>
              <a:spcAft>
                <a:spcPts val="0"/>
              </a:spcAft>
              <a:buClrTx/>
              <a:buSzTx/>
              <a:buFont typeface="Arial"/>
              <a:buNone/>
              <a:tabLst/>
              <a:defRPr sz="2400" b="0" i="0" u="none" strike="noStrike" cap="none" spc="0" baseline="0">
                <a:ln>
                  <a:noFill/>
                </a:ln>
                <a:solidFill>
                  <a:srgbClr val="000000"/>
                </a:solidFill>
                <a:uFillTx/>
                <a:latin typeface="Avenir Medium"/>
                <a:ea typeface="Avenir Medium"/>
                <a:cs typeface="Avenir Medium"/>
                <a:sym typeface="Avenir Medium"/>
              </a:defRPr>
            </a:lvl4pPr>
            <a:lvl5pPr marL="0" marR="0" indent="1828800" algn="l" defTabSz="457200" rtl="0" latinLnBrk="0">
              <a:lnSpc>
                <a:spcPct val="100000"/>
              </a:lnSpc>
              <a:spcBef>
                <a:spcPts val="500"/>
              </a:spcBef>
              <a:spcAft>
                <a:spcPts val="0"/>
              </a:spcAft>
              <a:buClrTx/>
              <a:buSzTx/>
              <a:buFont typeface="Arial"/>
              <a:buNone/>
              <a:tabLst/>
              <a:defRPr sz="2400" b="0" i="0" u="none" strike="noStrike" cap="none" spc="0" baseline="0">
                <a:ln>
                  <a:noFill/>
                </a:ln>
                <a:solidFill>
                  <a:srgbClr val="000000"/>
                </a:solidFill>
                <a:uFillTx/>
                <a:latin typeface="Avenir Medium"/>
                <a:ea typeface="Avenir Medium"/>
                <a:cs typeface="Avenir Medium"/>
                <a:sym typeface="Avenir Medium"/>
              </a:defRPr>
            </a:lvl5pPr>
            <a:lvl6pPr marL="0" marR="0" indent="2286000" algn="l" defTabSz="457200" rtl="0" latinLnBrk="0">
              <a:lnSpc>
                <a:spcPct val="100000"/>
              </a:lnSpc>
              <a:spcBef>
                <a:spcPts val="500"/>
              </a:spcBef>
              <a:spcAft>
                <a:spcPts val="0"/>
              </a:spcAft>
              <a:buClrTx/>
              <a:buSzTx/>
              <a:buFont typeface="Arial"/>
              <a:buNone/>
              <a:tabLst/>
              <a:defRPr sz="2400" b="0" i="0" u="none" strike="noStrike" cap="none" spc="0" baseline="0">
                <a:ln>
                  <a:noFill/>
                </a:ln>
                <a:solidFill>
                  <a:srgbClr val="000000"/>
                </a:solidFill>
                <a:uFillTx/>
                <a:latin typeface="Avenir Medium"/>
                <a:ea typeface="Avenir Medium"/>
                <a:cs typeface="Avenir Medium"/>
                <a:sym typeface="Avenir Medium"/>
              </a:defRPr>
            </a:lvl6pPr>
            <a:lvl7pPr marL="0" marR="0" indent="2743200" algn="l" defTabSz="457200" rtl="0" latinLnBrk="0">
              <a:lnSpc>
                <a:spcPct val="100000"/>
              </a:lnSpc>
              <a:spcBef>
                <a:spcPts val="500"/>
              </a:spcBef>
              <a:spcAft>
                <a:spcPts val="0"/>
              </a:spcAft>
              <a:buClrTx/>
              <a:buSzTx/>
              <a:buFont typeface="Arial"/>
              <a:buNone/>
              <a:tabLst/>
              <a:defRPr sz="2400" b="0" i="0" u="none" strike="noStrike" cap="none" spc="0" baseline="0">
                <a:ln>
                  <a:noFill/>
                </a:ln>
                <a:solidFill>
                  <a:srgbClr val="000000"/>
                </a:solidFill>
                <a:uFillTx/>
                <a:latin typeface="Avenir Medium"/>
                <a:ea typeface="Avenir Medium"/>
                <a:cs typeface="Avenir Medium"/>
                <a:sym typeface="Avenir Medium"/>
              </a:defRPr>
            </a:lvl7pPr>
            <a:lvl8pPr marL="0" marR="0" indent="3200400" algn="l" defTabSz="457200" rtl="0" latinLnBrk="0">
              <a:lnSpc>
                <a:spcPct val="100000"/>
              </a:lnSpc>
              <a:spcBef>
                <a:spcPts val="500"/>
              </a:spcBef>
              <a:spcAft>
                <a:spcPts val="0"/>
              </a:spcAft>
              <a:buClrTx/>
              <a:buSzTx/>
              <a:buFont typeface="Arial"/>
              <a:buNone/>
              <a:tabLst/>
              <a:defRPr sz="2400" b="0" i="0" u="none" strike="noStrike" cap="none" spc="0" baseline="0">
                <a:ln>
                  <a:noFill/>
                </a:ln>
                <a:solidFill>
                  <a:srgbClr val="000000"/>
                </a:solidFill>
                <a:uFillTx/>
                <a:latin typeface="Avenir Medium"/>
                <a:ea typeface="Avenir Medium"/>
                <a:cs typeface="Avenir Medium"/>
                <a:sym typeface="Avenir Medium"/>
              </a:defRPr>
            </a:lvl8pPr>
            <a:lvl9pPr marL="0" marR="0" indent="3657600" algn="l" defTabSz="457200" rtl="0" latinLnBrk="0">
              <a:lnSpc>
                <a:spcPct val="100000"/>
              </a:lnSpc>
              <a:spcBef>
                <a:spcPts val="500"/>
              </a:spcBef>
              <a:spcAft>
                <a:spcPts val="0"/>
              </a:spcAft>
              <a:buClrTx/>
              <a:buSzTx/>
              <a:buFont typeface="Arial"/>
              <a:buNone/>
              <a:tabLst/>
              <a:defRPr sz="2400" b="0" i="0" u="none" strike="noStrike" cap="none" spc="0" baseline="0">
                <a:ln>
                  <a:noFill/>
                </a:ln>
                <a:solidFill>
                  <a:srgbClr val="000000"/>
                </a:solidFill>
                <a:uFillTx/>
                <a:latin typeface="Avenir Medium"/>
                <a:ea typeface="Avenir Medium"/>
                <a:cs typeface="Avenir Medium"/>
                <a:sym typeface="Avenir Medium"/>
              </a:defRPr>
            </a:lvl9pPr>
          </a:lstStyle>
          <a:p>
            <a:pPr algn="ctr" hangingPunct="1"/>
            <a:endParaRPr lang="en-US" sz="3200" dirty="0" smtClean="0">
              <a:solidFill>
                <a:srgbClr val="C00000"/>
              </a:solidFill>
            </a:endParaRPr>
          </a:p>
          <a:p>
            <a:pPr algn="ctr" hangingPunct="1"/>
            <a:r>
              <a:rPr lang="en-US" sz="2800" dirty="0" smtClean="0">
                <a:solidFill>
                  <a:srgbClr val="C00000"/>
                </a:solidFill>
              </a:rPr>
              <a:t>Thursday</a:t>
            </a:r>
            <a:r>
              <a:rPr lang="en-US" sz="2800" dirty="0">
                <a:solidFill>
                  <a:srgbClr val="C00000"/>
                </a:solidFill>
              </a:rPr>
              <a:t>, </a:t>
            </a:r>
            <a:r>
              <a:rPr lang="en-US" sz="2800" dirty="0" smtClean="0">
                <a:solidFill>
                  <a:srgbClr val="C00000"/>
                </a:solidFill>
              </a:rPr>
              <a:t>October 27</a:t>
            </a:r>
            <a:r>
              <a:rPr lang="en-US" sz="2800" baseline="30000" dirty="0" smtClean="0">
                <a:solidFill>
                  <a:srgbClr val="C00000"/>
                </a:solidFill>
              </a:rPr>
              <a:t>th</a:t>
            </a:r>
            <a:r>
              <a:rPr lang="en-US" sz="2800" dirty="0" smtClean="0">
                <a:solidFill>
                  <a:srgbClr val="C00000"/>
                </a:solidFill>
              </a:rPr>
              <a:t>, </a:t>
            </a:r>
            <a:r>
              <a:rPr lang="en-US" sz="2800" dirty="0">
                <a:solidFill>
                  <a:srgbClr val="C00000"/>
                </a:solidFill>
              </a:rPr>
              <a:t>2016</a:t>
            </a:r>
          </a:p>
          <a:p>
            <a:pPr algn="ctr" hangingPunct="1"/>
            <a:r>
              <a:rPr lang="en-US" sz="2800" dirty="0">
                <a:solidFill>
                  <a:srgbClr val="C00000"/>
                </a:solidFill>
              </a:rPr>
              <a:t>8am PT</a:t>
            </a:r>
          </a:p>
        </p:txBody>
      </p:sp>
    </p:spTree>
    <p:extLst>
      <p:ext uri="{BB962C8B-B14F-4D97-AF65-F5344CB8AC3E}">
        <p14:creationId xmlns:p14="http://schemas.microsoft.com/office/powerpoint/2010/main" val="3859346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fld id="{BBA9EE64-7008-47DB-989E-0E9FC28DAFD9}" type="slidenum">
              <a:rPr lang="en-US"/>
              <a:pPr algn="r"/>
              <a:t>26</a:t>
            </a:fld>
            <a:endParaRPr lang="en-US" dirty="0"/>
          </a:p>
        </p:txBody>
      </p:sp>
      <p:sp>
        <p:nvSpPr>
          <p:cNvPr id="2" name="Title 1"/>
          <p:cNvSpPr>
            <a:spLocks noGrp="1"/>
          </p:cNvSpPr>
          <p:nvPr>
            <p:ph type="title" idx="4294967295"/>
          </p:nvPr>
        </p:nvSpPr>
        <p:spPr>
          <a:xfrm>
            <a:off x="0" y="365126"/>
            <a:ext cx="9144000" cy="1325563"/>
          </a:xfrm>
        </p:spPr>
        <p:txBody>
          <a:bodyPr>
            <a:normAutofit/>
          </a:bodyPr>
          <a:lstStyle/>
          <a:p>
            <a:pPr algn="ctr"/>
            <a:r>
              <a:rPr lang="en-US" sz="2400" b="1" dirty="0">
                <a:solidFill>
                  <a:srgbClr val="83222F"/>
                </a:solidFill>
                <a:latin typeface="+mn-lt"/>
              </a:rPr>
              <a:t>For a free one hour consultation email us at info@humancapitalgrowth.com</a:t>
            </a:r>
            <a:endParaRPr lang="en-US" b="1" dirty="0">
              <a:solidFill>
                <a:srgbClr val="83222F"/>
              </a:solidFill>
              <a:latin typeface="+mn-lt"/>
            </a:endParaRPr>
          </a:p>
        </p:txBody>
      </p:sp>
      <p:sp>
        <p:nvSpPr>
          <p:cNvPr id="13" name="Rectangle 12"/>
          <p:cNvSpPr/>
          <p:nvPr/>
        </p:nvSpPr>
        <p:spPr>
          <a:xfrm>
            <a:off x="2493349" y="2438400"/>
            <a:ext cx="1901952" cy="990594"/>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lnSpc>
                <a:spcPct val="150000"/>
              </a:lnSpc>
            </a:pPr>
            <a:r>
              <a:rPr lang="en-US" dirty="0"/>
              <a:t>AUDIT</a:t>
            </a:r>
          </a:p>
          <a:p>
            <a:pPr algn="ctr">
              <a:lnSpc>
                <a:spcPct val="150000"/>
              </a:lnSpc>
            </a:pPr>
            <a:r>
              <a:rPr lang="en-US" sz="1200" dirty="0"/>
              <a:t>Pinpointing opportunities</a:t>
            </a:r>
          </a:p>
        </p:txBody>
      </p:sp>
      <p:sp>
        <p:nvSpPr>
          <p:cNvPr id="14" name="Rectangle 13"/>
          <p:cNvSpPr/>
          <p:nvPr/>
        </p:nvSpPr>
        <p:spPr>
          <a:xfrm>
            <a:off x="381000" y="2438400"/>
            <a:ext cx="1905000" cy="990594"/>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lnSpc>
                <a:spcPct val="150000"/>
              </a:lnSpc>
            </a:pPr>
            <a:r>
              <a:rPr lang="en-US" dirty="0"/>
              <a:t>STRATEGY</a:t>
            </a:r>
          </a:p>
          <a:p>
            <a:pPr algn="ctr">
              <a:lnSpc>
                <a:spcPct val="150000"/>
              </a:lnSpc>
            </a:pPr>
            <a:r>
              <a:rPr lang="en-US" sz="1200" dirty="0"/>
              <a:t>Leading with intelligence</a:t>
            </a:r>
          </a:p>
        </p:txBody>
      </p:sp>
      <p:sp>
        <p:nvSpPr>
          <p:cNvPr id="15" name="Rectangle 14"/>
          <p:cNvSpPr/>
          <p:nvPr/>
        </p:nvSpPr>
        <p:spPr>
          <a:xfrm>
            <a:off x="4602650" y="2438400"/>
            <a:ext cx="1901952" cy="987552"/>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lnSpc>
                <a:spcPct val="150000"/>
              </a:lnSpc>
            </a:pPr>
            <a:r>
              <a:rPr lang="en-US" dirty="0"/>
              <a:t>ANALYTICS</a:t>
            </a:r>
          </a:p>
          <a:p>
            <a:pPr algn="ctr">
              <a:lnSpc>
                <a:spcPct val="150000"/>
              </a:lnSpc>
            </a:pPr>
            <a:r>
              <a:rPr lang="en-US" sz="1200" dirty="0"/>
              <a:t>Fine tuning intelligence</a:t>
            </a:r>
          </a:p>
        </p:txBody>
      </p:sp>
      <p:sp>
        <p:nvSpPr>
          <p:cNvPr id="16" name="Rectangle 15"/>
          <p:cNvSpPr/>
          <p:nvPr/>
        </p:nvSpPr>
        <p:spPr>
          <a:xfrm>
            <a:off x="6711950" y="2438400"/>
            <a:ext cx="1901952" cy="987552"/>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lnSpc>
                <a:spcPct val="150000"/>
              </a:lnSpc>
            </a:pPr>
            <a:r>
              <a:rPr lang="en-US" dirty="0"/>
              <a:t>EDUCATION</a:t>
            </a:r>
          </a:p>
          <a:p>
            <a:pPr algn="ctr">
              <a:lnSpc>
                <a:spcPct val="150000"/>
              </a:lnSpc>
            </a:pPr>
            <a:r>
              <a:rPr lang="en-US" sz="1200" dirty="0"/>
              <a:t>Shaping minds</a:t>
            </a:r>
          </a:p>
        </p:txBody>
      </p:sp>
      <p:sp>
        <p:nvSpPr>
          <p:cNvPr id="17" name="TextBox 16"/>
          <p:cNvSpPr txBox="1"/>
          <p:nvPr/>
        </p:nvSpPr>
        <p:spPr>
          <a:xfrm>
            <a:off x="1557960" y="1905006"/>
            <a:ext cx="6192079" cy="400110"/>
          </a:xfrm>
          <a:prstGeom prst="rect">
            <a:avLst/>
          </a:prstGeom>
          <a:noFill/>
        </p:spPr>
        <p:txBody>
          <a:bodyPr wrap="square" rtlCol="0">
            <a:spAutoFit/>
          </a:bodyPr>
          <a:lstStyle/>
          <a:p>
            <a:pPr algn="ctr"/>
            <a:r>
              <a:rPr lang="en-US" sz="2000" dirty="0"/>
              <a:t>Talent Management Excellence</a:t>
            </a:r>
          </a:p>
        </p:txBody>
      </p:sp>
      <p:sp>
        <p:nvSpPr>
          <p:cNvPr id="18" name="TextBox 17"/>
          <p:cNvSpPr txBox="1"/>
          <p:nvPr/>
        </p:nvSpPr>
        <p:spPr>
          <a:xfrm>
            <a:off x="1557960" y="3746268"/>
            <a:ext cx="6192079" cy="400110"/>
          </a:xfrm>
          <a:prstGeom prst="rect">
            <a:avLst/>
          </a:prstGeom>
          <a:noFill/>
        </p:spPr>
        <p:txBody>
          <a:bodyPr wrap="square" rtlCol="0">
            <a:spAutoFit/>
          </a:bodyPr>
          <a:lstStyle/>
          <a:p>
            <a:pPr algn="ctr"/>
            <a:r>
              <a:rPr lang="en-US" sz="2000" dirty="0"/>
              <a:t>Leadership Excellence</a:t>
            </a:r>
          </a:p>
        </p:txBody>
      </p:sp>
      <p:sp>
        <p:nvSpPr>
          <p:cNvPr id="19" name="Rectangle 18"/>
          <p:cNvSpPr/>
          <p:nvPr/>
        </p:nvSpPr>
        <p:spPr>
          <a:xfrm>
            <a:off x="990600" y="4324594"/>
            <a:ext cx="2286000" cy="987552"/>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lnSpc>
                <a:spcPct val="150000"/>
              </a:lnSpc>
            </a:pPr>
            <a:r>
              <a:rPr lang="en-US" dirty="0"/>
              <a:t>ASSESSMENT</a:t>
            </a:r>
          </a:p>
          <a:p>
            <a:pPr algn="ctr">
              <a:lnSpc>
                <a:spcPct val="150000"/>
              </a:lnSpc>
            </a:pPr>
            <a:r>
              <a:rPr lang="en-US" sz="1200" dirty="0"/>
              <a:t>Accurate insight on candidates</a:t>
            </a:r>
          </a:p>
        </p:txBody>
      </p:sp>
      <p:sp>
        <p:nvSpPr>
          <p:cNvPr id="20" name="Rectangle 19"/>
          <p:cNvSpPr/>
          <p:nvPr/>
        </p:nvSpPr>
        <p:spPr>
          <a:xfrm>
            <a:off x="3467100" y="4324594"/>
            <a:ext cx="2286000" cy="987552"/>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lnSpc>
                <a:spcPct val="150000"/>
              </a:lnSpc>
            </a:pPr>
            <a:r>
              <a:rPr lang="en-US" dirty="0"/>
              <a:t>DEVELOPMENT</a:t>
            </a:r>
          </a:p>
          <a:p>
            <a:pPr algn="ctr">
              <a:lnSpc>
                <a:spcPct val="150000"/>
              </a:lnSpc>
            </a:pPr>
            <a:r>
              <a:rPr lang="en-US" sz="1200" dirty="0"/>
              <a:t>Inspiring growth &amp; excellence</a:t>
            </a:r>
          </a:p>
        </p:txBody>
      </p:sp>
      <p:sp>
        <p:nvSpPr>
          <p:cNvPr id="21" name="Rectangle 20"/>
          <p:cNvSpPr/>
          <p:nvPr/>
        </p:nvSpPr>
        <p:spPr>
          <a:xfrm>
            <a:off x="5943600" y="4324594"/>
            <a:ext cx="2286000" cy="987552"/>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lnSpc>
                <a:spcPct val="150000"/>
              </a:lnSpc>
            </a:pPr>
            <a:r>
              <a:rPr lang="en-US" dirty="0"/>
              <a:t>TEAM ALIGNMENT</a:t>
            </a:r>
          </a:p>
          <a:p>
            <a:pPr algn="ctr">
              <a:lnSpc>
                <a:spcPct val="150000"/>
              </a:lnSpc>
            </a:pPr>
            <a:r>
              <a:rPr lang="en-US" sz="1200" dirty="0"/>
              <a:t>Help leadership teams win</a:t>
            </a:r>
          </a:p>
        </p:txBody>
      </p:sp>
    </p:spTree>
    <p:extLst>
      <p:ext uri="{BB962C8B-B14F-4D97-AF65-F5344CB8AC3E}">
        <p14:creationId xmlns:p14="http://schemas.microsoft.com/office/powerpoint/2010/main" val="12710600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A8444C-3AD4-4C18-A3BE-197CAA51C815}" type="slidenum">
              <a:rPr lang="en-US" smtClean="0"/>
              <a:t>27</a:t>
            </a:fld>
            <a:endParaRPr lang="en-US" dirty="0"/>
          </a:p>
        </p:txBody>
      </p:sp>
      <p:sp>
        <p:nvSpPr>
          <p:cNvPr id="5" name="Title 4"/>
          <p:cNvSpPr>
            <a:spLocks noGrp="1"/>
          </p:cNvSpPr>
          <p:nvPr>
            <p:ph type="title"/>
          </p:nvPr>
        </p:nvSpPr>
        <p:spPr/>
        <p:txBody>
          <a:bodyPr/>
          <a:lstStyle/>
          <a:p>
            <a:r>
              <a:rPr lang="en-US" dirty="0"/>
              <a:t>Thank You</a:t>
            </a:r>
          </a:p>
        </p:txBody>
      </p:sp>
      <p:sp>
        <p:nvSpPr>
          <p:cNvPr id="6" name="Content Placeholder 3"/>
          <p:cNvSpPr>
            <a:spLocks noGrp="1"/>
          </p:cNvSpPr>
          <p:nvPr>
            <p:ph idx="1"/>
          </p:nvPr>
        </p:nvSpPr>
        <p:spPr>
          <a:xfrm>
            <a:off x="3657600" y="3714995"/>
            <a:ext cx="5029200" cy="1923805"/>
          </a:xfrm>
        </p:spPr>
        <p:txBody>
          <a:bodyPr anchor="ctr">
            <a:noAutofit/>
          </a:bodyPr>
          <a:lstStyle/>
          <a:p>
            <a:pPr marL="1588" lvl="2" indent="0">
              <a:spcAft>
                <a:spcPts val="600"/>
              </a:spcAft>
              <a:buNone/>
            </a:pPr>
            <a:r>
              <a:rPr lang="en-US" b="1" dirty="0"/>
              <a:t>Dr. Victoria </a:t>
            </a:r>
            <a:r>
              <a:rPr lang="en-US" b="1" dirty="0" smtClean="0"/>
              <a:t>Davis, </a:t>
            </a:r>
            <a:r>
              <a:rPr lang="en-US" b="1" dirty="0"/>
              <a:t>GPHR, SHRM-SCP</a:t>
            </a:r>
          </a:p>
          <a:p>
            <a:pPr marL="1588" lvl="2" indent="0">
              <a:buNone/>
            </a:pPr>
            <a:r>
              <a:rPr lang="en-US" sz="1600" dirty="0"/>
              <a:t>Global Talent Management &amp;</a:t>
            </a:r>
          </a:p>
          <a:p>
            <a:pPr marL="1588" lvl="2" indent="0">
              <a:buNone/>
            </a:pPr>
            <a:r>
              <a:rPr lang="en-US" sz="1600" dirty="0"/>
              <a:t>Organizational Development Consultant</a:t>
            </a:r>
          </a:p>
          <a:p>
            <a:pPr marL="1588" lvl="2" indent="0">
              <a:buNone/>
            </a:pPr>
            <a:r>
              <a:rPr lang="en-US" sz="1600" dirty="0">
                <a:hlinkClick r:id="rId3"/>
              </a:rPr>
              <a:t>davis.va@gmail.com</a:t>
            </a:r>
            <a:endParaRPr lang="en-US" sz="1600" dirty="0"/>
          </a:p>
          <a:p>
            <a:pPr marL="1588" lvl="2" indent="0">
              <a:buNone/>
            </a:pPr>
            <a:r>
              <a:rPr lang="en-US" sz="1600" u="sng" dirty="0">
                <a:hlinkClick r:id="rId4" tooltip="View public profile"/>
              </a:rPr>
              <a:t>www.linkedin.com/in/victoriaadavis/</a:t>
            </a:r>
            <a:endParaRPr lang="en-US" sz="1600"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1200" y="3714995"/>
            <a:ext cx="1371600" cy="1923805"/>
          </a:xfrm>
          <a:prstGeom prst="rect">
            <a:avLst/>
          </a:prstGeom>
        </p:spPr>
      </p:pic>
      <p:sp>
        <p:nvSpPr>
          <p:cNvPr id="8" name="Content Placeholder 3"/>
          <p:cNvSpPr txBox="1">
            <a:spLocks/>
          </p:cNvSpPr>
          <p:nvPr/>
        </p:nvSpPr>
        <p:spPr>
          <a:xfrm>
            <a:off x="3657600" y="1600201"/>
            <a:ext cx="5029200" cy="1676399"/>
          </a:xfrm>
          <a:prstGeom prst="rect">
            <a:avLst/>
          </a:prstGeom>
        </p:spPr>
        <p:txBody>
          <a:bodyPr vert="horz" anchor="ctr">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588" lvl="2" indent="0">
              <a:spcAft>
                <a:spcPts val="600"/>
              </a:spcAft>
              <a:buFont typeface="Wingdings 2"/>
              <a:buNone/>
            </a:pPr>
            <a:r>
              <a:rPr lang="en-US" b="1" dirty="0" smtClean="0"/>
              <a:t>Dr. Shreya Sarkar-Barney</a:t>
            </a:r>
          </a:p>
          <a:p>
            <a:pPr marL="0" indent="0">
              <a:buNone/>
            </a:pPr>
            <a:r>
              <a:rPr lang="en-US" sz="1600" dirty="0"/>
              <a:t>President &amp; Founder</a:t>
            </a:r>
          </a:p>
          <a:p>
            <a:pPr marL="1588" lvl="2" indent="0">
              <a:buFont typeface="Wingdings 2"/>
              <a:buNone/>
            </a:pPr>
            <a:r>
              <a:rPr lang="en-US" sz="1600" dirty="0" smtClean="0"/>
              <a:t>Human Capital Growth</a:t>
            </a:r>
          </a:p>
          <a:p>
            <a:pPr marL="1588" lvl="2" indent="0">
              <a:buFont typeface="Wingdings 2"/>
              <a:buNone/>
            </a:pPr>
            <a:r>
              <a:rPr lang="en-US" sz="1600" dirty="0" smtClean="0"/>
              <a:t>+1.707.317.7644</a:t>
            </a:r>
            <a:endParaRPr lang="en-US" sz="1600" dirty="0"/>
          </a:p>
          <a:p>
            <a:pPr marL="0" indent="0">
              <a:spcBef>
                <a:spcPct val="20000"/>
              </a:spcBef>
              <a:buNone/>
              <a:defRPr/>
            </a:pPr>
            <a:r>
              <a:rPr lang="en-US" sz="1600" dirty="0" smtClean="0">
                <a:solidFill>
                  <a:schemeClr val="bg1">
                    <a:lumMod val="50000"/>
                  </a:schemeClr>
                </a:solidFill>
                <a:hlinkClick r:id="rId6"/>
              </a:rPr>
              <a:t>Shreya@humancapitalgrowth.com</a:t>
            </a:r>
            <a:endParaRPr lang="en-US" sz="1600" dirty="0" smtClean="0">
              <a:solidFill>
                <a:schemeClr val="bg1">
                  <a:lumMod val="50000"/>
                </a:schemeClr>
              </a:solidFill>
            </a:endParaRPr>
          </a:p>
          <a:p>
            <a:pPr marL="342900" indent="-342900" algn="ctr">
              <a:spcBef>
                <a:spcPct val="20000"/>
              </a:spcBef>
              <a:defRPr/>
            </a:pPr>
            <a:endParaRPr lang="en-US" dirty="0">
              <a:solidFill>
                <a:schemeClr val="bg1">
                  <a:lumMod val="50000"/>
                </a:schemeClr>
              </a:solidFill>
            </a:endParaRPr>
          </a:p>
        </p:txBody>
      </p:sp>
      <p:pic>
        <p:nvPicPr>
          <p:cNvPr id="10" name="Picture 9" descr="Shreya Sarkar-Barney(10).jpg"/>
          <p:cNvPicPr>
            <a:picLocks noChangeAspect="1"/>
          </p:cNvPicPr>
          <p:nvPr/>
        </p:nvPicPr>
        <p:blipFill rotWithShape="1">
          <a:blip r:embed="rId7" cstate="print"/>
          <a:srcRect l="6753" t="2163" r="6791" b="21739"/>
          <a:stretch/>
        </p:blipFill>
        <p:spPr>
          <a:xfrm>
            <a:off x="1887894" y="1523999"/>
            <a:ext cx="1464906" cy="1905001"/>
          </a:xfrm>
          <a:prstGeom prst="rect">
            <a:avLst/>
          </a:prstGeom>
        </p:spPr>
      </p:pic>
    </p:spTree>
    <p:extLst>
      <p:ext uri="{BB962C8B-B14F-4D97-AF65-F5344CB8AC3E}">
        <p14:creationId xmlns:p14="http://schemas.microsoft.com/office/powerpoint/2010/main" val="37827481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724400"/>
          </a:xfrm>
        </p:spPr>
        <p:txBody>
          <a:bodyPr>
            <a:noAutofit/>
          </a:bodyPr>
          <a:lstStyle/>
          <a:p>
            <a:r>
              <a:rPr lang="en-US" sz="1200" dirty="0" err="1"/>
              <a:t>Bersin</a:t>
            </a:r>
            <a:r>
              <a:rPr lang="en-US" sz="1200" dirty="0"/>
              <a:t> by Deloitte, </a:t>
            </a:r>
            <a:r>
              <a:rPr lang="en-US" sz="1200" dirty="0" err="1"/>
              <a:t>Krider</a:t>
            </a:r>
            <a:r>
              <a:rPr lang="en-US" sz="1200" dirty="0"/>
              <a:t>, J., </a:t>
            </a:r>
            <a:r>
              <a:rPr lang="en-US" sz="1200" dirty="0" err="1"/>
              <a:t>O’Leonard</a:t>
            </a:r>
            <a:r>
              <a:rPr lang="en-US" sz="1200" dirty="0"/>
              <a:t>, K., &amp; Erickson, R. (2015). Talent Acquisition </a:t>
            </a:r>
            <a:r>
              <a:rPr lang="en-US" sz="1200" dirty="0" err="1"/>
              <a:t>Factbook</a:t>
            </a:r>
            <a:r>
              <a:rPr lang="en-US" sz="1200" dirty="0"/>
              <a:t> 2015). www.bersin.com/library.</a:t>
            </a:r>
          </a:p>
          <a:p>
            <a:r>
              <a:rPr lang="en-US" sz="1200" dirty="0"/>
              <a:t>Hunter, J.E. &amp; Schmidt, F.L. (1998). The validity and utility of selection methods in personnel psychology: Practical and theoretical implications of 85 years of research findings. Psychological Bulletin. Vol 124(2). 262-274</a:t>
            </a:r>
          </a:p>
          <a:p>
            <a:pPr fontAlgn="b"/>
            <a:r>
              <a:rPr lang="en-US" sz="1200" dirty="0"/>
              <a:t>International Organization for Standardization. (2011). Assessment service delivery -Procedures and methods to assess people in work and organizational settings - Part 1: Requirements for the client. ISO 10667-1:2011.</a:t>
            </a:r>
          </a:p>
          <a:p>
            <a:pPr fontAlgn="b"/>
            <a:r>
              <a:rPr lang="en-US" sz="1200" dirty="0"/>
              <a:t>International Organization for Standardization. (2011). Assessment service delivery - Procedures and methods to assess people in work and organizational settings - Part 2: Requirements for service providers. ISO 10667-2:201.</a:t>
            </a:r>
          </a:p>
          <a:p>
            <a:r>
              <a:rPr lang="en-US" sz="1200" dirty="0" err="1"/>
              <a:t>Malamut</a:t>
            </a:r>
            <a:r>
              <a:rPr lang="en-US" sz="1200" dirty="0"/>
              <a:t>, A., Van </a:t>
            </a:r>
            <a:r>
              <a:rPr lang="en-US" sz="1200" dirty="0" err="1"/>
              <a:t>Rooy</a:t>
            </a:r>
            <a:r>
              <a:rPr lang="en-US" sz="1200" dirty="0"/>
              <a:t>, D.L. &amp; Davis, V.A. (2011).  Bridging the digital divide across a global business: Development of a technology-enabled selection system for low-literacy applicants.  In N.T. </a:t>
            </a:r>
            <a:r>
              <a:rPr lang="en-US" sz="1200" dirty="0" err="1"/>
              <a:t>Tippins</a:t>
            </a:r>
            <a:r>
              <a:rPr lang="en-US" sz="1200" dirty="0"/>
              <a:t> &amp; S. Adler. (</a:t>
            </a:r>
            <a:r>
              <a:rPr lang="en-US" sz="1200" dirty="0" err="1"/>
              <a:t>Eds</a:t>
            </a:r>
            <a:r>
              <a:rPr lang="en-US" sz="1200" dirty="0"/>
              <a:t>).  </a:t>
            </a:r>
            <a:r>
              <a:rPr lang="en-US" sz="1200" i="1" dirty="0"/>
              <a:t>Technology-enhanced assessment of talent</a:t>
            </a:r>
            <a:r>
              <a:rPr lang="en-US" sz="1200" dirty="0"/>
              <a:t> (pp. 267-292) San Francisco, CA: </a:t>
            </a:r>
            <a:r>
              <a:rPr lang="en-US" sz="1200" dirty="0" err="1"/>
              <a:t>Jossey</a:t>
            </a:r>
            <a:r>
              <a:rPr lang="en-US" sz="1200" dirty="0"/>
              <a:t>-Bass.</a:t>
            </a:r>
          </a:p>
          <a:p>
            <a:r>
              <a:rPr lang="en-US" sz="1200" dirty="0"/>
              <a:t>Society for Industrial and Organizational Psychology. (2003). Principles for the validation and use of personnel selection procedures (4</a:t>
            </a:r>
            <a:r>
              <a:rPr lang="en-US" sz="1200" baseline="30000" dirty="0"/>
              <a:t>th</a:t>
            </a:r>
            <a:r>
              <a:rPr lang="en-US" sz="1200" dirty="0"/>
              <a:t> ed.) Bowling Green, OH: author. </a:t>
            </a:r>
            <a:r>
              <a:rPr lang="en-US" sz="1200" dirty="0">
                <a:hlinkClick r:id="rId3"/>
              </a:rPr>
              <a:t>http://www.siop.org/_Principles/principlesdefault.aspx</a:t>
            </a:r>
            <a:r>
              <a:rPr lang="en-US" sz="1200" dirty="0"/>
              <a:t> </a:t>
            </a:r>
          </a:p>
          <a:p>
            <a:r>
              <a:rPr lang="en-US" sz="1200" dirty="0"/>
              <a:t>Talent Board. 2015 North American Candidate Experience Research Report. </a:t>
            </a:r>
            <a:r>
              <a:rPr lang="en-US" sz="1200" dirty="0">
                <a:hlinkClick r:id="rId4"/>
              </a:rPr>
              <a:t>http://www.thetalentboard.org/cande-results-2015/</a:t>
            </a:r>
            <a:r>
              <a:rPr lang="en-US" sz="1200" dirty="0"/>
              <a:t> </a:t>
            </a:r>
          </a:p>
          <a:p>
            <a:r>
              <a:rPr lang="en-US" sz="1200" dirty="0"/>
              <a:t>Uniform Guidelines on Employee Selection Procedures.  (1978). </a:t>
            </a:r>
            <a:r>
              <a:rPr lang="en-US" sz="1200" i="1" dirty="0"/>
              <a:t>29 Code of Federal Register, 1607.</a:t>
            </a:r>
            <a:r>
              <a:rPr lang="en-US" sz="1200" dirty="0"/>
              <a:t> </a:t>
            </a:r>
            <a:r>
              <a:rPr lang="en-US" sz="1200" dirty="0">
                <a:hlinkClick r:id="rId5"/>
              </a:rPr>
              <a:t>https://www.gpo.gov/fdsys/pkg/CFR-2014-title29-vol4/xml/CFR-2014-title29-vol4-part1607.xml</a:t>
            </a:r>
            <a:r>
              <a:rPr lang="en-US" sz="1200" dirty="0"/>
              <a:t> </a:t>
            </a:r>
          </a:p>
          <a:p>
            <a:pPr fontAlgn="base"/>
            <a:r>
              <a:rPr lang="en-US" sz="1200" dirty="0"/>
              <a:t>World Literacy Foundation. (2016). </a:t>
            </a:r>
            <a:r>
              <a:rPr lang="en-US" sz="1200" u="sng" dirty="0">
                <a:hlinkClick r:id="rId6"/>
              </a:rPr>
              <a:t>https://worldliteracyfoundation.org/who-we-are/#history</a:t>
            </a:r>
            <a:endParaRPr lang="en-US" sz="1200" u="sng" dirty="0"/>
          </a:p>
          <a:p>
            <a:pPr fontAlgn="base"/>
            <a:endParaRPr lang="en-US" sz="1200" dirty="0"/>
          </a:p>
          <a:p>
            <a:endParaRPr lang="en-US" sz="1200" dirty="0"/>
          </a:p>
        </p:txBody>
      </p:sp>
      <p:sp>
        <p:nvSpPr>
          <p:cNvPr id="2" name="Title 1"/>
          <p:cNvSpPr>
            <a:spLocks noGrp="1"/>
          </p:cNvSpPr>
          <p:nvPr>
            <p:ph type="title"/>
          </p:nvPr>
        </p:nvSpPr>
        <p:spPr/>
        <p:txBody>
          <a:bodyPr/>
          <a:lstStyle/>
          <a:p>
            <a:r>
              <a:rPr lang="en-US" dirty="0"/>
              <a:t>References</a:t>
            </a:r>
          </a:p>
        </p:txBody>
      </p:sp>
      <p:sp>
        <p:nvSpPr>
          <p:cNvPr id="4" name="Slide Number Placeholder 3"/>
          <p:cNvSpPr>
            <a:spLocks noGrp="1"/>
          </p:cNvSpPr>
          <p:nvPr>
            <p:ph type="sldNum" sz="quarter" idx="12"/>
          </p:nvPr>
        </p:nvSpPr>
        <p:spPr/>
        <p:txBody>
          <a:bodyPr/>
          <a:lstStyle/>
          <a:p>
            <a:fld id="{3FA8444C-3AD4-4C18-A3BE-197CAA51C815}" type="slidenum">
              <a:rPr lang="en-US" smtClean="0"/>
              <a:t>28</a:t>
            </a:fld>
            <a:endParaRPr lang="en-US" dirty="0"/>
          </a:p>
        </p:txBody>
      </p:sp>
    </p:spTree>
    <p:extLst>
      <p:ext uri="{BB962C8B-B14F-4D97-AF65-F5344CB8AC3E}">
        <p14:creationId xmlns:p14="http://schemas.microsoft.com/office/powerpoint/2010/main" val="1191007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657600" y="1600200"/>
            <a:ext cx="5029200" cy="1923805"/>
          </a:xfrm>
        </p:spPr>
        <p:txBody>
          <a:bodyPr anchor="ctr">
            <a:noAutofit/>
          </a:bodyPr>
          <a:lstStyle/>
          <a:p>
            <a:pPr marL="1588" lvl="2" indent="0">
              <a:spcAft>
                <a:spcPts val="600"/>
              </a:spcAft>
              <a:buNone/>
            </a:pPr>
            <a:r>
              <a:rPr lang="en-US" b="1" dirty="0"/>
              <a:t>Dr. Victoria </a:t>
            </a:r>
            <a:r>
              <a:rPr lang="en-US" b="1" dirty="0" smtClean="0"/>
              <a:t>Davis, </a:t>
            </a:r>
            <a:r>
              <a:rPr lang="en-US" b="1" dirty="0"/>
              <a:t>GPHR, SHRM-SCP</a:t>
            </a:r>
          </a:p>
          <a:p>
            <a:pPr marL="1588" lvl="2" indent="0">
              <a:buNone/>
            </a:pPr>
            <a:r>
              <a:rPr lang="en-US" sz="1600" dirty="0"/>
              <a:t>Global Talent Management &amp;</a:t>
            </a:r>
          </a:p>
          <a:p>
            <a:pPr marL="1588" lvl="2" indent="0">
              <a:buNone/>
            </a:pPr>
            <a:r>
              <a:rPr lang="en-US" sz="1600" dirty="0"/>
              <a:t>Organizational Development Consultant</a:t>
            </a:r>
          </a:p>
          <a:p>
            <a:pPr marL="1588" lvl="2" indent="0">
              <a:buNone/>
            </a:pPr>
            <a:r>
              <a:rPr lang="en-US" sz="1600" dirty="0">
                <a:hlinkClick r:id="rId3"/>
              </a:rPr>
              <a:t>davis.va@gmail.com</a:t>
            </a:r>
            <a:r>
              <a:rPr lang="en-US" sz="1600" dirty="0"/>
              <a:t> </a:t>
            </a:r>
          </a:p>
          <a:p>
            <a:pPr marL="1588" lvl="2" indent="0">
              <a:buNone/>
            </a:pPr>
            <a:r>
              <a:rPr lang="en-US" sz="1600" u="sng" dirty="0">
                <a:hlinkClick r:id="rId4" tooltip="View public profile"/>
              </a:rPr>
              <a:t>www.linkedin.com/in/victoriaadavis/</a:t>
            </a:r>
            <a:endParaRPr lang="en-US" sz="1600" dirty="0"/>
          </a:p>
        </p:txBody>
      </p:sp>
      <p:sp>
        <p:nvSpPr>
          <p:cNvPr id="2" name="Title 1"/>
          <p:cNvSpPr>
            <a:spLocks noGrp="1"/>
          </p:cNvSpPr>
          <p:nvPr>
            <p:ph type="title"/>
          </p:nvPr>
        </p:nvSpPr>
        <p:spPr/>
        <p:txBody>
          <a:bodyPr>
            <a:normAutofit/>
          </a:bodyPr>
          <a:lstStyle/>
          <a:p>
            <a:pPr algn="l"/>
            <a:r>
              <a:rPr lang="en-US" sz="3200" dirty="0"/>
              <a:t>Presenter</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5400" y="1600199"/>
            <a:ext cx="2057400" cy="2885707"/>
          </a:xfrm>
          <a:prstGeom prst="rect">
            <a:avLst/>
          </a:prstGeom>
        </p:spPr>
      </p:pic>
      <p:sp>
        <p:nvSpPr>
          <p:cNvPr id="3" name="Slide Number Placeholder 2"/>
          <p:cNvSpPr>
            <a:spLocks noGrp="1"/>
          </p:cNvSpPr>
          <p:nvPr>
            <p:ph type="sldNum" sz="quarter" idx="12"/>
          </p:nvPr>
        </p:nvSpPr>
        <p:spPr/>
        <p:txBody>
          <a:bodyPr/>
          <a:lstStyle/>
          <a:p>
            <a:fld id="{3FA8444C-3AD4-4C18-A3BE-197CAA51C815}" type="slidenum">
              <a:rPr lang="en-US" smtClean="0"/>
              <a:t>3</a:t>
            </a:fld>
            <a:endParaRPr lang="en-US" dirty="0"/>
          </a:p>
        </p:txBody>
      </p:sp>
    </p:spTree>
    <p:extLst>
      <p:ext uri="{BB962C8B-B14F-4D97-AF65-F5344CB8AC3E}">
        <p14:creationId xmlns:p14="http://schemas.microsoft.com/office/powerpoint/2010/main" val="1067347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4475" y="4356430"/>
            <a:ext cx="6172200" cy="1703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4" name="Slide Number Placeholder 3"/>
          <p:cNvSpPr>
            <a:spLocks noGrp="1"/>
          </p:cNvSpPr>
          <p:nvPr>
            <p:ph type="sldNum" sz="quarter" idx="12"/>
          </p:nvPr>
        </p:nvSpPr>
        <p:spPr/>
        <p:txBody>
          <a:bodyPr/>
          <a:lstStyle/>
          <a:p>
            <a:fld id="{BBA9EE64-7008-47DB-989E-0E9FC28DAFD9}" type="slidenum">
              <a:rPr lang="en-US" smtClean="0"/>
              <a:pPr/>
              <a:t>4</a:t>
            </a:fld>
            <a:endParaRPr lang="en-US" dirty="0"/>
          </a:p>
        </p:txBody>
      </p:sp>
      <p:sp>
        <p:nvSpPr>
          <p:cNvPr id="5" name="Oval 4"/>
          <p:cNvSpPr/>
          <p:nvPr/>
        </p:nvSpPr>
        <p:spPr>
          <a:xfrm>
            <a:off x="1808024" y="1863500"/>
            <a:ext cx="2185416" cy="2187828"/>
          </a:xfrm>
          <a:prstGeom prst="ellipse">
            <a:avLst/>
          </a:prstGeom>
          <a:solidFill>
            <a:schemeClr val="tx1">
              <a:lumMod val="65000"/>
              <a:lumOff val="35000"/>
            </a:schemeClr>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Talent Management Excellence</a:t>
            </a:r>
          </a:p>
        </p:txBody>
      </p:sp>
      <p:sp>
        <p:nvSpPr>
          <p:cNvPr id="7" name="Oval 6"/>
          <p:cNvSpPr/>
          <p:nvPr/>
        </p:nvSpPr>
        <p:spPr>
          <a:xfrm>
            <a:off x="5340829" y="1863500"/>
            <a:ext cx="2185416" cy="2187828"/>
          </a:xfrm>
          <a:prstGeom prst="ellipse">
            <a:avLst/>
          </a:prstGeom>
          <a:solidFill>
            <a:schemeClr val="tx1">
              <a:lumMod val="65000"/>
              <a:lumOff val="35000"/>
            </a:schemeClr>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Leadership Excellence</a:t>
            </a:r>
          </a:p>
        </p:txBody>
      </p:sp>
      <p:pic>
        <p:nvPicPr>
          <p:cNvPr id="12" name="Picture 13" descr="Merck logo"/>
          <p:cNvPicPr>
            <a:picLocks noChangeAspect="1" noChangeArrowheads="1"/>
          </p:cNvPicPr>
          <p:nvPr/>
        </p:nvPicPr>
        <p:blipFill>
          <a:blip r:embed="rId3" cstate="print"/>
          <a:srcRect t="14459" b="8925"/>
          <a:stretch>
            <a:fillRect/>
          </a:stretch>
        </p:blipFill>
        <p:spPr bwMode="auto">
          <a:xfrm>
            <a:off x="2803060" y="5208273"/>
            <a:ext cx="995972" cy="400718"/>
          </a:xfrm>
          <a:prstGeom prst="rect">
            <a:avLst/>
          </a:prstGeom>
          <a:noFill/>
          <a:ln w="9525">
            <a:noFill/>
            <a:miter lim="800000"/>
            <a:headEnd/>
            <a:tailEnd/>
          </a:ln>
        </p:spPr>
      </p:pic>
      <p:pic>
        <p:nvPicPr>
          <p:cNvPr id="13" name="Picture 5"/>
          <p:cNvPicPr>
            <a:picLocks noChangeAspect="1"/>
          </p:cNvPicPr>
          <p:nvPr/>
        </p:nvPicPr>
        <p:blipFill>
          <a:blip r:embed="rId4" cstate="print"/>
          <a:srcRect/>
          <a:stretch>
            <a:fillRect/>
          </a:stretch>
        </p:blipFill>
        <p:spPr bwMode="auto">
          <a:xfrm>
            <a:off x="1511096" y="5346646"/>
            <a:ext cx="1040105" cy="573852"/>
          </a:xfrm>
          <a:prstGeom prst="rect">
            <a:avLst/>
          </a:prstGeom>
          <a:noFill/>
          <a:ln w="9525">
            <a:noFill/>
            <a:miter lim="800000"/>
            <a:headEnd/>
            <a:tailEnd/>
          </a:ln>
        </p:spPr>
      </p:pic>
      <p:pic>
        <p:nvPicPr>
          <p:cNvPr id="14" name="Picture 6"/>
          <p:cNvPicPr>
            <a:picLocks noChangeAspect="1"/>
          </p:cNvPicPr>
          <p:nvPr/>
        </p:nvPicPr>
        <p:blipFill>
          <a:blip r:embed="rId5" cstate="print"/>
          <a:srcRect/>
          <a:stretch>
            <a:fillRect/>
          </a:stretch>
        </p:blipFill>
        <p:spPr bwMode="auto">
          <a:xfrm>
            <a:off x="4231435" y="4634197"/>
            <a:ext cx="1024419" cy="361361"/>
          </a:xfrm>
          <a:prstGeom prst="rect">
            <a:avLst/>
          </a:prstGeom>
          <a:noFill/>
          <a:ln w="9525">
            <a:noFill/>
            <a:miter lim="800000"/>
            <a:headEnd/>
            <a:tailEnd/>
          </a:ln>
        </p:spPr>
      </p:pic>
      <p:pic>
        <p:nvPicPr>
          <p:cNvPr id="15" name="Picture 8"/>
          <p:cNvPicPr>
            <a:picLocks noChangeAspect="1"/>
          </p:cNvPicPr>
          <p:nvPr/>
        </p:nvPicPr>
        <p:blipFill>
          <a:blip r:embed="rId6" cstate="print"/>
          <a:srcRect/>
          <a:stretch>
            <a:fillRect/>
          </a:stretch>
        </p:blipFill>
        <p:spPr bwMode="auto">
          <a:xfrm>
            <a:off x="4123913" y="5268063"/>
            <a:ext cx="1116461" cy="340927"/>
          </a:xfrm>
          <a:prstGeom prst="rect">
            <a:avLst/>
          </a:prstGeom>
          <a:noFill/>
          <a:ln w="9525">
            <a:noFill/>
            <a:miter lim="800000"/>
            <a:headEnd/>
            <a:tailEnd/>
          </a:ln>
        </p:spPr>
      </p:pic>
      <p:pic>
        <p:nvPicPr>
          <p:cNvPr id="16" name="Picture 9"/>
          <p:cNvPicPr>
            <a:picLocks noChangeAspect="1"/>
          </p:cNvPicPr>
          <p:nvPr/>
        </p:nvPicPr>
        <p:blipFill>
          <a:blip r:embed="rId7" cstate="print"/>
          <a:srcRect/>
          <a:stretch>
            <a:fillRect/>
          </a:stretch>
        </p:blipFill>
        <p:spPr bwMode="auto">
          <a:xfrm>
            <a:off x="2886077" y="4634197"/>
            <a:ext cx="897844" cy="398217"/>
          </a:xfrm>
          <a:prstGeom prst="rect">
            <a:avLst/>
          </a:prstGeom>
          <a:noFill/>
          <a:ln w="9525">
            <a:noFill/>
            <a:miter lim="800000"/>
            <a:headEnd/>
            <a:tailEnd/>
          </a:ln>
        </p:spPr>
      </p:pic>
      <p:pic>
        <p:nvPicPr>
          <p:cNvPr id="17" name="Picture 15" descr="http://itac.ca/wp-content/uploads/2014/05/microsoft-logo.jpg"/>
          <p:cNvPicPr>
            <a:picLocks noChangeAspect="1" noChangeArrowheads="1"/>
          </p:cNvPicPr>
          <p:nvPr/>
        </p:nvPicPr>
        <p:blipFill>
          <a:blip r:embed="rId8" cstate="print"/>
          <a:srcRect l="10802" t="30898" r="11044" b="30534"/>
          <a:stretch>
            <a:fillRect/>
          </a:stretch>
        </p:blipFill>
        <p:spPr bwMode="auto">
          <a:xfrm>
            <a:off x="1514476" y="4889340"/>
            <a:ext cx="995082" cy="339266"/>
          </a:xfrm>
          <a:prstGeom prst="rect">
            <a:avLst/>
          </a:prstGeom>
          <a:noFill/>
          <a:ln w="9525">
            <a:noFill/>
            <a:miter lim="800000"/>
            <a:headEnd/>
            <a:tailEnd/>
          </a:ln>
        </p:spPr>
      </p:pic>
      <p:pic>
        <p:nvPicPr>
          <p:cNvPr id="18" name="Picture 10"/>
          <p:cNvPicPr>
            <a:picLocks noChangeAspect="1"/>
          </p:cNvPicPr>
          <p:nvPr/>
        </p:nvPicPr>
        <p:blipFill>
          <a:blip r:embed="rId9" cstate="print"/>
          <a:srcRect/>
          <a:stretch>
            <a:fillRect/>
          </a:stretch>
        </p:blipFill>
        <p:spPr bwMode="auto">
          <a:xfrm>
            <a:off x="4231435" y="5719258"/>
            <a:ext cx="1044439" cy="402481"/>
          </a:xfrm>
          <a:prstGeom prst="rect">
            <a:avLst/>
          </a:prstGeom>
          <a:noFill/>
          <a:ln w="9525">
            <a:noFill/>
            <a:miter lim="800000"/>
            <a:headEnd/>
            <a:tailEnd/>
          </a:ln>
        </p:spPr>
      </p:pic>
      <p:pic>
        <p:nvPicPr>
          <p:cNvPr id="19" name="Picture 17" descr="http://www.dow.com/carpet/images/dow_diamond_logo_red_hi-res.jpg"/>
          <p:cNvPicPr>
            <a:picLocks noChangeAspect="1" noChangeArrowheads="1"/>
          </p:cNvPicPr>
          <p:nvPr/>
        </p:nvPicPr>
        <p:blipFill>
          <a:blip r:embed="rId10" cstate="print"/>
          <a:srcRect l="4195" t="27324" r="5727" b="29521"/>
          <a:stretch>
            <a:fillRect/>
          </a:stretch>
        </p:blipFill>
        <p:spPr bwMode="auto">
          <a:xfrm>
            <a:off x="2900733" y="5643441"/>
            <a:ext cx="883188" cy="451326"/>
          </a:xfrm>
          <a:prstGeom prst="rect">
            <a:avLst/>
          </a:prstGeom>
          <a:noFill/>
          <a:ln w="9525">
            <a:noFill/>
            <a:miter lim="800000"/>
            <a:headEnd/>
            <a:tailEnd/>
          </a:ln>
        </p:spPr>
      </p:pic>
      <p:pic>
        <p:nvPicPr>
          <p:cNvPr id="20" name="Picture 22" descr="http://travelsummary.boardingarea.com/wp-content/uploads/2013/08/Hyatt-Logo.jpg"/>
          <p:cNvPicPr>
            <a:picLocks noChangeAspect="1" noChangeArrowheads="1"/>
          </p:cNvPicPr>
          <p:nvPr/>
        </p:nvPicPr>
        <p:blipFill>
          <a:blip r:embed="rId11" cstate="print"/>
          <a:srcRect b="23810"/>
          <a:stretch>
            <a:fillRect/>
          </a:stretch>
        </p:blipFill>
        <p:spPr bwMode="auto">
          <a:xfrm>
            <a:off x="5700981" y="4634202"/>
            <a:ext cx="1002949" cy="479718"/>
          </a:xfrm>
          <a:prstGeom prst="rect">
            <a:avLst/>
          </a:prstGeom>
          <a:noFill/>
        </p:spPr>
      </p:pic>
      <p:pic>
        <p:nvPicPr>
          <p:cNvPr id="21" name="Picture 10" descr="International Committee of the Red Cross"/>
          <p:cNvPicPr>
            <a:picLocks noChangeAspect="1" noChangeArrowheads="1"/>
          </p:cNvPicPr>
          <p:nvPr/>
        </p:nvPicPr>
        <p:blipFill>
          <a:blip r:embed="rId12" cstate="print"/>
          <a:srcRect/>
          <a:stretch>
            <a:fillRect/>
          </a:stretch>
        </p:blipFill>
        <p:spPr bwMode="auto">
          <a:xfrm>
            <a:off x="7094405" y="4763678"/>
            <a:ext cx="601795" cy="722722"/>
          </a:xfrm>
          <a:prstGeom prst="rect">
            <a:avLst/>
          </a:prstGeom>
          <a:noFill/>
        </p:spPr>
      </p:pic>
      <p:pic>
        <p:nvPicPr>
          <p:cNvPr id="22" name="Picture 8" descr="http://www.logospike.com/wp-content/uploads/2014/11/Unicef_logo-2.jpg"/>
          <p:cNvPicPr>
            <a:picLocks noChangeAspect="1" noChangeArrowheads="1"/>
          </p:cNvPicPr>
          <p:nvPr/>
        </p:nvPicPr>
        <p:blipFill>
          <a:blip r:embed="rId13" cstate="print"/>
          <a:srcRect t="33634" b="34920"/>
          <a:stretch>
            <a:fillRect/>
          </a:stretch>
        </p:blipFill>
        <p:spPr bwMode="auto">
          <a:xfrm>
            <a:off x="5687583" y="5750588"/>
            <a:ext cx="1062304" cy="344179"/>
          </a:xfrm>
          <a:prstGeom prst="rect">
            <a:avLst/>
          </a:prstGeom>
          <a:noFill/>
        </p:spPr>
      </p:pic>
      <p:pic>
        <p:nvPicPr>
          <p:cNvPr id="23" name="Picture 16" descr="http://globalbioethics.org/wp-content/uploads/B927.tmp_.gif"/>
          <p:cNvPicPr>
            <a:picLocks noChangeAspect="1" noChangeArrowheads="1"/>
          </p:cNvPicPr>
          <p:nvPr/>
        </p:nvPicPr>
        <p:blipFill>
          <a:blip r:embed="rId14" cstate="print"/>
          <a:srcRect/>
          <a:stretch>
            <a:fillRect/>
          </a:stretch>
        </p:blipFill>
        <p:spPr bwMode="auto">
          <a:xfrm>
            <a:off x="5700981" y="5277419"/>
            <a:ext cx="939506" cy="294607"/>
          </a:xfrm>
          <a:prstGeom prst="rect">
            <a:avLst/>
          </a:prstGeom>
          <a:noFill/>
        </p:spPr>
      </p:pic>
      <p:pic>
        <p:nvPicPr>
          <p:cNvPr id="4099" name="Picture 3" descr="C:\Users\Shreya\Dropbox (HCG)\HCG India Team\Image library\canva\icons - Canva_files\thumbnail(369)Red.png"/>
          <p:cNvPicPr>
            <a:picLocks noChangeAspect="1" noChangeArrowheads="1"/>
          </p:cNvPicPr>
          <p:nvPr/>
        </p:nvPicPr>
        <p:blipFill>
          <a:blip r:embed="rId15" cstate="print"/>
          <a:srcRect/>
          <a:stretch>
            <a:fillRect/>
          </a:stretch>
        </p:blipFill>
        <p:spPr bwMode="auto">
          <a:xfrm>
            <a:off x="4054302" y="3213500"/>
            <a:ext cx="476240" cy="470315"/>
          </a:xfrm>
          <a:prstGeom prst="rect">
            <a:avLst/>
          </a:prstGeom>
          <a:noFill/>
        </p:spPr>
      </p:pic>
      <p:pic>
        <p:nvPicPr>
          <p:cNvPr id="26" name="Picture 3" descr="C:\Users\Shreya\Dropbox (HCG)\HCG India Team\Image library\canva\icons - Canva_files\thumbnail(369)Red.png"/>
          <p:cNvPicPr>
            <a:picLocks noChangeAspect="1" noChangeArrowheads="1"/>
          </p:cNvPicPr>
          <p:nvPr/>
        </p:nvPicPr>
        <p:blipFill>
          <a:blip r:embed="rId15" cstate="print"/>
          <a:srcRect/>
          <a:stretch>
            <a:fillRect/>
          </a:stretch>
        </p:blipFill>
        <p:spPr bwMode="auto">
          <a:xfrm>
            <a:off x="4683870" y="3213499"/>
            <a:ext cx="475488" cy="530518"/>
          </a:xfrm>
          <a:prstGeom prst="rect">
            <a:avLst/>
          </a:prstGeom>
          <a:noFill/>
        </p:spPr>
      </p:pic>
      <p:sp>
        <p:nvSpPr>
          <p:cNvPr id="27" name="TextBox 26"/>
          <p:cNvSpPr txBox="1"/>
          <p:nvPr/>
        </p:nvSpPr>
        <p:spPr>
          <a:xfrm>
            <a:off x="4038600" y="3776246"/>
            <a:ext cx="457200" cy="338554"/>
          </a:xfrm>
          <a:prstGeom prst="rect">
            <a:avLst/>
          </a:prstGeom>
          <a:noFill/>
        </p:spPr>
        <p:txBody>
          <a:bodyPr wrap="square" rtlCol="0">
            <a:spAutoFit/>
          </a:bodyPr>
          <a:lstStyle/>
          <a:p>
            <a:pPr algn="ctr"/>
            <a:r>
              <a:rPr lang="en-US" sz="1600" dirty="0">
                <a:solidFill>
                  <a:schemeClr val="bg1">
                    <a:lumMod val="50000"/>
                  </a:schemeClr>
                </a:solidFill>
              </a:rPr>
              <a:t>US</a:t>
            </a:r>
          </a:p>
        </p:txBody>
      </p:sp>
      <p:sp>
        <p:nvSpPr>
          <p:cNvPr id="29" name="TextBox 28"/>
          <p:cNvSpPr txBox="1"/>
          <p:nvPr/>
        </p:nvSpPr>
        <p:spPr>
          <a:xfrm>
            <a:off x="4591050" y="3776246"/>
            <a:ext cx="742950" cy="338554"/>
          </a:xfrm>
          <a:prstGeom prst="rect">
            <a:avLst/>
          </a:prstGeom>
          <a:noFill/>
        </p:spPr>
        <p:txBody>
          <a:bodyPr wrap="square" rtlCol="0">
            <a:spAutoFit/>
          </a:bodyPr>
          <a:lstStyle/>
          <a:p>
            <a:pPr algn="ctr"/>
            <a:r>
              <a:rPr lang="en-US" sz="1600" dirty="0">
                <a:solidFill>
                  <a:schemeClr val="bg1">
                    <a:lumMod val="50000"/>
                  </a:schemeClr>
                </a:solidFill>
              </a:rPr>
              <a:t>India</a:t>
            </a:r>
          </a:p>
        </p:txBody>
      </p:sp>
      <p:sp>
        <p:nvSpPr>
          <p:cNvPr id="32" name="Rectangle 31"/>
          <p:cNvSpPr/>
          <p:nvPr/>
        </p:nvSpPr>
        <p:spPr>
          <a:xfrm>
            <a:off x="1143000" y="990603"/>
            <a:ext cx="6934200" cy="923330"/>
          </a:xfrm>
          <a:prstGeom prst="rect">
            <a:avLst/>
          </a:prstGeom>
        </p:spPr>
        <p:txBody>
          <a:bodyPr wrap="square">
            <a:spAutoFit/>
          </a:bodyPr>
          <a:lstStyle/>
          <a:p>
            <a:pPr algn="ctr"/>
            <a:r>
              <a:rPr lang="en-US" dirty="0">
                <a:solidFill>
                  <a:schemeClr val="bg1">
                    <a:lumMod val="50000"/>
                  </a:schemeClr>
                </a:solidFill>
              </a:rPr>
              <a:t>We help organizations achieve talent management excellence and leadership excellence using science, analytics, and empathy.</a:t>
            </a:r>
          </a:p>
        </p:txBody>
      </p:sp>
      <p:pic>
        <p:nvPicPr>
          <p:cNvPr id="1026" name="Picture 2" descr="Ecolab Logo"/>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7037042" y="5715000"/>
            <a:ext cx="811558" cy="21113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Logo with tagline(Blue)_17.png"/>
          <p:cNvPicPr>
            <a:picLocks noChangeAspect="1"/>
          </p:cNvPicPr>
          <p:nvPr/>
        </p:nvPicPr>
        <p:blipFill>
          <a:blip r:embed="rId17" cstate="print"/>
          <a:stretch>
            <a:fillRect/>
          </a:stretch>
        </p:blipFill>
        <p:spPr>
          <a:xfrm>
            <a:off x="3343275" y="156136"/>
            <a:ext cx="2686050" cy="704036"/>
          </a:xfrm>
          <a:prstGeom prst="rect">
            <a:avLst/>
          </a:prstGeom>
        </p:spPr>
      </p:pic>
    </p:spTree>
    <p:extLst>
      <p:ext uri="{BB962C8B-B14F-4D97-AF65-F5344CB8AC3E}">
        <p14:creationId xmlns:p14="http://schemas.microsoft.com/office/powerpoint/2010/main" val="2783112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6C3B0C-ACC0-45D8-B8EC-460DC3555F3F}" type="slidenum">
              <a:rPr lang="en-US" smtClean="0"/>
              <a:pPr/>
              <a:t>5</a:t>
            </a:fld>
            <a:endParaRPr lang="en-US" dirty="0"/>
          </a:p>
        </p:txBody>
      </p:sp>
      <p:sp>
        <p:nvSpPr>
          <p:cNvPr id="2" name="Title 1"/>
          <p:cNvSpPr>
            <a:spLocks noGrp="1"/>
          </p:cNvSpPr>
          <p:nvPr>
            <p:ph type="title" idx="4294967295"/>
          </p:nvPr>
        </p:nvSpPr>
        <p:spPr>
          <a:xfrm>
            <a:off x="0" y="365125"/>
            <a:ext cx="9144000" cy="787400"/>
          </a:xfrm>
        </p:spPr>
        <p:txBody>
          <a:bodyPr/>
          <a:lstStyle/>
          <a:p>
            <a:pPr algn="ctr"/>
            <a:r>
              <a:rPr lang="en-US" dirty="0" smtClean="0">
                <a:solidFill>
                  <a:srgbClr val="C00000"/>
                </a:solidFill>
              </a:rPr>
              <a:t>What We </a:t>
            </a:r>
            <a:r>
              <a:rPr lang="en-US" dirty="0">
                <a:solidFill>
                  <a:srgbClr val="C00000"/>
                </a:solidFill>
              </a:rPr>
              <a:t>D</a:t>
            </a:r>
            <a:r>
              <a:rPr lang="en-US" dirty="0" smtClean="0">
                <a:solidFill>
                  <a:srgbClr val="C00000"/>
                </a:solidFill>
              </a:rPr>
              <a:t>o</a:t>
            </a:r>
            <a:endParaRPr lang="en-US" dirty="0">
              <a:solidFill>
                <a:srgbClr val="C00000"/>
              </a:solidFill>
            </a:endParaRPr>
          </a:p>
        </p:txBody>
      </p:sp>
      <p:sp>
        <p:nvSpPr>
          <p:cNvPr id="5" name="Rectangle 4"/>
          <p:cNvSpPr/>
          <p:nvPr/>
        </p:nvSpPr>
        <p:spPr>
          <a:xfrm>
            <a:off x="2696817" y="2286000"/>
            <a:ext cx="19050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dirty="0" smtClean="0">
                <a:latin typeface="Calibri" panose="020F0502020204030204" pitchFamily="34" charset="0"/>
              </a:rPr>
              <a:t>AUDIT</a:t>
            </a:r>
          </a:p>
          <a:p>
            <a:pPr algn="ctr">
              <a:lnSpc>
                <a:spcPct val="150000"/>
              </a:lnSpc>
            </a:pPr>
            <a:r>
              <a:rPr lang="en-US" sz="1200" dirty="0" smtClean="0">
                <a:latin typeface="Calibri" panose="020F0502020204030204" pitchFamily="34" charset="0"/>
              </a:rPr>
              <a:t>Pinpointing opportunities</a:t>
            </a:r>
            <a:endParaRPr lang="en-US" sz="1200" dirty="0">
              <a:latin typeface="Calibri" panose="020F0502020204030204" pitchFamily="34" charset="0"/>
            </a:endParaRPr>
          </a:p>
        </p:txBody>
      </p:sp>
      <p:sp>
        <p:nvSpPr>
          <p:cNvPr id="6" name="Rectangle 5"/>
          <p:cNvSpPr/>
          <p:nvPr/>
        </p:nvSpPr>
        <p:spPr>
          <a:xfrm>
            <a:off x="553278" y="2286000"/>
            <a:ext cx="19050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dirty="0" smtClean="0">
                <a:latin typeface="Calibri" panose="020F0502020204030204" pitchFamily="34" charset="0"/>
              </a:rPr>
              <a:t>STRATEGY</a:t>
            </a:r>
          </a:p>
          <a:p>
            <a:pPr algn="ctr">
              <a:lnSpc>
                <a:spcPct val="150000"/>
              </a:lnSpc>
            </a:pPr>
            <a:r>
              <a:rPr lang="en-US" sz="1200" dirty="0" smtClean="0">
                <a:latin typeface="Calibri" panose="020F0502020204030204" pitchFamily="34" charset="0"/>
              </a:rPr>
              <a:t>Leading with intelligence</a:t>
            </a:r>
            <a:endParaRPr lang="en-US" sz="1200" dirty="0">
              <a:latin typeface="Calibri" panose="020F0502020204030204" pitchFamily="34" charset="0"/>
            </a:endParaRPr>
          </a:p>
        </p:txBody>
      </p:sp>
      <p:sp>
        <p:nvSpPr>
          <p:cNvPr id="7" name="Rectangle 6"/>
          <p:cNvSpPr/>
          <p:nvPr/>
        </p:nvSpPr>
        <p:spPr>
          <a:xfrm>
            <a:off x="4800600" y="2286000"/>
            <a:ext cx="19050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dirty="0" smtClean="0">
                <a:latin typeface="Calibri" panose="020F0502020204030204" pitchFamily="34" charset="0"/>
              </a:rPr>
              <a:t>ANALYTICS</a:t>
            </a:r>
          </a:p>
          <a:p>
            <a:pPr algn="ctr">
              <a:lnSpc>
                <a:spcPct val="150000"/>
              </a:lnSpc>
            </a:pPr>
            <a:r>
              <a:rPr lang="en-US" sz="1200" dirty="0" smtClean="0">
                <a:latin typeface="Calibri" panose="020F0502020204030204" pitchFamily="34" charset="0"/>
              </a:rPr>
              <a:t>Fine tuning intelligence</a:t>
            </a:r>
            <a:endParaRPr lang="en-US" sz="1200" dirty="0">
              <a:latin typeface="Calibri" panose="020F0502020204030204" pitchFamily="34" charset="0"/>
            </a:endParaRPr>
          </a:p>
        </p:txBody>
      </p:sp>
      <p:sp>
        <p:nvSpPr>
          <p:cNvPr id="8" name="Rectangle 7"/>
          <p:cNvSpPr/>
          <p:nvPr/>
        </p:nvSpPr>
        <p:spPr>
          <a:xfrm>
            <a:off x="6904383" y="2286000"/>
            <a:ext cx="19050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600" dirty="0" smtClean="0"/>
              <a:t>EDUCATION</a:t>
            </a:r>
          </a:p>
          <a:p>
            <a:pPr algn="ctr">
              <a:lnSpc>
                <a:spcPct val="150000"/>
              </a:lnSpc>
            </a:pPr>
            <a:r>
              <a:rPr lang="en-US" sz="1200" dirty="0" smtClean="0"/>
              <a:t>Shaping minds</a:t>
            </a:r>
            <a:endParaRPr lang="en-US" sz="1200" dirty="0"/>
          </a:p>
        </p:txBody>
      </p:sp>
      <p:sp>
        <p:nvSpPr>
          <p:cNvPr id="9" name="TextBox 8"/>
          <p:cNvSpPr txBox="1"/>
          <p:nvPr/>
        </p:nvSpPr>
        <p:spPr>
          <a:xfrm>
            <a:off x="553279" y="1676400"/>
            <a:ext cx="8256105" cy="369332"/>
          </a:xfrm>
          <a:prstGeom prst="rect">
            <a:avLst/>
          </a:prstGeom>
          <a:noFill/>
        </p:spPr>
        <p:txBody>
          <a:bodyPr wrap="square" rtlCol="0">
            <a:spAutoFit/>
          </a:bodyPr>
          <a:lstStyle/>
          <a:p>
            <a:pPr algn="ctr"/>
            <a:r>
              <a:rPr lang="en-US" dirty="0" smtClean="0">
                <a:latin typeface="Calibri" panose="020F0502020204030204" pitchFamily="34" charset="0"/>
              </a:rPr>
              <a:t>Talent Management Excellence</a:t>
            </a:r>
            <a:endParaRPr lang="en-US" dirty="0">
              <a:latin typeface="Calibri" panose="020F0502020204030204" pitchFamily="34" charset="0"/>
            </a:endParaRPr>
          </a:p>
        </p:txBody>
      </p:sp>
      <p:sp>
        <p:nvSpPr>
          <p:cNvPr id="10" name="TextBox 9"/>
          <p:cNvSpPr txBox="1"/>
          <p:nvPr/>
        </p:nvSpPr>
        <p:spPr>
          <a:xfrm>
            <a:off x="553279" y="3517662"/>
            <a:ext cx="8256105" cy="369332"/>
          </a:xfrm>
          <a:prstGeom prst="rect">
            <a:avLst/>
          </a:prstGeom>
          <a:noFill/>
        </p:spPr>
        <p:txBody>
          <a:bodyPr wrap="square" rtlCol="0">
            <a:spAutoFit/>
          </a:bodyPr>
          <a:lstStyle/>
          <a:p>
            <a:pPr algn="ctr"/>
            <a:r>
              <a:rPr lang="en-US" dirty="0" smtClean="0">
                <a:latin typeface="Calibri" panose="020F0502020204030204" pitchFamily="34" charset="0"/>
              </a:rPr>
              <a:t>Leadership Excellence</a:t>
            </a:r>
            <a:endParaRPr lang="en-US" dirty="0">
              <a:latin typeface="Calibri" panose="020F0502020204030204" pitchFamily="34" charset="0"/>
            </a:endParaRPr>
          </a:p>
        </p:txBody>
      </p:sp>
      <p:sp>
        <p:nvSpPr>
          <p:cNvPr id="11" name="Rectangle 10"/>
          <p:cNvSpPr/>
          <p:nvPr/>
        </p:nvSpPr>
        <p:spPr>
          <a:xfrm>
            <a:off x="1021080" y="4095988"/>
            <a:ext cx="210312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libri" panose="020F0502020204030204" pitchFamily="34" charset="0"/>
              </a:rPr>
              <a:t>ASSESSMENT</a:t>
            </a:r>
          </a:p>
          <a:p>
            <a:pPr algn="ctr"/>
            <a:r>
              <a:rPr lang="en-US" sz="1200" dirty="0" smtClean="0">
                <a:latin typeface="Calibri" panose="020F0502020204030204" pitchFamily="34" charset="0"/>
              </a:rPr>
              <a:t>Accurate insight on candidates</a:t>
            </a:r>
            <a:endParaRPr lang="en-US" sz="1200" dirty="0">
              <a:latin typeface="Calibri" panose="020F0502020204030204" pitchFamily="34" charset="0"/>
            </a:endParaRPr>
          </a:p>
        </p:txBody>
      </p:sp>
      <p:sp>
        <p:nvSpPr>
          <p:cNvPr id="12" name="Rectangle 11"/>
          <p:cNvSpPr/>
          <p:nvPr/>
        </p:nvSpPr>
        <p:spPr>
          <a:xfrm>
            <a:off x="3629770" y="4095988"/>
            <a:ext cx="210312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libri" panose="020F0502020204030204" pitchFamily="34" charset="0"/>
              </a:rPr>
              <a:t>DEVELOPMENT</a:t>
            </a:r>
          </a:p>
          <a:p>
            <a:pPr algn="ctr"/>
            <a:r>
              <a:rPr lang="en-US" sz="1200" dirty="0" smtClean="0">
                <a:latin typeface="Calibri" panose="020F0502020204030204" pitchFamily="34" charset="0"/>
              </a:rPr>
              <a:t>Inspiring growth &amp; excellence</a:t>
            </a:r>
            <a:endParaRPr lang="en-US" sz="1200" dirty="0">
              <a:latin typeface="Calibri" panose="020F0502020204030204" pitchFamily="34" charset="0"/>
            </a:endParaRPr>
          </a:p>
        </p:txBody>
      </p:sp>
      <p:sp>
        <p:nvSpPr>
          <p:cNvPr id="13" name="Rectangle 12"/>
          <p:cNvSpPr/>
          <p:nvPr/>
        </p:nvSpPr>
        <p:spPr>
          <a:xfrm>
            <a:off x="6217478" y="4095988"/>
            <a:ext cx="210312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libri" panose="020F0502020204030204" pitchFamily="34" charset="0"/>
              </a:rPr>
              <a:t>TEAM ALIGNMENT</a:t>
            </a:r>
          </a:p>
          <a:p>
            <a:pPr algn="ctr"/>
            <a:r>
              <a:rPr lang="en-US" sz="1200" dirty="0" smtClean="0"/>
              <a:t>Help leadership teams win</a:t>
            </a:r>
            <a:endParaRPr lang="en-US" sz="1200" dirty="0"/>
          </a:p>
        </p:txBody>
      </p:sp>
      <p:sp>
        <p:nvSpPr>
          <p:cNvPr id="14" name="Title 1"/>
          <p:cNvSpPr txBox="1">
            <a:spLocks/>
          </p:cNvSpPr>
          <p:nvPr/>
        </p:nvSpPr>
        <p:spPr>
          <a:xfrm>
            <a:off x="439984" y="5410201"/>
            <a:ext cx="8482693" cy="609600"/>
          </a:xfrm>
          <a:prstGeom prst="rect">
            <a:avLst/>
          </a:prstGeom>
        </p:spPr>
        <p:txBody>
          <a:bodyPr>
            <a:normAutofit/>
          </a:bodyPr>
          <a:lstStyle>
            <a:lvl1pPr algn="ctr" defTabSz="914400" rtl="0" eaLnBrk="1" latinLnBrk="0" hangingPunct="1">
              <a:spcBef>
                <a:spcPct val="0"/>
              </a:spcBef>
              <a:buNone/>
              <a:defRPr sz="3200" kern="1200">
                <a:solidFill>
                  <a:srgbClr val="0E2C8E"/>
                </a:solidFill>
                <a:latin typeface="+mj-lt"/>
                <a:ea typeface="+mj-ea"/>
                <a:cs typeface="+mj-cs"/>
              </a:defRPr>
            </a:lvl1pPr>
          </a:lstStyle>
          <a:p>
            <a:r>
              <a:rPr lang="en-US" sz="2400" b="1" dirty="0" smtClean="0">
                <a:solidFill>
                  <a:srgbClr val="C00000"/>
                </a:solidFill>
                <a:latin typeface="Calibri" panose="020F0502020204030204" pitchFamily="34" charset="0"/>
              </a:rPr>
              <a:t>www.humancapitalgrowth.com</a:t>
            </a:r>
            <a:endParaRPr lang="en-US" b="1" dirty="0">
              <a:solidFill>
                <a:srgbClr val="C00000"/>
              </a:solidFill>
              <a:latin typeface="Calibri" panose="020F0502020204030204" pitchFamily="34" charset="0"/>
            </a:endParaRPr>
          </a:p>
        </p:txBody>
      </p:sp>
    </p:spTree>
    <p:extLst>
      <p:ext uri="{BB962C8B-B14F-4D97-AF65-F5344CB8AC3E}">
        <p14:creationId xmlns:p14="http://schemas.microsoft.com/office/powerpoint/2010/main" val="1636143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4066" y="2984309"/>
            <a:ext cx="4544568" cy="3187891"/>
          </a:xfrm>
        </p:spPr>
        <p:txBody>
          <a:bodyPr>
            <a:normAutofit/>
          </a:bodyPr>
          <a:lstStyle/>
          <a:p>
            <a:r>
              <a:rPr lang="en-US" sz="2400" dirty="0"/>
              <a:t>Post &amp; Source</a:t>
            </a:r>
          </a:p>
          <a:p>
            <a:r>
              <a:rPr lang="en-US" sz="2400" dirty="0"/>
              <a:t>Screen &amp; Assess</a:t>
            </a:r>
          </a:p>
          <a:p>
            <a:r>
              <a:rPr lang="en-US" sz="2400" dirty="0"/>
              <a:t>Interview &amp; Select</a:t>
            </a:r>
          </a:p>
          <a:p>
            <a:r>
              <a:rPr lang="en-US" sz="2400" dirty="0"/>
              <a:t>Offer &amp; Background Check</a:t>
            </a:r>
          </a:p>
          <a:p>
            <a:r>
              <a:rPr lang="en-US" sz="2400" dirty="0"/>
              <a:t>Hire &amp; Onboard</a:t>
            </a:r>
          </a:p>
        </p:txBody>
      </p:sp>
      <p:sp>
        <p:nvSpPr>
          <p:cNvPr id="2" name="Title 1"/>
          <p:cNvSpPr>
            <a:spLocks noGrp="1"/>
          </p:cNvSpPr>
          <p:nvPr>
            <p:ph type="title"/>
          </p:nvPr>
        </p:nvSpPr>
        <p:spPr/>
        <p:txBody>
          <a:bodyPr>
            <a:normAutofit/>
          </a:bodyPr>
          <a:lstStyle/>
          <a:p>
            <a:r>
              <a:rPr lang="en-US" sz="3200" dirty="0"/>
              <a:t>Typical Hiring Process</a:t>
            </a:r>
          </a:p>
        </p:txBody>
      </p:sp>
      <p:sp>
        <p:nvSpPr>
          <p:cNvPr id="4" name="Slide Number Placeholder 3"/>
          <p:cNvSpPr>
            <a:spLocks noGrp="1"/>
          </p:cNvSpPr>
          <p:nvPr>
            <p:ph type="sldNum" sz="quarter" idx="12"/>
          </p:nvPr>
        </p:nvSpPr>
        <p:spPr/>
        <p:txBody>
          <a:bodyPr/>
          <a:lstStyle/>
          <a:p>
            <a:fld id="{3FA8444C-3AD4-4C18-A3BE-197CAA51C815}" type="slidenum">
              <a:rPr lang="en-US" smtClean="0"/>
              <a:t>6</a:t>
            </a:fld>
            <a:endParaRPr lang="en-US" dirty="0"/>
          </a:p>
        </p:txBody>
      </p:sp>
      <p:pic>
        <p:nvPicPr>
          <p:cNvPr id="1032" name="Picture 8" descr="C:\Users\Victoria\AppData\Local\Microsoft\Windows\INetCache\IE\7CPBSWDD\assessment-cycl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4568" y="3403122"/>
            <a:ext cx="54864" cy="517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 y="1523999"/>
            <a:ext cx="3179666" cy="4545401"/>
          </a:xfrm>
          <a:prstGeom prst="rect">
            <a:avLst/>
          </a:prstGeom>
        </p:spPr>
      </p:pic>
    </p:spTree>
    <p:extLst>
      <p:ext uri="{BB962C8B-B14F-4D97-AF65-F5344CB8AC3E}">
        <p14:creationId xmlns:p14="http://schemas.microsoft.com/office/powerpoint/2010/main" val="3108997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A8444C-3AD4-4C18-A3BE-197CAA51C815}" type="slidenum">
              <a:rPr lang="en-US" smtClean="0"/>
              <a:t>7</a:t>
            </a:fld>
            <a:endParaRPr lang="en-US" dirty="0"/>
          </a:p>
        </p:txBody>
      </p:sp>
      <p:sp>
        <p:nvSpPr>
          <p:cNvPr id="8" name="Title 7"/>
          <p:cNvSpPr>
            <a:spLocks noGrp="1"/>
          </p:cNvSpPr>
          <p:nvPr>
            <p:ph type="title"/>
          </p:nvPr>
        </p:nvSpPr>
        <p:spPr/>
        <p:txBody>
          <a:bodyPr>
            <a:normAutofit/>
          </a:bodyPr>
          <a:lstStyle/>
          <a:p>
            <a:r>
              <a:rPr lang="en-US" sz="3200" dirty="0"/>
              <a:t>Agenda</a:t>
            </a:r>
          </a:p>
        </p:txBody>
      </p:sp>
      <p:sp>
        <p:nvSpPr>
          <p:cNvPr id="4" name="Content Placeholder 3"/>
          <p:cNvSpPr>
            <a:spLocks noGrp="1"/>
          </p:cNvSpPr>
          <p:nvPr>
            <p:ph sz="half" idx="4294967295"/>
          </p:nvPr>
        </p:nvSpPr>
        <p:spPr>
          <a:xfrm>
            <a:off x="838200" y="1481138"/>
            <a:ext cx="7924800" cy="4525962"/>
          </a:xfrm>
        </p:spPr>
        <p:txBody>
          <a:bodyPr>
            <a:normAutofit/>
          </a:bodyPr>
          <a:lstStyle/>
          <a:p>
            <a:pPr marL="457200" indent="-457200">
              <a:spcBef>
                <a:spcPts val="0"/>
              </a:spcBef>
              <a:buFont typeface="+mj-lt"/>
              <a:buAutoNum type="arabicPeriod"/>
            </a:pPr>
            <a:r>
              <a:rPr lang="en-US" sz="2800" dirty="0"/>
              <a:t>Guiding principles </a:t>
            </a:r>
            <a:r>
              <a:rPr lang="en-US" sz="2800" dirty="0" smtClean="0"/>
              <a:t>for developing </a:t>
            </a:r>
            <a:r>
              <a:rPr lang="en-US" sz="2800" dirty="0"/>
              <a:t>evidenced-based selection tools</a:t>
            </a:r>
          </a:p>
          <a:p>
            <a:pPr marL="457200" indent="-457200">
              <a:spcBef>
                <a:spcPts val="0"/>
              </a:spcBef>
              <a:buFont typeface="+mj-lt"/>
              <a:buAutoNum type="arabicPeriod"/>
            </a:pPr>
            <a:r>
              <a:rPr lang="en-US" sz="2800" dirty="0" smtClean="0"/>
              <a:t>Developing selection tools (e.g., conducting </a:t>
            </a:r>
            <a:r>
              <a:rPr lang="en-US" sz="2800" dirty="0"/>
              <a:t>robust job analyses, assessment design, </a:t>
            </a:r>
            <a:r>
              <a:rPr lang="en-US" sz="2800" dirty="0" smtClean="0"/>
              <a:t>&amp; validations)</a:t>
            </a:r>
            <a:endParaRPr lang="en-US" sz="2800" dirty="0"/>
          </a:p>
          <a:p>
            <a:pPr marL="457200" indent="-457200">
              <a:spcBef>
                <a:spcPts val="0"/>
              </a:spcBef>
              <a:buFont typeface="+mj-lt"/>
              <a:buAutoNum type="arabicPeriod"/>
            </a:pPr>
            <a:r>
              <a:rPr lang="en-US" sz="2800" dirty="0"/>
              <a:t>Building a compelling business case</a:t>
            </a:r>
          </a:p>
          <a:p>
            <a:pPr marL="457200" indent="-457200">
              <a:spcBef>
                <a:spcPts val="0"/>
              </a:spcBef>
              <a:buFont typeface="+mj-lt"/>
              <a:buAutoNum type="arabicPeriod"/>
            </a:pPr>
            <a:r>
              <a:rPr lang="en-US" sz="2800" dirty="0"/>
              <a:t>Considering cultural </a:t>
            </a:r>
            <a:r>
              <a:rPr lang="en-US" sz="2800" dirty="0" smtClean="0"/>
              <a:t>&amp; literacy </a:t>
            </a:r>
            <a:r>
              <a:rPr lang="en-US" sz="2800" dirty="0"/>
              <a:t>concerns</a:t>
            </a:r>
          </a:p>
          <a:p>
            <a:pPr marL="457200" indent="-457200">
              <a:spcBef>
                <a:spcPts val="0"/>
              </a:spcBef>
              <a:buFont typeface="+mj-lt"/>
              <a:buAutoNum type="arabicPeriod"/>
            </a:pPr>
            <a:r>
              <a:rPr lang="en-US" sz="2800" dirty="0"/>
              <a:t>Measuring success</a:t>
            </a:r>
          </a:p>
        </p:txBody>
      </p:sp>
    </p:spTree>
    <p:extLst>
      <p:ext uri="{BB962C8B-B14F-4D97-AF65-F5344CB8AC3E}">
        <p14:creationId xmlns:p14="http://schemas.microsoft.com/office/powerpoint/2010/main" val="18668441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Autofit/>
          </a:bodyPr>
          <a:lstStyle/>
          <a:p>
            <a:r>
              <a:rPr lang="en-US" sz="2200" dirty="0"/>
              <a:t>Examples of legal </a:t>
            </a:r>
            <a:r>
              <a:rPr lang="en-US" sz="2200" dirty="0" smtClean="0"/>
              <a:t>&amp; professional </a:t>
            </a:r>
            <a:r>
              <a:rPr lang="en-US" sz="2200" dirty="0"/>
              <a:t>considerations</a:t>
            </a:r>
          </a:p>
          <a:p>
            <a:pPr lvl="1"/>
            <a:r>
              <a:rPr lang="en-US" sz="2000" dirty="0"/>
              <a:t>Society for Industrial Organizational Psychology (SIOP)</a:t>
            </a:r>
          </a:p>
          <a:p>
            <a:pPr lvl="1"/>
            <a:r>
              <a:rPr lang="en-US" sz="2000" dirty="0"/>
              <a:t>ISO (the International Organization for Standardization)</a:t>
            </a:r>
          </a:p>
          <a:p>
            <a:pPr lvl="1"/>
            <a:r>
              <a:rPr lang="en-US" sz="2000" dirty="0"/>
              <a:t>International Testing Standards</a:t>
            </a:r>
          </a:p>
          <a:p>
            <a:pPr lvl="1"/>
            <a:r>
              <a:rPr lang="en-US" sz="2000" dirty="0"/>
              <a:t>Uniformed Guidelines, EEOC, OFCCP (U.S.)</a:t>
            </a:r>
          </a:p>
          <a:p>
            <a:pPr lvl="1"/>
            <a:r>
              <a:rPr lang="en-US" sz="2000" dirty="0"/>
              <a:t>Society for Human Resource </a:t>
            </a:r>
            <a:r>
              <a:rPr lang="en-US" sz="2000" dirty="0" smtClean="0"/>
              <a:t>Management (SHRM)</a:t>
            </a:r>
            <a:endParaRPr lang="en-US" sz="2000" dirty="0"/>
          </a:p>
          <a:p>
            <a:pPr lvl="1"/>
            <a:r>
              <a:rPr lang="en-US" sz="2000" dirty="0"/>
              <a:t>Unions, Contracts, Work Councils</a:t>
            </a:r>
          </a:p>
          <a:p>
            <a:pPr lvl="1"/>
            <a:r>
              <a:rPr lang="en-US" sz="2000" dirty="0"/>
              <a:t>Privacy Regulations (e.g., EU)</a:t>
            </a:r>
          </a:p>
        </p:txBody>
      </p:sp>
      <p:sp>
        <p:nvSpPr>
          <p:cNvPr id="5" name="Title 4"/>
          <p:cNvSpPr>
            <a:spLocks noGrp="1"/>
          </p:cNvSpPr>
          <p:nvPr>
            <p:ph type="title"/>
          </p:nvPr>
        </p:nvSpPr>
        <p:spPr/>
        <p:txBody>
          <a:bodyPr>
            <a:normAutofit fontScale="90000"/>
          </a:bodyPr>
          <a:lstStyle/>
          <a:p>
            <a:r>
              <a:rPr lang="en-US" dirty="0"/>
              <a:t>Typical Guiding Principles for </a:t>
            </a:r>
            <a:r>
              <a:rPr lang="en-US" dirty="0" smtClean="0"/>
              <a:t>Developing Selection Tools</a:t>
            </a:r>
            <a:endParaRPr lang="en-US" dirty="0"/>
          </a:p>
        </p:txBody>
      </p:sp>
      <p:sp>
        <p:nvSpPr>
          <p:cNvPr id="2" name="Slide Number Placeholder 1"/>
          <p:cNvSpPr>
            <a:spLocks noGrp="1"/>
          </p:cNvSpPr>
          <p:nvPr>
            <p:ph type="sldNum" sz="quarter" idx="12"/>
          </p:nvPr>
        </p:nvSpPr>
        <p:spPr/>
        <p:txBody>
          <a:bodyPr/>
          <a:lstStyle/>
          <a:p>
            <a:fld id="{3FA8444C-3AD4-4C18-A3BE-197CAA51C815}" type="slidenum">
              <a:rPr lang="en-US" smtClean="0"/>
              <a:t>8</a:t>
            </a:fld>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4114800"/>
            <a:ext cx="2057400" cy="2057400"/>
          </a:xfrm>
          <a:prstGeom prst="rect">
            <a:avLst/>
          </a:prstGeom>
        </p:spPr>
      </p:pic>
    </p:spTree>
    <p:extLst>
      <p:ext uri="{BB962C8B-B14F-4D97-AF65-F5344CB8AC3E}">
        <p14:creationId xmlns:p14="http://schemas.microsoft.com/office/powerpoint/2010/main" val="26344637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A8444C-3AD4-4C18-A3BE-197CAA51C815}" type="slidenum">
              <a:rPr lang="en-US" smtClean="0"/>
              <a:t>9</a:t>
            </a:fld>
            <a:endParaRPr lang="en-US" dirty="0"/>
          </a:p>
        </p:txBody>
      </p:sp>
      <p:graphicFrame>
        <p:nvGraphicFramePr>
          <p:cNvPr id="4" name="Diagram 3"/>
          <p:cNvGraphicFramePr/>
          <p:nvPr>
            <p:extLst>
              <p:ext uri="{D42A27DB-BD31-4B8C-83A1-F6EECF244321}">
                <p14:modId xmlns:p14="http://schemas.microsoft.com/office/powerpoint/2010/main" val="2475234428"/>
              </p:ext>
            </p:extLst>
          </p:nvPr>
        </p:nvGraphicFramePr>
        <p:xfrm>
          <a:off x="685800" y="876300"/>
          <a:ext cx="77724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095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3056</TotalTime>
  <Words>6736</Words>
  <Application>Microsoft Office PowerPoint</Application>
  <PresentationFormat>On-screen Show (4:3)</PresentationFormat>
  <Paragraphs>538</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Concourse</vt:lpstr>
      <vt:lpstr>Employee Selection Practices for Low Literacy Candidates</vt:lpstr>
      <vt:lpstr>Host</vt:lpstr>
      <vt:lpstr>Presenter</vt:lpstr>
      <vt:lpstr>PowerPoint Presentation</vt:lpstr>
      <vt:lpstr>What We Do</vt:lpstr>
      <vt:lpstr>Typical Hiring Process</vt:lpstr>
      <vt:lpstr>Agenda</vt:lpstr>
      <vt:lpstr>Typical Guiding Principles for Developing Selection Tools</vt:lpstr>
      <vt:lpstr>PowerPoint Presentation</vt:lpstr>
      <vt:lpstr>Selection Tool Development </vt:lpstr>
      <vt:lpstr>Selection Tool Development </vt:lpstr>
      <vt:lpstr>Selection Tool Development</vt:lpstr>
      <vt:lpstr>Selection Tool Development</vt:lpstr>
      <vt:lpstr>Examples of Common Selection Tools</vt:lpstr>
      <vt:lpstr>Building a Compelling Business Case</vt:lpstr>
      <vt:lpstr>Balancing Literacy Concerns</vt:lpstr>
      <vt:lpstr>Sample Assessment Item A </vt:lpstr>
      <vt:lpstr>Sample Assessment Item A </vt:lpstr>
      <vt:lpstr>Sample Assessment Item B</vt:lpstr>
      <vt:lpstr>Sample Assessment Item C</vt:lpstr>
      <vt:lpstr>PowerPoint Presentation</vt:lpstr>
      <vt:lpstr>Measuring Success</vt:lpstr>
      <vt:lpstr>Benefits of Our Discussion</vt:lpstr>
      <vt:lpstr>Discussion/Q&amp;A</vt:lpstr>
      <vt:lpstr>PowerPoint Presentation</vt:lpstr>
      <vt:lpstr>For a free one hour consultation email us at info@humancapitalgrowth.com</vt:lpstr>
      <vt:lpstr>Thank You</vt:lpstr>
      <vt:lpstr>References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dc:creator>
  <cp:lastModifiedBy>Izabela Widlak</cp:lastModifiedBy>
  <cp:revision>1609</cp:revision>
  <cp:lastPrinted>2016-09-21T18:00:09Z</cp:lastPrinted>
  <dcterms:created xsi:type="dcterms:W3CDTF">2016-06-22T19:19:24Z</dcterms:created>
  <dcterms:modified xsi:type="dcterms:W3CDTF">2016-09-21T18:00:57Z</dcterms:modified>
</cp:coreProperties>
</file>