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7.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 id="2147483716" r:id="rId7"/>
    <p:sldMasterId id="2147483729" r:id="rId8"/>
  </p:sldMasterIdLst>
  <p:notesMasterIdLst>
    <p:notesMasterId r:id="rId38"/>
  </p:notesMasterIdLst>
  <p:handoutMasterIdLst>
    <p:handoutMasterId r:id="rId39"/>
  </p:handoutMasterIdLst>
  <p:sldIdLst>
    <p:sldId id="381" r:id="rId9"/>
    <p:sldId id="384" r:id="rId10"/>
    <p:sldId id="289" r:id="rId11"/>
    <p:sldId id="350" r:id="rId12"/>
    <p:sldId id="375" r:id="rId13"/>
    <p:sldId id="374" r:id="rId14"/>
    <p:sldId id="373" r:id="rId15"/>
    <p:sldId id="372" r:id="rId16"/>
    <p:sldId id="327" r:id="rId17"/>
    <p:sldId id="291" r:id="rId18"/>
    <p:sldId id="344" r:id="rId19"/>
    <p:sldId id="346" r:id="rId20"/>
    <p:sldId id="293" r:id="rId21"/>
    <p:sldId id="329" r:id="rId22"/>
    <p:sldId id="296" r:id="rId23"/>
    <p:sldId id="298" r:id="rId24"/>
    <p:sldId id="347" r:id="rId25"/>
    <p:sldId id="316" r:id="rId26"/>
    <p:sldId id="349" r:id="rId27"/>
    <p:sldId id="299" r:id="rId28"/>
    <p:sldId id="318" r:id="rId29"/>
    <p:sldId id="330" r:id="rId30"/>
    <p:sldId id="339" r:id="rId31"/>
    <p:sldId id="331" r:id="rId32"/>
    <p:sldId id="376" r:id="rId33"/>
    <p:sldId id="385" r:id="rId34"/>
    <p:sldId id="379" r:id="rId35"/>
    <p:sldId id="377" r:id="rId36"/>
    <p:sldId id="380" r:id="rId37"/>
  </p:sldIdLst>
  <p:sldSz cx="10058400" cy="7772400"/>
  <p:notesSz cx="7010400" cy="9296400"/>
  <p:defaultTextStyle>
    <a:defPPr>
      <a:defRPr lang="en-US"/>
    </a:defPPr>
    <a:lvl1pPr marL="0" algn="l" defTabSz="1018586" rtl="0" eaLnBrk="1" latinLnBrk="0" hangingPunct="1">
      <a:defRPr sz="2000" kern="1200">
        <a:solidFill>
          <a:schemeClr val="tx1"/>
        </a:solidFill>
        <a:latin typeface="+mn-lt"/>
        <a:ea typeface="+mn-ea"/>
        <a:cs typeface="+mn-cs"/>
      </a:defRPr>
    </a:lvl1pPr>
    <a:lvl2pPr marL="509292" algn="l" defTabSz="1018586" rtl="0" eaLnBrk="1" latinLnBrk="0" hangingPunct="1">
      <a:defRPr sz="2000" kern="1200">
        <a:solidFill>
          <a:schemeClr val="tx1"/>
        </a:solidFill>
        <a:latin typeface="+mn-lt"/>
        <a:ea typeface="+mn-ea"/>
        <a:cs typeface="+mn-cs"/>
      </a:defRPr>
    </a:lvl2pPr>
    <a:lvl3pPr marL="1018586" algn="l" defTabSz="1018586" rtl="0" eaLnBrk="1" latinLnBrk="0" hangingPunct="1">
      <a:defRPr sz="2000" kern="1200">
        <a:solidFill>
          <a:schemeClr val="tx1"/>
        </a:solidFill>
        <a:latin typeface="+mn-lt"/>
        <a:ea typeface="+mn-ea"/>
        <a:cs typeface="+mn-cs"/>
      </a:defRPr>
    </a:lvl3pPr>
    <a:lvl4pPr marL="1527879" algn="l" defTabSz="1018586" rtl="0" eaLnBrk="1" latinLnBrk="0" hangingPunct="1">
      <a:defRPr sz="2000" kern="1200">
        <a:solidFill>
          <a:schemeClr val="tx1"/>
        </a:solidFill>
        <a:latin typeface="+mn-lt"/>
        <a:ea typeface="+mn-ea"/>
        <a:cs typeface="+mn-cs"/>
      </a:defRPr>
    </a:lvl4pPr>
    <a:lvl5pPr marL="2037173" algn="l" defTabSz="1018586" rtl="0" eaLnBrk="1" latinLnBrk="0" hangingPunct="1">
      <a:defRPr sz="2000" kern="1200">
        <a:solidFill>
          <a:schemeClr val="tx1"/>
        </a:solidFill>
        <a:latin typeface="+mn-lt"/>
        <a:ea typeface="+mn-ea"/>
        <a:cs typeface="+mn-cs"/>
      </a:defRPr>
    </a:lvl5pPr>
    <a:lvl6pPr marL="2546466" algn="l" defTabSz="1018586" rtl="0" eaLnBrk="1" latinLnBrk="0" hangingPunct="1">
      <a:defRPr sz="2000" kern="1200">
        <a:solidFill>
          <a:schemeClr val="tx1"/>
        </a:solidFill>
        <a:latin typeface="+mn-lt"/>
        <a:ea typeface="+mn-ea"/>
        <a:cs typeface="+mn-cs"/>
      </a:defRPr>
    </a:lvl6pPr>
    <a:lvl7pPr marL="3055758" algn="l" defTabSz="1018586" rtl="0" eaLnBrk="1" latinLnBrk="0" hangingPunct="1">
      <a:defRPr sz="2000" kern="1200">
        <a:solidFill>
          <a:schemeClr val="tx1"/>
        </a:solidFill>
        <a:latin typeface="+mn-lt"/>
        <a:ea typeface="+mn-ea"/>
        <a:cs typeface="+mn-cs"/>
      </a:defRPr>
    </a:lvl7pPr>
    <a:lvl8pPr marL="3565052" algn="l" defTabSz="1018586" rtl="0" eaLnBrk="1" latinLnBrk="0" hangingPunct="1">
      <a:defRPr sz="2000" kern="1200">
        <a:solidFill>
          <a:schemeClr val="tx1"/>
        </a:solidFill>
        <a:latin typeface="+mn-lt"/>
        <a:ea typeface="+mn-ea"/>
        <a:cs typeface="+mn-cs"/>
      </a:defRPr>
    </a:lvl8pPr>
    <a:lvl9pPr marL="4074344" algn="l" defTabSz="1018586" rtl="0" eaLnBrk="1" latinLnBrk="0" hangingPunct="1">
      <a:defRPr sz="20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448">
          <p15:clr>
            <a:srgbClr val="A4A3A4"/>
          </p15:clr>
        </p15:guide>
        <p15:guide id="2" pos="3168">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B246"/>
    <a:srgbClr val="404040"/>
    <a:srgbClr val="25B3B0"/>
    <a:srgbClr val="BDD24C"/>
    <a:srgbClr val="377547"/>
    <a:srgbClr val="377A32"/>
    <a:srgbClr val="627A32"/>
    <a:srgbClr val="EE4A26"/>
    <a:srgbClr val="FF00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094" autoAdjust="0"/>
    <p:restoredTop sz="84364" autoAdjust="0"/>
  </p:normalViewPr>
  <p:slideViewPr>
    <p:cSldViewPr>
      <p:cViewPr varScale="1">
        <p:scale>
          <a:sx n="64" d="100"/>
          <a:sy n="64" d="100"/>
        </p:scale>
        <p:origin x="-1686" y="-114"/>
      </p:cViewPr>
      <p:guideLst>
        <p:guide orient="horz" pos="2448"/>
        <p:guide pos="3168"/>
      </p:guideLst>
    </p:cSldViewPr>
  </p:slideViewPr>
  <p:notesTextViewPr>
    <p:cViewPr>
      <p:scale>
        <a:sx n="1" d="1"/>
        <a:sy n="1" d="1"/>
      </p:scale>
      <p:origin x="0" y="0"/>
    </p:cViewPr>
  </p:notesTextViewPr>
  <p:sorterViewPr>
    <p:cViewPr>
      <p:scale>
        <a:sx n="140" d="100"/>
        <a:sy n="140" d="100"/>
      </p:scale>
      <p:origin x="0" y="11346"/>
    </p:cViewPr>
  </p:sorterViewPr>
  <p:notesViewPr>
    <p:cSldViewPr>
      <p:cViewPr varScale="1">
        <p:scale>
          <a:sx n="84" d="100"/>
          <a:sy n="84" d="100"/>
        </p:scale>
        <p:origin x="307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Microsoft_Excel_Worksheet1.xlsx"/><Relationship Id="rId1" Type="http://schemas.openxmlformats.org/officeDocument/2006/relationships/themeOverride" Target="../theme/themeOverride1.xml"/><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package" Target="../embeddings/Microsoft_Excel_Worksheet2.xlsx"/><Relationship Id="rId1" Type="http://schemas.openxmlformats.org/officeDocument/2006/relationships/themeOverride" Target="../theme/themeOverride2.xm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package" Target="../embeddings/Microsoft_Excel_Worksheet3.xlsx"/><Relationship Id="rId1" Type="http://schemas.openxmlformats.org/officeDocument/2006/relationships/themeOverride" Target="../theme/themeOverride3.xml"/><Relationship Id="rId4" Type="http://schemas.microsoft.com/office/2011/relationships/chartStyle" Target="style3.xm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openxmlformats.org/officeDocument/2006/relationships/package" Target="../embeddings/Microsoft_Excel_Worksheet4.xlsx"/><Relationship Id="rId1" Type="http://schemas.openxmlformats.org/officeDocument/2006/relationships/themeOverride" Target="../theme/themeOverride4.xml"/><Relationship Id="rId4"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ECB246"/>
            </a:solidFill>
            <a:ln>
              <a:noFill/>
            </a:ln>
            <a:effectLst/>
          </c:spPr>
          <c:invertIfNegative val="0"/>
          <c:dLbls>
            <c:dLbl>
              <c:idx val="0"/>
              <c:layout>
                <c:manualLayout>
                  <c:x val="4.7619047619047616E-2"/>
                  <c:y val="-8.1209090387848078E-3"/>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Century Gothic" panose="020B0502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1"/>
              <c:layout>
                <c:manualLayout>
                  <c:x val="0.22172619047619047"/>
                  <c:y val="-8.1209090387849067E-3"/>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Century Gothic" panose="020B0502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2"/>
              <c:layout>
                <c:manualLayout>
                  <c:x val="6.5476190476190368E-2"/>
                  <c:y val="-2.7069696795950188E-3"/>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Century Gothic" panose="020B0502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3"/>
              <c:layout>
                <c:manualLayout>
                  <c:x val="9.5238095238095233E-2"/>
                  <c:y val="-8.1209090387849067E-3"/>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Century Gothic" panose="020B0502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Century Gothic" panose="020B0502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Sheet2!$A$11:$A$14</c:f>
              <c:strCache>
                <c:ptCount val="4"/>
                <c:pt idx="0">
                  <c:v>A thorough calibration process is used to ensure equity in performance ratings</c:v>
                </c:pt>
                <c:pt idx="1">
                  <c:v>All employees receive annual performance ratings from their managers</c:v>
                </c:pt>
                <c:pt idx="2">
                  <c:v>Employee performance is evaluated multiple times each year</c:v>
                </c:pt>
                <c:pt idx="3">
                  <c:v>Employees receive performance coaching but no rating</c:v>
                </c:pt>
              </c:strCache>
            </c:strRef>
          </c:cat>
          <c:val>
            <c:numRef>
              <c:f>Sheet2!$B$11:$B$14</c:f>
              <c:numCache>
                <c:formatCode>0</c:formatCode>
                <c:ptCount val="4"/>
                <c:pt idx="0">
                  <c:v>7.3529411764705879</c:v>
                </c:pt>
                <c:pt idx="1">
                  <c:v>58.823529411764703</c:v>
                </c:pt>
                <c:pt idx="2">
                  <c:v>13.235294117647058</c:v>
                </c:pt>
                <c:pt idx="3">
                  <c:v>20.588235294117649</c:v>
                </c:pt>
              </c:numCache>
            </c:numRef>
          </c:val>
        </c:ser>
        <c:dLbls>
          <c:showLegendKey val="0"/>
          <c:showVal val="0"/>
          <c:showCatName val="0"/>
          <c:showSerName val="0"/>
          <c:showPercent val="0"/>
          <c:showBubbleSize val="0"/>
        </c:dLbls>
        <c:gapWidth val="150"/>
        <c:overlap val="100"/>
        <c:axId val="125476224"/>
        <c:axId val="125682816"/>
      </c:barChart>
      <c:catAx>
        <c:axId val="125476224"/>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Century Gothic" panose="020B0502020202020204" pitchFamily="34" charset="0"/>
                <a:ea typeface="+mn-ea"/>
                <a:cs typeface="Arial" panose="020B0604020202020204" pitchFamily="34" charset="0"/>
              </a:defRPr>
            </a:pPr>
            <a:endParaRPr lang="en-US"/>
          </a:p>
        </c:txPr>
        <c:crossAx val="125682816"/>
        <c:crosses val="autoZero"/>
        <c:auto val="1"/>
        <c:lblAlgn val="ctr"/>
        <c:lblOffset val="100"/>
        <c:noMultiLvlLbl val="0"/>
      </c:catAx>
      <c:valAx>
        <c:axId val="125682816"/>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25476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ECB246"/>
            </a:solidFill>
            <a:ln>
              <a:noFill/>
            </a:ln>
            <a:effectLst/>
          </c:spPr>
          <c:invertIfNegative val="0"/>
          <c:dLbls>
            <c:dLbl>
              <c:idx val="0"/>
              <c:layout>
                <c:manualLayout>
                  <c:x val="0.18376068376068377"/>
                  <c:y val="-5.2910052910052907E-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19373219373219383"/>
                  <c:y val="1.0582010582010581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22364672364672356"/>
                  <c:y val="-2.6455026455026454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Century Gothic" panose="020B0502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Sheet3!$A$11:$A$13</c:f>
              <c:strCache>
                <c:ptCount val="3"/>
                <c:pt idx="0">
                  <c:v>Our performance management process has not changed for more than three years</c:v>
                </c:pt>
                <c:pt idx="1">
                  <c:v>We are planning on changing our performance management process in the next 12 months</c:v>
                </c:pt>
                <c:pt idx="2">
                  <c:v>We changed our performance management process within the last three years</c:v>
                </c:pt>
              </c:strCache>
            </c:strRef>
          </c:cat>
          <c:val>
            <c:numRef>
              <c:f>Sheet3!$B$11:$B$13</c:f>
              <c:numCache>
                <c:formatCode>0</c:formatCode>
                <c:ptCount val="3"/>
                <c:pt idx="0">
                  <c:v>29.411764705882351</c:v>
                </c:pt>
                <c:pt idx="1">
                  <c:v>32.352941176470587</c:v>
                </c:pt>
                <c:pt idx="2">
                  <c:v>38.235294117647058</c:v>
                </c:pt>
              </c:numCache>
            </c:numRef>
          </c:val>
        </c:ser>
        <c:dLbls>
          <c:showLegendKey val="0"/>
          <c:showVal val="0"/>
          <c:showCatName val="0"/>
          <c:showSerName val="0"/>
          <c:showPercent val="0"/>
          <c:showBubbleSize val="0"/>
        </c:dLbls>
        <c:gapWidth val="150"/>
        <c:overlap val="100"/>
        <c:axId val="125975552"/>
        <c:axId val="125981440"/>
      </c:barChart>
      <c:catAx>
        <c:axId val="125975552"/>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Century Gothic" panose="020B0502020202020204" pitchFamily="34" charset="0"/>
                <a:ea typeface="+mn-ea"/>
                <a:cs typeface="+mn-cs"/>
              </a:defRPr>
            </a:pPr>
            <a:endParaRPr lang="en-US"/>
          </a:p>
        </c:txPr>
        <c:crossAx val="125981440"/>
        <c:crosses val="autoZero"/>
        <c:auto val="1"/>
        <c:lblAlgn val="ctr"/>
        <c:lblOffset val="100"/>
        <c:noMultiLvlLbl val="0"/>
      </c:catAx>
      <c:valAx>
        <c:axId val="125981440"/>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Century Gothic" panose="020B0502020202020204" pitchFamily="34" charset="0"/>
                <a:ea typeface="+mn-ea"/>
                <a:cs typeface="+mn-cs"/>
              </a:defRPr>
            </a:pPr>
            <a:endParaRPr lang="en-US"/>
          </a:p>
        </c:txPr>
        <c:crossAx val="125975552"/>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entury Gothic" panose="020B0502020202020204"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548437127177285"/>
          <c:y val="8.4560185185185197E-2"/>
          <c:w val="0.49851562872822713"/>
          <c:h val="0.85479567658209388"/>
        </c:manualLayout>
      </c:layout>
      <c:barChart>
        <c:barDir val="bar"/>
        <c:grouping val="stacked"/>
        <c:varyColors val="0"/>
        <c:ser>
          <c:idx val="0"/>
          <c:order val="0"/>
          <c:spPr>
            <a:solidFill>
              <a:srgbClr val="ECB246"/>
            </a:solidFill>
            <a:ln>
              <a:noFill/>
            </a:ln>
            <a:effectLst/>
          </c:spPr>
          <c:invertIfNegative val="0"/>
          <c:dLbls>
            <c:dLbl>
              <c:idx val="0"/>
              <c:layout>
                <c:manualLayout>
                  <c:x val="0.16969696969696971"/>
                  <c:y val="0"/>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2409090909090908"/>
                  <c:y val="-4.6296296296297144E-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14696969696969697"/>
                  <c:y val="0"/>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10757575757575757"/>
                  <c:y val="2.3148148148147934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2"/>
                    </a:solidFill>
                    <a:latin typeface="Century Gothic" panose="020B0502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Sheet4!$A$14:$A$17</c:f>
              <c:strCache>
                <c:ptCount val="4"/>
                <c:pt idx="0">
                  <c:v>Burdensome process</c:v>
                </c:pt>
                <c:pt idx="1">
                  <c:v>Disconnect between performance ratings and performance</c:v>
                </c:pt>
                <c:pt idx="2">
                  <c:v>Disconnect between performance ratings and raises</c:v>
                </c:pt>
                <c:pt idx="3">
                  <c:v>Lack of fairness in ratings</c:v>
                </c:pt>
              </c:strCache>
            </c:strRef>
          </c:cat>
          <c:val>
            <c:numRef>
              <c:f>Sheet4!$B$14:$B$17</c:f>
              <c:numCache>
                <c:formatCode>0</c:formatCode>
                <c:ptCount val="4"/>
                <c:pt idx="0">
                  <c:v>26.470588235294116</c:v>
                </c:pt>
                <c:pt idx="1">
                  <c:v>39.705882352941174</c:v>
                </c:pt>
                <c:pt idx="2">
                  <c:v>19.117647058823529</c:v>
                </c:pt>
                <c:pt idx="3">
                  <c:v>14.705882352941176</c:v>
                </c:pt>
              </c:numCache>
            </c:numRef>
          </c:val>
        </c:ser>
        <c:dLbls>
          <c:showLegendKey val="0"/>
          <c:showVal val="0"/>
          <c:showCatName val="0"/>
          <c:showSerName val="0"/>
          <c:showPercent val="0"/>
          <c:showBubbleSize val="0"/>
        </c:dLbls>
        <c:gapWidth val="150"/>
        <c:overlap val="100"/>
        <c:axId val="126666240"/>
        <c:axId val="126667776"/>
      </c:barChart>
      <c:catAx>
        <c:axId val="126666240"/>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Century Gothic" panose="020B0502020202020204" pitchFamily="34" charset="0"/>
                <a:ea typeface="+mn-ea"/>
                <a:cs typeface="Arial" panose="020B0604020202020204" pitchFamily="34" charset="0"/>
              </a:defRPr>
            </a:pPr>
            <a:endParaRPr lang="en-US"/>
          </a:p>
        </c:txPr>
        <c:crossAx val="126667776"/>
        <c:crosses val="autoZero"/>
        <c:auto val="1"/>
        <c:lblAlgn val="ctr"/>
        <c:lblOffset val="100"/>
        <c:noMultiLvlLbl val="0"/>
      </c:catAx>
      <c:valAx>
        <c:axId val="126667776"/>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266662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Sheet5!$B$12</c:f>
              <c:strCache>
                <c:ptCount val="1"/>
              </c:strCache>
            </c:strRef>
          </c:tx>
          <c:spPr>
            <a:solidFill>
              <a:srgbClr val="ECB24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2"/>
                    </a:solidFill>
                    <a:latin typeface="Century Gothic" panose="020B0502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Sheet5!$A$13:$A$16</c:f>
              <c:strCache>
                <c:ptCount val="4"/>
                <c:pt idx="0">
                  <c:v>Building an ecosystem to support a new performance management system</c:v>
                </c:pt>
                <c:pt idx="1">
                  <c:v>Linking performance to decisions about pay, promotion, and bonuses</c:v>
                </c:pt>
                <c:pt idx="2">
                  <c:v>Pros and cons of abandoning performance ratings</c:v>
                </c:pt>
                <c:pt idx="3">
                  <c:v>Role of HR in changing the performance management process</c:v>
                </c:pt>
              </c:strCache>
            </c:strRef>
          </c:cat>
          <c:val>
            <c:numRef>
              <c:f>Sheet5!$B$13:$B$16</c:f>
              <c:numCache>
                <c:formatCode>0</c:formatCode>
                <c:ptCount val="4"/>
                <c:pt idx="0">
                  <c:v>29.411764705882351</c:v>
                </c:pt>
                <c:pt idx="1">
                  <c:v>35.294117647058826</c:v>
                </c:pt>
                <c:pt idx="2">
                  <c:v>22.058823529411764</c:v>
                </c:pt>
                <c:pt idx="3">
                  <c:v>13.235294117647058</c:v>
                </c:pt>
              </c:numCache>
            </c:numRef>
          </c:val>
        </c:ser>
        <c:dLbls>
          <c:showLegendKey val="0"/>
          <c:showVal val="0"/>
          <c:showCatName val="0"/>
          <c:showSerName val="0"/>
          <c:showPercent val="0"/>
          <c:showBubbleSize val="0"/>
        </c:dLbls>
        <c:gapWidth val="100"/>
        <c:axId val="126858368"/>
        <c:axId val="126859904"/>
      </c:barChart>
      <c:catAx>
        <c:axId val="126858368"/>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Century Gothic" panose="020B0502020202020204" pitchFamily="34" charset="0"/>
                <a:ea typeface="+mn-ea"/>
                <a:cs typeface="Arial" panose="020B0604020202020204" pitchFamily="34" charset="0"/>
              </a:defRPr>
            </a:pPr>
            <a:endParaRPr lang="en-US"/>
          </a:p>
        </c:txPr>
        <c:crossAx val="126859904"/>
        <c:crosses val="autoZero"/>
        <c:auto val="1"/>
        <c:lblAlgn val="ctr"/>
        <c:lblOffset val="100"/>
        <c:noMultiLvlLbl val="0"/>
      </c:catAx>
      <c:valAx>
        <c:axId val="126859904"/>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268583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5A917E-9B28-4A53-8205-943F5EA2E739}" type="doc">
      <dgm:prSet loTypeId="urn:microsoft.com/office/officeart/2005/8/layout/cycle3" loCatId="cycle" qsTypeId="urn:microsoft.com/office/officeart/2005/8/quickstyle/simple4" qsCatId="simple" csTypeId="urn:microsoft.com/office/officeart/2005/8/colors/accent1_2" csCatId="accent1" phldr="1"/>
      <dgm:spPr/>
      <dgm:t>
        <a:bodyPr/>
        <a:lstStyle/>
        <a:p>
          <a:endParaRPr lang="en-US"/>
        </a:p>
      </dgm:t>
    </dgm:pt>
    <dgm:pt modelId="{AC4584F0-355A-4C32-B76D-9B4EBB288CD2}">
      <dgm:prSet phldrT="[Text]"/>
      <dgm:spPr/>
      <dgm:t>
        <a:bodyPr/>
        <a:lstStyle/>
        <a:p>
          <a:r>
            <a:rPr lang="en-US" dirty="0" smtClean="0"/>
            <a:t>STRATEGY</a:t>
          </a:r>
          <a:endParaRPr lang="en-US" dirty="0"/>
        </a:p>
      </dgm:t>
    </dgm:pt>
    <dgm:pt modelId="{3666C850-CF11-4259-8CB1-F41684FD5F50}" type="parTrans" cxnId="{7521D40A-3C79-48A7-89A8-5603AA38F6CA}">
      <dgm:prSet/>
      <dgm:spPr/>
      <dgm:t>
        <a:bodyPr/>
        <a:lstStyle/>
        <a:p>
          <a:endParaRPr lang="en-US"/>
        </a:p>
      </dgm:t>
    </dgm:pt>
    <dgm:pt modelId="{E4264626-99F3-4423-AC8E-70A83618016F}" type="sibTrans" cxnId="{7521D40A-3C79-48A7-89A8-5603AA38F6CA}">
      <dgm:prSet/>
      <dgm:spPr/>
      <dgm:t>
        <a:bodyPr/>
        <a:lstStyle/>
        <a:p>
          <a:endParaRPr lang="en-US"/>
        </a:p>
      </dgm:t>
    </dgm:pt>
    <dgm:pt modelId="{F93B947A-2123-4A0A-9DA3-7E66AD351AFD}">
      <dgm:prSet phldrT="[Text]"/>
      <dgm:spPr/>
      <dgm:t>
        <a:bodyPr/>
        <a:lstStyle/>
        <a:p>
          <a:r>
            <a:rPr lang="en-US" dirty="0" smtClean="0"/>
            <a:t>AUDIT</a:t>
          </a:r>
          <a:endParaRPr lang="en-US" dirty="0"/>
        </a:p>
      </dgm:t>
    </dgm:pt>
    <dgm:pt modelId="{7B6F0B2D-462A-45EE-89D7-EBE3ACCE245B}" type="parTrans" cxnId="{503B8310-952D-4A5D-8195-15FFD231808B}">
      <dgm:prSet/>
      <dgm:spPr/>
      <dgm:t>
        <a:bodyPr/>
        <a:lstStyle/>
        <a:p>
          <a:endParaRPr lang="en-US"/>
        </a:p>
      </dgm:t>
    </dgm:pt>
    <dgm:pt modelId="{670148C9-349E-41E2-9CB6-D75D11964315}" type="sibTrans" cxnId="{503B8310-952D-4A5D-8195-15FFD231808B}">
      <dgm:prSet/>
      <dgm:spPr/>
      <dgm:t>
        <a:bodyPr/>
        <a:lstStyle/>
        <a:p>
          <a:endParaRPr lang="en-US"/>
        </a:p>
      </dgm:t>
    </dgm:pt>
    <dgm:pt modelId="{C2CCB8A3-E1AB-4B53-8A63-CF7FFED0A305}">
      <dgm:prSet phldrT="[Text]"/>
      <dgm:spPr/>
      <dgm:t>
        <a:bodyPr/>
        <a:lstStyle/>
        <a:p>
          <a:r>
            <a:rPr lang="en-US" dirty="0" smtClean="0"/>
            <a:t>DESIGN</a:t>
          </a:r>
          <a:endParaRPr lang="en-US" dirty="0"/>
        </a:p>
      </dgm:t>
    </dgm:pt>
    <dgm:pt modelId="{A85A9C1A-8C57-4416-B885-4955ACB9CB3B}" type="parTrans" cxnId="{8A1E08FA-205C-41A4-91FB-C9A678B59DEB}">
      <dgm:prSet/>
      <dgm:spPr/>
      <dgm:t>
        <a:bodyPr/>
        <a:lstStyle/>
        <a:p>
          <a:endParaRPr lang="en-US"/>
        </a:p>
      </dgm:t>
    </dgm:pt>
    <dgm:pt modelId="{98A04CAA-18E4-4BBF-A358-4793B3443E60}" type="sibTrans" cxnId="{8A1E08FA-205C-41A4-91FB-C9A678B59DEB}">
      <dgm:prSet/>
      <dgm:spPr/>
      <dgm:t>
        <a:bodyPr/>
        <a:lstStyle/>
        <a:p>
          <a:endParaRPr lang="en-US"/>
        </a:p>
      </dgm:t>
    </dgm:pt>
    <dgm:pt modelId="{5D363FE7-1306-40E4-99BF-59BFB6B420DC}">
      <dgm:prSet phldrT="[Text]"/>
      <dgm:spPr/>
      <dgm:t>
        <a:bodyPr/>
        <a:lstStyle/>
        <a:p>
          <a:r>
            <a:rPr lang="en-US" dirty="0" smtClean="0"/>
            <a:t>ANALYTICS</a:t>
          </a:r>
          <a:endParaRPr lang="en-US" dirty="0"/>
        </a:p>
      </dgm:t>
    </dgm:pt>
    <dgm:pt modelId="{A6440DF5-9455-45DD-B385-C1123B6A43B2}" type="parTrans" cxnId="{94A01A35-A731-49D8-8917-639935BEEB79}">
      <dgm:prSet/>
      <dgm:spPr/>
      <dgm:t>
        <a:bodyPr/>
        <a:lstStyle/>
        <a:p>
          <a:endParaRPr lang="en-US"/>
        </a:p>
      </dgm:t>
    </dgm:pt>
    <dgm:pt modelId="{24781EA4-5C65-4492-ADCA-FF89D376A086}" type="sibTrans" cxnId="{94A01A35-A731-49D8-8917-639935BEEB79}">
      <dgm:prSet/>
      <dgm:spPr/>
      <dgm:t>
        <a:bodyPr/>
        <a:lstStyle/>
        <a:p>
          <a:endParaRPr lang="en-US"/>
        </a:p>
      </dgm:t>
    </dgm:pt>
    <dgm:pt modelId="{422F9427-3FCC-46FA-9F05-812AE0E5CDBE}">
      <dgm:prSet phldrT="[Text]"/>
      <dgm:spPr/>
      <dgm:t>
        <a:bodyPr/>
        <a:lstStyle/>
        <a:p>
          <a:r>
            <a:rPr lang="en-US" dirty="0" smtClean="0"/>
            <a:t>EDUCATION</a:t>
          </a:r>
          <a:endParaRPr lang="en-US" dirty="0"/>
        </a:p>
      </dgm:t>
    </dgm:pt>
    <dgm:pt modelId="{4AE8C348-B5CC-484B-92A6-7D335C33B171}" type="parTrans" cxnId="{A97F79CD-2268-42E9-BEA2-D1C9290D5B2E}">
      <dgm:prSet/>
      <dgm:spPr/>
      <dgm:t>
        <a:bodyPr/>
        <a:lstStyle/>
        <a:p>
          <a:endParaRPr lang="en-US"/>
        </a:p>
      </dgm:t>
    </dgm:pt>
    <dgm:pt modelId="{380D0A91-9A2F-4C69-BF4F-0AC925F95BAC}" type="sibTrans" cxnId="{A97F79CD-2268-42E9-BEA2-D1C9290D5B2E}">
      <dgm:prSet/>
      <dgm:spPr/>
      <dgm:t>
        <a:bodyPr/>
        <a:lstStyle/>
        <a:p>
          <a:endParaRPr lang="en-US"/>
        </a:p>
      </dgm:t>
    </dgm:pt>
    <dgm:pt modelId="{F8AA8C2A-BA8C-4FF3-8B79-4AFF044D08B4}" type="pres">
      <dgm:prSet presAssocID="{EA5A917E-9B28-4A53-8205-943F5EA2E739}" presName="Name0" presStyleCnt="0">
        <dgm:presLayoutVars>
          <dgm:dir/>
          <dgm:resizeHandles val="exact"/>
        </dgm:presLayoutVars>
      </dgm:prSet>
      <dgm:spPr/>
      <dgm:t>
        <a:bodyPr/>
        <a:lstStyle/>
        <a:p>
          <a:endParaRPr lang="en-US"/>
        </a:p>
      </dgm:t>
    </dgm:pt>
    <dgm:pt modelId="{09EAD821-8884-4B0F-8EC5-6B6972D8AD4C}" type="pres">
      <dgm:prSet presAssocID="{EA5A917E-9B28-4A53-8205-943F5EA2E739}" presName="cycle" presStyleCnt="0"/>
      <dgm:spPr/>
    </dgm:pt>
    <dgm:pt modelId="{DFB589CB-57CB-447D-808E-8E9765330FA4}" type="pres">
      <dgm:prSet presAssocID="{AC4584F0-355A-4C32-B76D-9B4EBB288CD2}" presName="nodeFirstNode" presStyleLbl="node1" presStyleIdx="0" presStyleCnt="5">
        <dgm:presLayoutVars>
          <dgm:bulletEnabled val="1"/>
        </dgm:presLayoutVars>
      </dgm:prSet>
      <dgm:spPr/>
      <dgm:t>
        <a:bodyPr/>
        <a:lstStyle/>
        <a:p>
          <a:endParaRPr lang="en-US"/>
        </a:p>
      </dgm:t>
    </dgm:pt>
    <dgm:pt modelId="{E30BF823-F2E8-45C5-8AE6-B6E7D67A5B72}" type="pres">
      <dgm:prSet presAssocID="{E4264626-99F3-4423-AC8E-70A83618016F}" presName="sibTransFirstNode" presStyleLbl="bgShp" presStyleIdx="0" presStyleCnt="1"/>
      <dgm:spPr/>
      <dgm:t>
        <a:bodyPr/>
        <a:lstStyle/>
        <a:p>
          <a:endParaRPr lang="en-US"/>
        </a:p>
      </dgm:t>
    </dgm:pt>
    <dgm:pt modelId="{85A76D9A-1EE6-4D92-9DE4-D849BF694125}" type="pres">
      <dgm:prSet presAssocID="{F93B947A-2123-4A0A-9DA3-7E66AD351AFD}" presName="nodeFollowingNodes" presStyleLbl="node1" presStyleIdx="1" presStyleCnt="5">
        <dgm:presLayoutVars>
          <dgm:bulletEnabled val="1"/>
        </dgm:presLayoutVars>
      </dgm:prSet>
      <dgm:spPr/>
      <dgm:t>
        <a:bodyPr/>
        <a:lstStyle/>
        <a:p>
          <a:endParaRPr lang="en-US"/>
        </a:p>
      </dgm:t>
    </dgm:pt>
    <dgm:pt modelId="{4B15FA45-CA84-455B-B849-2B0D1FCF0DF9}" type="pres">
      <dgm:prSet presAssocID="{C2CCB8A3-E1AB-4B53-8A63-CF7FFED0A305}" presName="nodeFollowingNodes" presStyleLbl="node1" presStyleIdx="2" presStyleCnt="5">
        <dgm:presLayoutVars>
          <dgm:bulletEnabled val="1"/>
        </dgm:presLayoutVars>
      </dgm:prSet>
      <dgm:spPr/>
      <dgm:t>
        <a:bodyPr/>
        <a:lstStyle/>
        <a:p>
          <a:endParaRPr lang="en-US"/>
        </a:p>
      </dgm:t>
    </dgm:pt>
    <dgm:pt modelId="{2E2FC8E5-44FB-437C-9BAD-729F99C105CC}" type="pres">
      <dgm:prSet presAssocID="{5D363FE7-1306-40E4-99BF-59BFB6B420DC}" presName="nodeFollowingNodes" presStyleLbl="node1" presStyleIdx="3" presStyleCnt="5">
        <dgm:presLayoutVars>
          <dgm:bulletEnabled val="1"/>
        </dgm:presLayoutVars>
      </dgm:prSet>
      <dgm:spPr/>
      <dgm:t>
        <a:bodyPr/>
        <a:lstStyle/>
        <a:p>
          <a:endParaRPr lang="en-US"/>
        </a:p>
      </dgm:t>
    </dgm:pt>
    <dgm:pt modelId="{B82522AD-F757-4F1B-ACA9-8170D5E892FD}" type="pres">
      <dgm:prSet presAssocID="{422F9427-3FCC-46FA-9F05-812AE0E5CDBE}" presName="nodeFollowingNodes" presStyleLbl="node1" presStyleIdx="4" presStyleCnt="5">
        <dgm:presLayoutVars>
          <dgm:bulletEnabled val="1"/>
        </dgm:presLayoutVars>
      </dgm:prSet>
      <dgm:spPr/>
      <dgm:t>
        <a:bodyPr/>
        <a:lstStyle/>
        <a:p>
          <a:endParaRPr lang="en-US"/>
        </a:p>
      </dgm:t>
    </dgm:pt>
  </dgm:ptLst>
  <dgm:cxnLst>
    <dgm:cxn modelId="{503B8310-952D-4A5D-8195-15FFD231808B}" srcId="{EA5A917E-9B28-4A53-8205-943F5EA2E739}" destId="{F93B947A-2123-4A0A-9DA3-7E66AD351AFD}" srcOrd="1" destOrd="0" parTransId="{7B6F0B2D-462A-45EE-89D7-EBE3ACCE245B}" sibTransId="{670148C9-349E-41E2-9CB6-D75D11964315}"/>
    <dgm:cxn modelId="{A97F79CD-2268-42E9-BEA2-D1C9290D5B2E}" srcId="{EA5A917E-9B28-4A53-8205-943F5EA2E739}" destId="{422F9427-3FCC-46FA-9F05-812AE0E5CDBE}" srcOrd="4" destOrd="0" parTransId="{4AE8C348-B5CC-484B-92A6-7D335C33B171}" sibTransId="{380D0A91-9A2F-4C69-BF4F-0AC925F95BAC}"/>
    <dgm:cxn modelId="{016463D8-574F-4D7C-848C-D9C9DA65978A}" type="presOf" srcId="{C2CCB8A3-E1AB-4B53-8A63-CF7FFED0A305}" destId="{4B15FA45-CA84-455B-B849-2B0D1FCF0DF9}" srcOrd="0" destOrd="0" presId="urn:microsoft.com/office/officeart/2005/8/layout/cycle3"/>
    <dgm:cxn modelId="{8A1E08FA-205C-41A4-91FB-C9A678B59DEB}" srcId="{EA5A917E-9B28-4A53-8205-943F5EA2E739}" destId="{C2CCB8A3-E1AB-4B53-8A63-CF7FFED0A305}" srcOrd="2" destOrd="0" parTransId="{A85A9C1A-8C57-4416-B885-4955ACB9CB3B}" sibTransId="{98A04CAA-18E4-4BBF-A358-4793B3443E60}"/>
    <dgm:cxn modelId="{6366D706-E811-46F2-8625-00D46D8F119B}" type="presOf" srcId="{EA5A917E-9B28-4A53-8205-943F5EA2E739}" destId="{F8AA8C2A-BA8C-4FF3-8B79-4AFF044D08B4}" srcOrd="0" destOrd="0" presId="urn:microsoft.com/office/officeart/2005/8/layout/cycle3"/>
    <dgm:cxn modelId="{94A01A35-A731-49D8-8917-639935BEEB79}" srcId="{EA5A917E-9B28-4A53-8205-943F5EA2E739}" destId="{5D363FE7-1306-40E4-99BF-59BFB6B420DC}" srcOrd="3" destOrd="0" parTransId="{A6440DF5-9455-45DD-B385-C1123B6A43B2}" sibTransId="{24781EA4-5C65-4492-ADCA-FF89D376A086}"/>
    <dgm:cxn modelId="{59E6078F-2D4C-4F0F-B82A-5DE4E7CAC5E7}" type="presOf" srcId="{AC4584F0-355A-4C32-B76D-9B4EBB288CD2}" destId="{DFB589CB-57CB-447D-808E-8E9765330FA4}" srcOrd="0" destOrd="0" presId="urn:microsoft.com/office/officeart/2005/8/layout/cycle3"/>
    <dgm:cxn modelId="{CC665C35-28A7-4E85-9E7E-6F0F306E46ED}" type="presOf" srcId="{5D363FE7-1306-40E4-99BF-59BFB6B420DC}" destId="{2E2FC8E5-44FB-437C-9BAD-729F99C105CC}" srcOrd="0" destOrd="0" presId="urn:microsoft.com/office/officeart/2005/8/layout/cycle3"/>
    <dgm:cxn modelId="{A66B1C50-0D90-4734-A3CF-1F1DDFABD1CD}" type="presOf" srcId="{422F9427-3FCC-46FA-9F05-812AE0E5CDBE}" destId="{B82522AD-F757-4F1B-ACA9-8170D5E892FD}" srcOrd="0" destOrd="0" presId="urn:microsoft.com/office/officeart/2005/8/layout/cycle3"/>
    <dgm:cxn modelId="{E1D6FAD5-8C79-4C9C-9450-CBDA4E9F36F4}" type="presOf" srcId="{E4264626-99F3-4423-AC8E-70A83618016F}" destId="{E30BF823-F2E8-45C5-8AE6-B6E7D67A5B72}" srcOrd="0" destOrd="0" presId="urn:microsoft.com/office/officeart/2005/8/layout/cycle3"/>
    <dgm:cxn modelId="{AF02F193-F20F-4354-94BE-62542B6C7A09}" type="presOf" srcId="{F93B947A-2123-4A0A-9DA3-7E66AD351AFD}" destId="{85A76D9A-1EE6-4D92-9DE4-D849BF694125}" srcOrd="0" destOrd="0" presId="urn:microsoft.com/office/officeart/2005/8/layout/cycle3"/>
    <dgm:cxn modelId="{7521D40A-3C79-48A7-89A8-5603AA38F6CA}" srcId="{EA5A917E-9B28-4A53-8205-943F5EA2E739}" destId="{AC4584F0-355A-4C32-B76D-9B4EBB288CD2}" srcOrd="0" destOrd="0" parTransId="{3666C850-CF11-4259-8CB1-F41684FD5F50}" sibTransId="{E4264626-99F3-4423-AC8E-70A83618016F}"/>
    <dgm:cxn modelId="{FF974C1D-BE1B-462B-85B7-3CB77FDFC651}" type="presParOf" srcId="{F8AA8C2A-BA8C-4FF3-8B79-4AFF044D08B4}" destId="{09EAD821-8884-4B0F-8EC5-6B6972D8AD4C}" srcOrd="0" destOrd="0" presId="urn:microsoft.com/office/officeart/2005/8/layout/cycle3"/>
    <dgm:cxn modelId="{621AA2D2-677B-4BA6-A5D1-C9D3A396C762}" type="presParOf" srcId="{09EAD821-8884-4B0F-8EC5-6B6972D8AD4C}" destId="{DFB589CB-57CB-447D-808E-8E9765330FA4}" srcOrd="0" destOrd="0" presId="urn:microsoft.com/office/officeart/2005/8/layout/cycle3"/>
    <dgm:cxn modelId="{9080133C-8A87-4206-AEA7-36203D31FE10}" type="presParOf" srcId="{09EAD821-8884-4B0F-8EC5-6B6972D8AD4C}" destId="{E30BF823-F2E8-45C5-8AE6-B6E7D67A5B72}" srcOrd="1" destOrd="0" presId="urn:microsoft.com/office/officeart/2005/8/layout/cycle3"/>
    <dgm:cxn modelId="{51656D2A-EC79-44FC-AD04-03BB7943F4BA}" type="presParOf" srcId="{09EAD821-8884-4B0F-8EC5-6B6972D8AD4C}" destId="{85A76D9A-1EE6-4D92-9DE4-D849BF694125}" srcOrd="2" destOrd="0" presId="urn:microsoft.com/office/officeart/2005/8/layout/cycle3"/>
    <dgm:cxn modelId="{F7ED87D5-5E6E-45FD-B27C-D6C901C0841C}" type="presParOf" srcId="{09EAD821-8884-4B0F-8EC5-6B6972D8AD4C}" destId="{4B15FA45-CA84-455B-B849-2B0D1FCF0DF9}" srcOrd="3" destOrd="0" presId="urn:microsoft.com/office/officeart/2005/8/layout/cycle3"/>
    <dgm:cxn modelId="{8EFB27AB-FB8D-44A7-BB20-23607C937DCC}" type="presParOf" srcId="{09EAD821-8884-4B0F-8EC5-6B6972D8AD4C}" destId="{2E2FC8E5-44FB-437C-9BAD-729F99C105CC}" srcOrd="4" destOrd="0" presId="urn:microsoft.com/office/officeart/2005/8/layout/cycle3"/>
    <dgm:cxn modelId="{9C457D6D-877A-4FA9-90EA-CCA5ED22B5EC}" type="presParOf" srcId="{09EAD821-8884-4B0F-8EC5-6B6972D8AD4C}" destId="{B82522AD-F757-4F1B-ACA9-8170D5E892FD}"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E3ACB6-3079-4C40-9E99-E89E3FDD9093}" type="doc">
      <dgm:prSet loTypeId="urn:microsoft.com/office/officeart/2005/8/layout/cycle8" loCatId="cycle" qsTypeId="urn:microsoft.com/office/officeart/2005/8/quickstyle/simple4" qsCatId="simple" csTypeId="urn:microsoft.com/office/officeart/2005/8/colors/accent1_2" csCatId="accent1" phldr="1"/>
      <dgm:spPr/>
    </dgm:pt>
    <dgm:pt modelId="{67FBDF52-B261-439C-BE47-D81E7158F658}">
      <dgm:prSet phldrT="[Text]"/>
      <dgm:spPr/>
      <dgm:t>
        <a:bodyPr/>
        <a:lstStyle/>
        <a:p>
          <a:r>
            <a:rPr lang="en-US" dirty="0" smtClean="0"/>
            <a:t>DEVELOP</a:t>
          </a:r>
          <a:endParaRPr lang="en-US" dirty="0"/>
        </a:p>
      </dgm:t>
    </dgm:pt>
    <dgm:pt modelId="{E9DCC48D-7D85-4837-B0D9-A2010FBB9515}" type="parTrans" cxnId="{1BF2EE8B-845C-496D-84B8-C86AA20C09EC}">
      <dgm:prSet/>
      <dgm:spPr/>
      <dgm:t>
        <a:bodyPr/>
        <a:lstStyle/>
        <a:p>
          <a:endParaRPr lang="en-US"/>
        </a:p>
      </dgm:t>
    </dgm:pt>
    <dgm:pt modelId="{CA22147B-9D60-4DD7-AB0C-4D0F05DE2B2E}" type="sibTrans" cxnId="{1BF2EE8B-845C-496D-84B8-C86AA20C09EC}">
      <dgm:prSet/>
      <dgm:spPr/>
      <dgm:t>
        <a:bodyPr/>
        <a:lstStyle/>
        <a:p>
          <a:endParaRPr lang="en-US"/>
        </a:p>
      </dgm:t>
    </dgm:pt>
    <dgm:pt modelId="{F8F41CE3-E459-44FE-8768-D7B56EC1E2FE}">
      <dgm:prSet phldrT="[Text]"/>
      <dgm:spPr/>
      <dgm:t>
        <a:bodyPr/>
        <a:lstStyle/>
        <a:p>
          <a:r>
            <a:rPr lang="en-US" dirty="0" smtClean="0"/>
            <a:t>ALIGN</a:t>
          </a:r>
          <a:endParaRPr lang="en-US" dirty="0"/>
        </a:p>
      </dgm:t>
    </dgm:pt>
    <dgm:pt modelId="{A777C021-EF4D-401E-82FC-2CF4800270AC}" type="parTrans" cxnId="{2712DAFB-01B8-4512-9918-20243967F0F2}">
      <dgm:prSet/>
      <dgm:spPr/>
      <dgm:t>
        <a:bodyPr/>
        <a:lstStyle/>
        <a:p>
          <a:endParaRPr lang="en-US"/>
        </a:p>
      </dgm:t>
    </dgm:pt>
    <dgm:pt modelId="{8AC77DBD-7FD9-4DCE-83EC-17154C4A49FB}" type="sibTrans" cxnId="{2712DAFB-01B8-4512-9918-20243967F0F2}">
      <dgm:prSet/>
      <dgm:spPr/>
      <dgm:t>
        <a:bodyPr/>
        <a:lstStyle/>
        <a:p>
          <a:endParaRPr lang="en-US"/>
        </a:p>
      </dgm:t>
    </dgm:pt>
    <dgm:pt modelId="{1ACB80A6-C0B7-4AA7-B7A3-0C87B3C8BEE4}">
      <dgm:prSet phldrT="[Text]"/>
      <dgm:spPr/>
      <dgm:t>
        <a:bodyPr/>
        <a:lstStyle/>
        <a:p>
          <a:r>
            <a:rPr lang="en-US" dirty="0" smtClean="0"/>
            <a:t>ASSESS</a:t>
          </a:r>
          <a:endParaRPr lang="en-US" dirty="0"/>
        </a:p>
      </dgm:t>
    </dgm:pt>
    <dgm:pt modelId="{8B607412-3F51-461B-B5C9-A90EE238D148}" type="parTrans" cxnId="{F4735484-10C4-4994-9E8B-16A66F709D02}">
      <dgm:prSet/>
      <dgm:spPr/>
      <dgm:t>
        <a:bodyPr/>
        <a:lstStyle/>
        <a:p>
          <a:endParaRPr lang="en-US"/>
        </a:p>
      </dgm:t>
    </dgm:pt>
    <dgm:pt modelId="{3BCAC02C-820A-4E0B-B239-027E96C74F24}" type="sibTrans" cxnId="{F4735484-10C4-4994-9E8B-16A66F709D02}">
      <dgm:prSet/>
      <dgm:spPr/>
      <dgm:t>
        <a:bodyPr/>
        <a:lstStyle/>
        <a:p>
          <a:endParaRPr lang="en-US"/>
        </a:p>
      </dgm:t>
    </dgm:pt>
    <dgm:pt modelId="{7DE542F0-76C1-460E-ABD1-C9AF3D7D29AC}" type="pres">
      <dgm:prSet presAssocID="{B3E3ACB6-3079-4C40-9E99-E89E3FDD9093}" presName="compositeShape" presStyleCnt="0">
        <dgm:presLayoutVars>
          <dgm:chMax val="7"/>
          <dgm:dir/>
          <dgm:resizeHandles val="exact"/>
        </dgm:presLayoutVars>
      </dgm:prSet>
      <dgm:spPr/>
    </dgm:pt>
    <dgm:pt modelId="{6B4C71B7-D47B-47AA-B30F-AB1AFF807F68}" type="pres">
      <dgm:prSet presAssocID="{B3E3ACB6-3079-4C40-9E99-E89E3FDD9093}" presName="wedge1" presStyleLbl="node1" presStyleIdx="0" presStyleCnt="3"/>
      <dgm:spPr/>
      <dgm:t>
        <a:bodyPr/>
        <a:lstStyle/>
        <a:p>
          <a:endParaRPr lang="en-US"/>
        </a:p>
      </dgm:t>
    </dgm:pt>
    <dgm:pt modelId="{F4844132-93E3-4E51-84B0-9C0713DD2983}" type="pres">
      <dgm:prSet presAssocID="{B3E3ACB6-3079-4C40-9E99-E89E3FDD9093}" presName="dummy1a" presStyleCnt="0"/>
      <dgm:spPr/>
    </dgm:pt>
    <dgm:pt modelId="{DC6A991A-C6D2-481E-A5D3-50A16C51814C}" type="pres">
      <dgm:prSet presAssocID="{B3E3ACB6-3079-4C40-9E99-E89E3FDD9093}" presName="dummy1b" presStyleCnt="0"/>
      <dgm:spPr/>
    </dgm:pt>
    <dgm:pt modelId="{C7511436-B7CF-4AFC-889D-15824F1D6346}" type="pres">
      <dgm:prSet presAssocID="{B3E3ACB6-3079-4C40-9E99-E89E3FDD9093}" presName="wedge1Tx" presStyleLbl="node1" presStyleIdx="0" presStyleCnt="3">
        <dgm:presLayoutVars>
          <dgm:chMax val="0"/>
          <dgm:chPref val="0"/>
          <dgm:bulletEnabled val="1"/>
        </dgm:presLayoutVars>
      </dgm:prSet>
      <dgm:spPr/>
      <dgm:t>
        <a:bodyPr/>
        <a:lstStyle/>
        <a:p>
          <a:endParaRPr lang="en-US"/>
        </a:p>
      </dgm:t>
    </dgm:pt>
    <dgm:pt modelId="{F54AA5B6-7DA5-4ECC-B866-B9D31DA350DD}" type="pres">
      <dgm:prSet presAssocID="{B3E3ACB6-3079-4C40-9E99-E89E3FDD9093}" presName="wedge2" presStyleLbl="node1" presStyleIdx="1" presStyleCnt="3"/>
      <dgm:spPr/>
      <dgm:t>
        <a:bodyPr/>
        <a:lstStyle/>
        <a:p>
          <a:endParaRPr lang="en-US"/>
        </a:p>
      </dgm:t>
    </dgm:pt>
    <dgm:pt modelId="{2652958E-5833-4029-BFB4-D4E75D478832}" type="pres">
      <dgm:prSet presAssocID="{B3E3ACB6-3079-4C40-9E99-E89E3FDD9093}" presName="dummy2a" presStyleCnt="0"/>
      <dgm:spPr/>
    </dgm:pt>
    <dgm:pt modelId="{D85BC264-0C64-4891-8BE7-A38D3429CE5A}" type="pres">
      <dgm:prSet presAssocID="{B3E3ACB6-3079-4C40-9E99-E89E3FDD9093}" presName="dummy2b" presStyleCnt="0"/>
      <dgm:spPr/>
    </dgm:pt>
    <dgm:pt modelId="{1849F1CE-2FAB-4875-8DC6-EA67901BA5D2}" type="pres">
      <dgm:prSet presAssocID="{B3E3ACB6-3079-4C40-9E99-E89E3FDD9093}" presName="wedge2Tx" presStyleLbl="node1" presStyleIdx="1" presStyleCnt="3">
        <dgm:presLayoutVars>
          <dgm:chMax val="0"/>
          <dgm:chPref val="0"/>
          <dgm:bulletEnabled val="1"/>
        </dgm:presLayoutVars>
      </dgm:prSet>
      <dgm:spPr/>
      <dgm:t>
        <a:bodyPr/>
        <a:lstStyle/>
        <a:p>
          <a:endParaRPr lang="en-US"/>
        </a:p>
      </dgm:t>
    </dgm:pt>
    <dgm:pt modelId="{99DAB3C7-3759-4773-BABE-BA3D4BCBCF17}" type="pres">
      <dgm:prSet presAssocID="{B3E3ACB6-3079-4C40-9E99-E89E3FDD9093}" presName="wedge3" presStyleLbl="node1" presStyleIdx="2" presStyleCnt="3"/>
      <dgm:spPr/>
      <dgm:t>
        <a:bodyPr/>
        <a:lstStyle/>
        <a:p>
          <a:endParaRPr lang="en-US"/>
        </a:p>
      </dgm:t>
    </dgm:pt>
    <dgm:pt modelId="{05647631-79E5-4171-A114-CA5887C9ACD4}" type="pres">
      <dgm:prSet presAssocID="{B3E3ACB6-3079-4C40-9E99-E89E3FDD9093}" presName="dummy3a" presStyleCnt="0"/>
      <dgm:spPr/>
    </dgm:pt>
    <dgm:pt modelId="{B1047F44-24CA-4CC7-A42D-061780D7985A}" type="pres">
      <dgm:prSet presAssocID="{B3E3ACB6-3079-4C40-9E99-E89E3FDD9093}" presName="dummy3b" presStyleCnt="0"/>
      <dgm:spPr/>
    </dgm:pt>
    <dgm:pt modelId="{37596037-6190-4554-B83B-2A180B482ED5}" type="pres">
      <dgm:prSet presAssocID="{B3E3ACB6-3079-4C40-9E99-E89E3FDD9093}" presName="wedge3Tx" presStyleLbl="node1" presStyleIdx="2" presStyleCnt="3">
        <dgm:presLayoutVars>
          <dgm:chMax val="0"/>
          <dgm:chPref val="0"/>
          <dgm:bulletEnabled val="1"/>
        </dgm:presLayoutVars>
      </dgm:prSet>
      <dgm:spPr/>
      <dgm:t>
        <a:bodyPr/>
        <a:lstStyle/>
        <a:p>
          <a:endParaRPr lang="en-US"/>
        </a:p>
      </dgm:t>
    </dgm:pt>
    <dgm:pt modelId="{08EA83B4-DA85-4249-8739-894B9A48C1BA}" type="pres">
      <dgm:prSet presAssocID="{CA22147B-9D60-4DD7-AB0C-4D0F05DE2B2E}" presName="arrowWedge1" presStyleLbl="fgSibTrans2D1" presStyleIdx="0" presStyleCnt="3"/>
      <dgm:spPr/>
    </dgm:pt>
    <dgm:pt modelId="{F69D8481-D498-4834-BE38-A95216378641}" type="pres">
      <dgm:prSet presAssocID="{8AC77DBD-7FD9-4DCE-83EC-17154C4A49FB}" presName="arrowWedge2" presStyleLbl="fgSibTrans2D1" presStyleIdx="1" presStyleCnt="3"/>
      <dgm:spPr/>
    </dgm:pt>
    <dgm:pt modelId="{8E53D364-7F49-4E45-8ABB-882BC7B79EC0}" type="pres">
      <dgm:prSet presAssocID="{3BCAC02C-820A-4E0B-B239-027E96C74F24}" presName="arrowWedge3" presStyleLbl="fgSibTrans2D1" presStyleIdx="2" presStyleCnt="3"/>
      <dgm:spPr/>
    </dgm:pt>
  </dgm:ptLst>
  <dgm:cxnLst>
    <dgm:cxn modelId="{EE842521-6AFD-44BD-9088-A14781D2630F}" type="presOf" srcId="{67FBDF52-B261-439C-BE47-D81E7158F658}" destId="{6B4C71B7-D47B-47AA-B30F-AB1AFF807F68}" srcOrd="0" destOrd="0" presId="urn:microsoft.com/office/officeart/2005/8/layout/cycle8"/>
    <dgm:cxn modelId="{80C88AA0-43DD-4139-A415-C91C1F8598C1}" type="presOf" srcId="{B3E3ACB6-3079-4C40-9E99-E89E3FDD9093}" destId="{7DE542F0-76C1-460E-ABD1-C9AF3D7D29AC}" srcOrd="0" destOrd="0" presId="urn:microsoft.com/office/officeart/2005/8/layout/cycle8"/>
    <dgm:cxn modelId="{2712DAFB-01B8-4512-9918-20243967F0F2}" srcId="{B3E3ACB6-3079-4C40-9E99-E89E3FDD9093}" destId="{F8F41CE3-E459-44FE-8768-D7B56EC1E2FE}" srcOrd="1" destOrd="0" parTransId="{A777C021-EF4D-401E-82FC-2CF4800270AC}" sibTransId="{8AC77DBD-7FD9-4DCE-83EC-17154C4A49FB}"/>
    <dgm:cxn modelId="{030FDB44-60FE-4444-B9EF-CBD4F2517885}" type="presOf" srcId="{1ACB80A6-C0B7-4AA7-B7A3-0C87B3C8BEE4}" destId="{99DAB3C7-3759-4773-BABE-BA3D4BCBCF17}" srcOrd="0" destOrd="0" presId="urn:microsoft.com/office/officeart/2005/8/layout/cycle8"/>
    <dgm:cxn modelId="{25DD882E-BEF8-483E-836B-6A2B87A84270}" type="presOf" srcId="{F8F41CE3-E459-44FE-8768-D7B56EC1E2FE}" destId="{1849F1CE-2FAB-4875-8DC6-EA67901BA5D2}" srcOrd="1" destOrd="0" presId="urn:microsoft.com/office/officeart/2005/8/layout/cycle8"/>
    <dgm:cxn modelId="{F4735484-10C4-4994-9E8B-16A66F709D02}" srcId="{B3E3ACB6-3079-4C40-9E99-E89E3FDD9093}" destId="{1ACB80A6-C0B7-4AA7-B7A3-0C87B3C8BEE4}" srcOrd="2" destOrd="0" parTransId="{8B607412-3F51-461B-B5C9-A90EE238D148}" sibTransId="{3BCAC02C-820A-4E0B-B239-027E96C74F24}"/>
    <dgm:cxn modelId="{F529E629-8E65-4C0D-AFD8-A619DE48E83A}" type="presOf" srcId="{1ACB80A6-C0B7-4AA7-B7A3-0C87B3C8BEE4}" destId="{37596037-6190-4554-B83B-2A180B482ED5}" srcOrd="1" destOrd="0" presId="urn:microsoft.com/office/officeart/2005/8/layout/cycle8"/>
    <dgm:cxn modelId="{1BF2EE8B-845C-496D-84B8-C86AA20C09EC}" srcId="{B3E3ACB6-3079-4C40-9E99-E89E3FDD9093}" destId="{67FBDF52-B261-439C-BE47-D81E7158F658}" srcOrd="0" destOrd="0" parTransId="{E9DCC48D-7D85-4837-B0D9-A2010FBB9515}" sibTransId="{CA22147B-9D60-4DD7-AB0C-4D0F05DE2B2E}"/>
    <dgm:cxn modelId="{06CE8F3B-8D8B-4586-9DB4-990629CF6E48}" type="presOf" srcId="{67FBDF52-B261-439C-BE47-D81E7158F658}" destId="{C7511436-B7CF-4AFC-889D-15824F1D6346}" srcOrd="1" destOrd="0" presId="urn:microsoft.com/office/officeart/2005/8/layout/cycle8"/>
    <dgm:cxn modelId="{F1A749F2-40C4-4353-9345-7D2569F2EB5F}" type="presOf" srcId="{F8F41CE3-E459-44FE-8768-D7B56EC1E2FE}" destId="{F54AA5B6-7DA5-4ECC-B866-B9D31DA350DD}" srcOrd="0" destOrd="0" presId="urn:microsoft.com/office/officeart/2005/8/layout/cycle8"/>
    <dgm:cxn modelId="{6EB47AAC-5C60-4C9C-8F08-C0C8EB792D22}" type="presParOf" srcId="{7DE542F0-76C1-460E-ABD1-C9AF3D7D29AC}" destId="{6B4C71B7-D47B-47AA-B30F-AB1AFF807F68}" srcOrd="0" destOrd="0" presId="urn:microsoft.com/office/officeart/2005/8/layout/cycle8"/>
    <dgm:cxn modelId="{3E8C3335-07C6-4630-9FF8-E7CE69BCD838}" type="presParOf" srcId="{7DE542F0-76C1-460E-ABD1-C9AF3D7D29AC}" destId="{F4844132-93E3-4E51-84B0-9C0713DD2983}" srcOrd="1" destOrd="0" presId="urn:microsoft.com/office/officeart/2005/8/layout/cycle8"/>
    <dgm:cxn modelId="{2FC52EC1-156D-4067-991A-6D4817C10F7F}" type="presParOf" srcId="{7DE542F0-76C1-460E-ABD1-C9AF3D7D29AC}" destId="{DC6A991A-C6D2-481E-A5D3-50A16C51814C}" srcOrd="2" destOrd="0" presId="urn:microsoft.com/office/officeart/2005/8/layout/cycle8"/>
    <dgm:cxn modelId="{99B55258-F875-4215-85B5-7A0498034CC0}" type="presParOf" srcId="{7DE542F0-76C1-460E-ABD1-C9AF3D7D29AC}" destId="{C7511436-B7CF-4AFC-889D-15824F1D6346}" srcOrd="3" destOrd="0" presId="urn:microsoft.com/office/officeart/2005/8/layout/cycle8"/>
    <dgm:cxn modelId="{9D8085F0-D28F-4096-8EEA-AF134D432D5B}" type="presParOf" srcId="{7DE542F0-76C1-460E-ABD1-C9AF3D7D29AC}" destId="{F54AA5B6-7DA5-4ECC-B866-B9D31DA350DD}" srcOrd="4" destOrd="0" presId="urn:microsoft.com/office/officeart/2005/8/layout/cycle8"/>
    <dgm:cxn modelId="{0885E47F-783B-461F-AD54-6C0BB8D452A1}" type="presParOf" srcId="{7DE542F0-76C1-460E-ABD1-C9AF3D7D29AC}" destId="{2652958E-5833-4029-BFB4-D4E75D478832}" srcOrd="5" destOrd="0" presId="urn:microsoft.com/office/officeart/2005/8/layout/cycle8"/>
    <dgm:cxn modelId="{85F0BFC3-4132-4C2B-968C-1DE7689D9905}" type="presParOf" srcId="{7DE542F0-76C1-460E-ABD1-C9AF3D7D29AC}" destId="{D85BC264-0C64-4891-8BE7-A38D3429CE5A}" srcOrd="6" destOrd="0" presId="urn:microsoft.com/office/officeart/2005/8/layout/cycle8"/>
    <dgm:cxn modelId="{3A3C6411-7F83-4419-9854-26C74BB66A99}" type="presParOf" srcId="{7DE542F0-76C1-460E-ABD1-C9AF3D7D29AC}" destId="{1849F1CE-2FAB-4875-8DC6-EA67901BA5D2}" srcOrd="7" destOrd="0" presId="urn:microsoft.com/office/officeart/2005/8/layout/cycle8"/>
    <dgm:cxn modelId="{08AE7A3B-C60B-40B4-87D2-CEA314CFE6D4}" type="presParOf" srcId="{7DE542F0-76C1-460E-ABD1-C9AF3D7D29AC}" destId="{99DAB3C7-3759-4773-BABE-BA3D4BCBCF17}" srcOrd="8" destOrd="0" presId="urn:microsoft.com/office/officeart/2005/8/layout/cycle8"/>
    <dgm:cxn modelId="{7DCEC664-7F6D-4253-907D-F9F04F7BA527}" type="presParOf" srcId="{7DE542F0-76C1-460E-ABD1-C9AF3D7D29AC}" destId="{05647631-79E5-4171-A114-CA5887C9ACD4}" srcOrd="9" destOrd="0" presId="urn:microsoft.com/office/officeart/2005/8/layout/cycle8"/>
    <dgm:cxn modelId="{B4B75095-A2B7-454E-B6EE-90EFD125C3E7}" type="presParOf" srcId="{7DE542F0-76C1-460E-ABD1-C9AF3D7D29AC}" destId="{B1047F44-24CA-4CC7-A42D-061780D7985A}" srcOrd="10" destOrd="0" presId="urn:microsoft.com/office/officeart/2005/8/layout/cycle8"/>
    <dgm:cxn modelId="{AFC75584-9D92-46AE-BEBE-93D98C3BD06E}" type="presParOf" srcId="{7DE542F0-76C1-460E-ABD1-C9AF3D7D29AC}" destId="{37596037-6190-4554-B83B-2A180B482ED5}" srcOrd="11" destOrd="0" presId="urn:microsoft.com/office/officeart/2005/8/layout/cycle8"/>
    <dgm:cxn modelId="{1424490C-5A9E-4202-856C-B09A9D77F0EC}" type="presParOf" srcId="{7DE542F0-76C1-460E-ABD1-C9AF3D7D29AC}" destId="{08EA83B4-DA85-4249-8739-894B9A48C1BA}" srcOrd="12" destOrd="0" presId="urn:microsoft.com/office/officeart/2005/8/layout/cycle8"/>
    <dgm:cxn modelId="{3F65EE20-8F19-4642-94B7-337434C84697}" type="presParOf" srcId="{7DE542F0-76C1-460E-ABD1-C9AF3D7D29AC}" destId="{F69D8481-D498-4834-BE38-A95216378641}" srcOrd="13" destOrd="0" presId="urn:microsoft.com/office/officeart/2005/8/layout/cycle8"/>
    <dgm:cxn modelId="{44E10CAB-67A4-45B9-84FD-59BAD7AA86B7}" type="presParOf" srcId="{7DE542F0-76C1-460E-ABD1-C9AF3D7D29AC}" destId="{8E53D364-7F49-4E45-8ABB-882BC7B79EC0}" srcOrd="14" destOrd="0" presId="urn:microsoft.com/office/officeart/2005/8/layout/cycle8"/>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0BF823-F2E8-45C5-8AE6-B6E7D67A5B72}">
      <dsp:nvSpPr>
        <dsp:cNvPr id="0" name=""/>
        <dsp:cNvSpPr/>
      </dsp:nvSpPr>
      <dsp:spPr>
        <a:xfrm>
          <a:off x="667406" y="-17536"/>
          <a:ext cx="3447856" cy="3447856"/>
        </a:xfrm>
        <a:prstGeom prst="circularArrow">
          <a:avLst>
            <a:gd name="adj1" fmla="val 5544"/>
            <a:gd name="adj2" fmla="val 330680"/>
            <a:gd name="adj3" fmla="val 13867017"/>
            <a:gd name="adj4" fmla="val 17330772"/>
            <a:gd name="adj5" fmla="val 5757"/>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FB589CB-57CB-447D-808E-8E9765330FA4}">
      <dsp:nvSpPr>
        <dsp:cNvPr id="0" name=""/>
        <dsp:cNvSpPr/>
      </dsp:nvSpPr>
      <dsp:spPr>
        <a:xfrm>
          <a:off x="1616019" y="752"/>
          <a:ext cx="1550631" cy="77531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STRATEGY</a:t>
          </a:r>
          <a:endParaRPr lang="en-US" sz="2100" kern="1200" dirty="0"/>
        </a:p>
      </dsp:txBody>
      <dsp:txXfrm>
        <a:off x="1653867" y="38600"/>
        <a:ext cx="1474935" cy="699619"/>
      </dsp:txXfrm>
    </dsp:sp>
    <dsp:sp modelId="{85A76D9A-1EE6-4D92-9DE4-D849BF694125}">
      <dsp:nvSpPr>
        <dsp:cNvPr id="0" name=""/>
        <dsp:cNvSpPr/>
      </dsp:nvSpPr>
      <dsp:spPr>
        <a:xfrm>
          <a:off x="3014358" y="1016705"/>
          <a:ext cx="1550631" cy="77531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AUDIT</a:t>
          </a:r>
          <a:endParaRPr lang="en-US" sz="2100" kern="1200" dirty="0"/>
        </a:p>
      </dsp:txBody>
      <dsp:txXfrm>
        <a:off x="3052206" y="1054553"/>
        <a:ext cx="1474935" cy="699619"/>
      </dsp:txXfrm>
    </dsp:sp>
    <dsp:sp modelId="{4B15FA45-CA84-455B-B849-2B0D1FCF0DF9}">
      <dsp:nvSpPr>
        <dsp:cNvPr id="0" name=""/>
        <dsp:cNvSpPr/>
      </dsp:nvSpPr>
      <dsp:spPr>
        <a:xfrm>
          <a:off x="2480240" y="2660552"/>
          <a:ext cx="1550631" cy="77531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DESIGN</a:t>
          </a:r>
          <a:endParaRPr lang="en-US" sz="2100" kern="1200" dirty="0"/>
        </a:p>
      </dsp:txBody>
      <dsp:txXfrm>
        <a:off x="2518088" y="2698400"/>
        <a:ext cx="1474935" cy="699619"/>
      </dsp:txXfrm>
    </dsp:sp>
    <dsp:sp modelId="{2E2FC8E5-44FB-437C-9BAD-729F99C105CC}">
      <dsp:nvSpPr>
        <dsp:cNvPr id="0" name=""/>
        <dsp:cNvSpPr/>
      </dsp:nvSpPr>
      <dsp:spPr>
        <a:xfrm>
          <a:off x="751798" y="2660552"/>
          <a:ext cx="1550631" cy="77531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ANALYTICS</a:t>
          </a:r>
          <a:endParaRPr lang="en-US" sz="2100" kern="1200" dirty="0"/>
        </a:p>
      </dsp:txBody>
      <dsp:txXfrm>
        <a:off x="789646" y="2698400"/>
        <a:ext cx="1474935" cy="699619"/>
      </dsp:txXfrm>
    </dsp:sp>
    <dsp:sp modelId="{B82522AD-F757-4F1B-ACA9-8170D5E892FD}">
      <dsp:nvSpPr>
        <dsp:cNvPr id="0" name=""/>
        <dsp:cNvSpPr/>
      </dsp:nvSpPr>
      <dsp:spPr>
        <a:xfrm>
          <a:off x="217679" y="1016705"/>
          <a:ext cx="1550631" cy="77531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EDUCATION</a:t>
          </a:r>
          <a:endParaRPr lang="en-US" sz="2100" kern="1200" dirty="0"/>
        </a:p>
      </dsp:txBody>
      <dsp:txXfrm>
        <a:off x="255527" y="1054553"/>
        <a:ext cx="1474935" cy="6996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4C71B7-D47B-47AA-B30F-AB1AFF807F68}">
      <dsp:nvSpPr>
        <dsp:cNvPr id="0" name=""/>
        <dsp:cNvSpPr/>
      </dsp:nvSpPr>
      <dsp:spPr>
        <a:xfrm>
          <a:off x="460612" y="245752"/>
          <a:ext cx="3175873" cy="3175873"/>
        </a:xfrm>
        <a:prstGeom prst="pie">
          <a:avLst>
            <a:gd name="adj1" fmla="val 16200000"/>
            <a:gd name="adj2" fmla="val 18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DEVELOP</a:t>
          </a:r>
          <a:endParaRPr lang="en-US" sz="2200" kern="1200" dirty="0"/>
        </a:p>
      </dsp:txBody>
      <dsp:txXfrm>
        <a:off x="2134373" y="918734"/>
        <a:ext cx="1134240" cy="945200"/>
      </dsp:txXfrm>
    </dsp:sp>
    <dsp:sp modelId="{F54AA5B6-7DA5-4ECC-B866-B9D31DA350DD}">
      <dsp:nvSpPr>
        <dsp:cNvPr id="0" name=""/>
        <dsp:cNvSpPr/>
      </dsp:nvSpPr>
      <dsp:spPr>
        <a:xfrm>
          <a:off x="395204" y="359176"/>
          <a:ext cx="3175873" cy="3175873"/>
        </a:xfrm>
        <a:prstGeom prst="pie">
          <a:avLst>
            <a:gd name="adj1" fmla="val 1800000"/>
            <a:gd name="adj2" fmla="val 90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ALIGN</a:t>
          </a:r>
          <a:endParaRPr lang="en-US" sz="2200" kern="1200" dirty="0"/>
        </a:p>
      </dsp:txBody>
      <dsp:txXfrm>
        <a:off x="1151365" y="2419713"/>
        <a:ext cx="1701360" cy="831776"/>
      </dsp:txXfrm>
    </dsp:sp>
    <dsp:sp modelId="{99DAB3C7-3759-4773-BABE-BA3D4BCBCF17}">
      <dsp:nvSpPr>
        <dsp:cNvPr id="0" name=""/>
        <dsp:cNvSpPr/>
      </dsp:nvSpPr>
      <dsp:spPr>
        <a:xfrm>
          <a:off x="329796" y="245752"/>
          <a:ext cx="3175873" cy="3175873"/>
        </a:xfrm>
        <a:prstGeom prst="pie">
          <a:avLst>
            <a:gd name="adj1" fmla="val 90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ASSESS</a:t>
          </a:r>
          <a:endParaRPr lang="en-US" sz="2200" kern="1200" dirty="0"/>
        </a:p>
      </dsp:txBody>
      <dsp:txXfrm>
        <a:off x="697668" y="918734"/>
        <a:ext cx="1134240" cy="945200"/>
      </dsp:txXfrm>
    </dsp:sp>
    <dsp:sp modelId="{08EA83B4-DA85-4249-8739-894B9A48C1BA}">
      <dsp:nvSpPr>
        <dsp:cNvPr id="0" name=""/>
        <dsp:cNvSpPr/>
      </dsp:nvSpPr>
      <dsp:spPr>
        <a:xfrm>
          <a:off x="264272" y="49150"/>
          <a:ext cx="3569077" cy="3569077"/>
        </a:xfrm>
        <a:prstGeom prst="circularArrow">
          <a:avLst>
            <a:gd name="adj1" fmla="val 5085"/>
            <a:gd name="adj2" fmla="val 327528"/>
            <a:gd name="adj3" fmla="val 1472472"/>
            <a:gd name="adj4" fmla="val 16199432"/>
            <a:gd name="adj5" fmla="val 593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69D8481-D498-4834-BE38-A95216378641}">
      <dsp:nvSpPr>
        <dsp:cNvPr id="0" name=""/>
        <dsp:cNvSpPr/>
      </dsp:nvSpPr>
      <dsp:spPr>
        <a:xfrm>
          <a:off x="198602" y="162373"/>
          <a:ext cx="3569077" cy="3569077"/>
        </a:xfrm>
        <a:prstGeom prst="circularArrow">
          <a:avLst>
            <a:gd name="adj1" fmla="val 5085"/>
            <a:gd name="adj2" fmla="val 327528"/>
            <a:gd name="adj3" fmla="val 8671970"/>
            <a:gd name="adj4" fmla="val 1800502"/>
            <a:gd name="adj5" fmla="val 593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E53D364-7F49-4E45-8ABB-882BC7B79EC0}">
      <dsp:nvSpPr>
        <dsp:cNvPr id="0" name=""/>
        <dsp:cNvSpPr/>
      </dsp:nvSpPr>
      <dsp:spPr>
        <a:xfrm>
          <a:off x="132932" y="49150"/>
          <a:ext cx="3569077" cy="3569077"/>
        </a:xfrm>
        <a:prstGeom prst="circularArrow">
          <a:avLst>
            <a:gd name="adj1" fmla="val 5085"/>
            <a:gd name="adj2" fmla="val 327528"/>
            <a:gd name="adj3" fmla="val 15873039"/>
            <a:gd name="adj4" fmla="val 9000000"/>
            <a:gd name="adj5" fmla="val 593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1C4C9D7-1B53-4AF9-87EB-7B870409CFAF}" type="datetimeFigureOut">
              <a:rPr lang="en-US" smtClean="0"/>
              <a:t>9/28/2017</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FA93C3BE-0A42-4A13-B05B-3D8747BB3D40}" type="slidenum">
              <a:rPr lang="en-US" smtClean="0"/>
              <a:t>‹#›</a:t>
            </a:fld>
            <a:endParaRPr lang="en-US" dirty="0"/>
          </a:p>
        </p:txBody>
      </p:sp>
    </p:spTree>
    <p:extLst>
      <p:ext uri="{BB962C8B-B14F-4D97-AF65-F5344CB8AC3E}">
        <p14:creationId xmlns:p14="http://schemas.microsoft.com/office/powerpoint/2010/main" val="4102776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B186583-0AAE-4F99-96DB-EA8BE626984A}" type="datetimeFigureOut">
              <a:rPr lang="en-US" smtClean="0"/>
              <a:t>9/28/2017</a:t>
            </a:fld>
            <a:endParaRPr lang="en-US" dirty="0"/>
          </a:p>
        </p:txBody>
      </p:sp>
      <p:sp>
        <p:nvSpPr>
          <p:cNvPr id="4" name="Slide Image Placeholder 3"/>
          <p:cNvSpPr>
            <a:spLocks noGrp="1" noRot="1" noChangeAspect="1"/>
          </p:cNvSpPr>
          <p:nvPr>
            <p:ph type="sldImg" idx="2"/>
          </p:nvPr>
        </p:nvSpPr>
        <p:spPr>
          <a:xfrm>
            <a:off x="1249363" y="696913"/>
            <a:ext cx="4511675"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6436334-5228-4349-9EF3-913979763687}" type="slidenum">
              <a:rPr lang="en-US" smtClean="0"/>
              <a:t>‹#›</a:t>
            </a:fld>
            <a:endParaRPr lang="en-US" dirty="0"/>
          </a:p>
        </p:txBody>
      </p:sp>
    </p:spTree>
    <p:extLst>
      <p:ext uri="{BB962C8B-B14F-4D97-AF65-F5344CB8AC3E}">
        <p14:creationId xmlns:p14="http://schemas.microsoft.com/office/powerpoint/2010/main" val="39300273"/>
      </p:ext>
    </p:extLst>
  </p:cSld>
  <p:clrMap bg1="lt1" tx1="dk1" bg2="lt2" tx2="dk2" accent1="accent1" accent2="accent2" accent3="accent3" accent4="accent4" accent5="accent5" accent6="accent6" hlink="hlink" folHlink="folHlink"/>
  <p:notesStyle>
    <a:lvl1pPr marL="0" algn="l" defTabSz="1018586" rtl="0" eaLnBrk="1" latinLnBrk="0" hangingPunct="1">
      <a:defRPr sz="1300" kern="1200">
        <a:solidFill>
          <a:schemeClr val="tx1"/>
        </a:solidFill>
        <a:latin typeface="+mn-lt"/>
        <a:ea typeface="+mn-ea"/>
        <a:cs typeface="+mn-cs"/>
      </a:defRPr>
    </a:lvl1pPr>
    <a:lvl2pPr marL="509292" algn="l" defTabSz="1018586" rtl="0" eaLnBrk="1" latinLnBrk="0" hangingPunct="1">
      <a:defRPr sz="1300" kern="1200">
        <a:solidFill>
          <a:schemeClr val="tx1"/>
        </a:solidFill>
        <a:latin typeface="+mn-lt"/>
        <a:ea typeface="+mn-ea"/>
        <a:cs typeface="+mn-cs"/>
      </a:defRPr>
    </a:lvl2pPr>
    <a:lvl3pPr marL="1018586" algn="l" defTabSz="1018586" rtl="0" eaLnBrk="1" latinLnBrk="0" hangingPunct="1">
      <a:defRPr sz="1300" kern="1200">
        <a:solidFill>
          <a:schemeClr val="tx1"/>
        </a:solidFill>
        <a:latin typeface="+mn-lt"/>
        <a:ea typeface="+mn-ea"/>
        <a:cs typeface="+mn-cs"/>
      </a:defRPr>
    </a:lvl3pPr>
    <a:lvl4pPr marL="1527879" algn="l" defTabSz="1018586" rtl="0" eaLnBrk="1" latinLnBrk="0" hangingPunct="1">
      <a:defRPr sz="1300" kern="1200">
        <a:solidFill>
          <a:schemeClr val="tx1"/>
        </a:solidFill>
        <a:latin typeface="+mn-lt"/>
        <a:ea typeface="+mn-ea"/>
        <a:cs typeface="+mn-cs"/>
      </a:defRPr>
    </a:lvl4pPr>
    <a:lvl5pPr marL="2037173" algn="l" defTabSz="1018586" rtl="0" eaLnBrk="1" latinLnBrk="0" hangingPunct="1">
      <a:defRPr sz="1300" kern="1200">
        <a:solidFill>
          <a:schemeClr val="tx1"/>
        </a:solidFill>
        <a:latin typeface="+mn-lt"/>
        <a:ea typeface="+mn-ea"/>
        <a:cs typeface="+mn-cs"/>
      </a:defRPr>
    </a:lvl5pPr>
    <a:lvl6pPr marL="2546466" algn="l" defTabSz="1018586" rtl="0" eaLnBrk="1" latinLnBrk="0" hangingPunct="1">
      <a:defRPr sz="1300" kern="1200">
        <a:solidFill>
          <a:schemeClr val="tx1"/>
        </a:solidFill>
        <a:latin typeface="+mn-lt"/>
        <a:ea typeface="+mn-ea"/>
        <a:cs typeface="+mn-cs"/>
      </a:defRPr>
    </a:lvl6pPr>
    <a:lvl7pPr marL="3055758" algn="l" defTabSz="1018586" rtl="0" eaLnBrk="1" latinLnBrk="0" hangingPunct="1">
      <a:defRPr sz="1300" kern="1200">
        <a:solidFill>
          <a:schemeClr val="tx1"/>
        </a:solidFill>
        <a:latin typeface="+mn-lt"/>
        <a:ea typeface="+mn-ea"/>
        <a:cs typeface="+mn-cs"/>
      </a:defRPr>
    </a:lvl7pPr>
    <a:lvl8pPr marL="3565052" algn="l" defTabSz="1018586" rtl="0" eaLnBrk="1" latinLnBrk="0" hangingPunct="1">
      <a:defRPr sz="1300" kern="1200">
        <a:solidFill>
          <a:schemeClr val="tx1"/>
        </a:solidFill>
        <a:latin typeface="+mn-lt"/>
        <a:ea typeface="+mn-ea"/>
        <a:cs typeface="+mn-cs"/>
      </a:defRPr>
    </a:lvl8pPr>
    <a:lvl9pPr marL="4074344" algn="l" defTabSz="1018586"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436334-5228-4349-9EF3-913979763687}" type="slidenum">
              <a:rPr lang="en-US" smtClean="0"/>
              <a:t>1</a:t>
            </a:fld>
            <a:endParaRPr lang="en-US" dirty="0"/>
          </a:p>
        </p:txBody>
      </p:sp>
    </p:spTree>
    <p:extLst>
      <p:ext uri="{BB962C8B-B14F-4D97-AF65-F5344CB8AC3E}">
        <p14:creationId xmlns:p14="http://schemas.microsoft.com/office/powerpoint/2010/main" val="825077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9200" y="381000"/>
            <a:ext cx="4495800" cy="3473450"/>
          </a:xfrm>
        </p:spPr>
      </p:sp>
      <p:sp>
        <p:nvSpPr>
          <p:cNvPr id="3" name="Notes Placeholder 2"/>
          <p:cNvSpPr>
            <a:spLocks noGrp="1"/>
          </p:cNvSpPr>
          <p:nvPr>
            <p:ph type="body" idx="1"/>
          </p:nvPr>
        </p:nvSpPr>
        <p:spPr>
          <a:xfrm>
            <a:off x="381000" y="4114800"/>
            <a:ext cx="6324600" cy="4876800"/>
          </a:xfrm>
        </p:spPr>
        <p:txBody>
          <a:bodyPr>
            <a:normAutofit/>
          </a:bodyPr>
          <a:lstStyle/>
          <a:p>
            <a:pPr lvl="0"/>
            <a:endParaRPr lang="en-US" sz="1200" baseline="0" dirty="0"/>
          </a:p>
        </p:txBody>
      </p:sp>
      <p:sp>
        <p:nvSpPr>
          <p:cNvPr id="4" name="Slide Number Placeholder 3"/>
          <p:cNvSpPr>
            <a:spLocks noGrp="1"/>
          </p:cNvSpPr>
          <p:nvPr>
            <p:ph type="sldNum" sz="quarter" idx="10"/>
          </p:nvPr>
        </p:nvSpPr>
        <p:spPr/>
        <p:txBody>
          <a:bodyPr/>
          <a:lstStyle/>
          <a:p>
            <a:fld id="{5E31976A-2121-4700-AB0D-9BE3ACB0F0A3}" type="slidenum">
              <a:rPr lang="en-US" smtClean="0"/>
              <a:t>11</a:t>
            </a:fld>
            <a:endParaRPr lang="en-US" dirty="0"/>
          </a:p>
        </p:txBody>
      </p:sp>
    </p:spTree>
    <p:extLst>
      <p:ext uri="{BB962C8B-B14F-4D97-AF65-F5344CB8AC3E}">
        <p14:creationId xmlns:p14="http://schemas.microsoft.com/office/powerpoint/2010/main" val="1871838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t>12</a:t>
            </a:fld>
            <a:endParaRPr lang="en-US"/>
          </a:p>
        </p:txBody>
      </p:sp>
    </p:spTree>
    <p:extLst>
      <p:ext uri="{BB962C8B-B14F-4D97-AF65-F5344CB8AC3E}">
        <p14:creationId xmlns:p14="http://schemas.microsoft.com/office/powerpoint/2010/main" val="473639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5400" y="228600"/>
            <a:ext cx="4495800" cy="3475038"/>
          </a:xfrm>
        </p:spPr>
      </p:sp>
      <p:sp>
        <p:nvSpPr>
          <p:cNvPr id="3" name="Notes Placeholder 2"/>
          <p:cNvSpPr>
            <a:spLocks noGrp="1"/>
          </p:cNvSpPr>
          <p:nvPr>
            <p:ph type="body" idx="1"/>
          </p:nvPr>
        </p:nvSpPr>
        <p:spPr>
          <a:xfrm>
            <a:off x="381000" y="3733800"/>
            <a:ext cx="6400800" cy="5562600"/>
          </a:xfrm>
        </p:spPr>
        <p:txBody>
          <a:bodyPr>
            <a:normAutofit/>
          </a:bodyPr>
          <a:lstStyle/>
          <a:p>
            <a:endParaRPr lang="en-US" sz="2000" baseline="0" dirty="0"/>
          </a:p>
        </p:txBody>
      </p:sp>
      <p:sp>
        <p:nvSpPr>
          <p:cNvPr id="4" name="Slide Number Placeholder 3"/>
          <p:cNvSpPr>
            <a:spLocks noGrp="1"/>
          </p:cNvSpPr>
          <p:nvPr>
            <p:ph type="sldNum" sz="quarter" idx="10"/>
          </p:nvPr>
        </p:nvSpPr>
        <p:spPr/>
        <p:txBody>
          <a:bodyPr/>
          <a:lstStyle/>
          <a:p>
            <a:fld id="{5E31976A-2121-4700-AB0D-9BE3ACB0F0A3}" type="slidenum">
              <a:rPr lang="en-US" smtClean="0"/>
              <a:t>13</a:t>
            </a:fld>
            <a:endParaRPr lang="en-US" dirty="0"/>
          </a:p>
        </p:txBody>
      </p:sp>
    </p:spTree>
    <p:extLst>
      <p:ext uri="{BB962C8B-B14F-4D97-AF65-F5344CB8AC3E}">
        <p14:creationId xmlns:p14="http://schemas.microsoft.com/office/powerpoint/2010/main" val="3538583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866756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5E31976A-2121-4700-AB0D-9BE3ACB0F0A3}" type="slidenum">
              <a:rPr lang="en-US" smtClean="0"/>
              <a:t>15</a:t>
            </a:fld>
            <a:endParaRPr lang="en-US" dirty="0"/>
          </a:p>
        </p:txBody>
      </p:sp>
    </p:spTree>
    <p:extLst>
      <p:ext uri="{BB962C8B-B14F-4D97-AF65-F5344CB8AC3E}">
        <p14:creationId xmlns:p14="http://schemas.microsoft.com/office/powerpoint/2010/main" val="1033275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fld id="{5E31976A-2121-4700-AB0D-9BE3ACB0F0A3}" type="slidenum">
              <a:rPr lang="en-US" smtClean="0"/>
              <a:t>16</a:t>
            </a:fld>
            <a:endParaRPr lang="en-US" dirty="0"/>
          </a:p>
        </p:txBody>
      </p:sp>
    </p:spTree>
    <p:extLst>
      <p:ext uri="{BB962C8B-B14F-4D97-AF65-F5344CB8AC3E}">
        <p14:creationId xmlns:p14="http://schemas.microsoft.com/office/powerpoint/2010/main" val="1033275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fld id="{5E31976A-2121-4700-AB0D-9BE3ACB0F0A3}" type="slidenum">
              <a:rPr lang="en-US" smtClean="0"/>
              <a:t>17</a:t>
            </a:fld>
            <a:endParaRPr lang="en-US" dirty="0"/>
          </a:p>
        </p:txBody>
      </p:sp>
    </p:spTree>
    <p:extLst>
      <p:ext uri="{BB962C8B-B14F-4D97-AF65-F5344CB8AC3E}">
        <p14:creationId xmlns:p14="http://schemas.microsoft.com/office/powerpoint/2010/main" val="1033275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pPr defTabSz="1018824">
              <a:defRPr/>
            </a:pPr>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t>18</a:t>
            </a:fld>
            <a:endParaRPr lang="en-US" dirty="0"/>
          </a:p>
        </p:txBody>
      </p:sp>
    </p:spTree>
    <p:extLst>
      <p:ext uri="{BB962C8B-B14F-4D97-AF65-F5344CB8AC3E}">
        <p14:creationId xmlns:p14="http://schemas.microsoft.com/office/powerpoint/2010/main" val="1033275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fld id="{5E31976A-2121-4700-AB0D-9BE3ACB0F0A3}" type="slidenum">
              <a:rPr lang="en-US" smtClean="0"/>
              <a:t>19</a:t>
            </a:fld>
            <a:endParaRPr lang="en-US" dirty="0"/>
          </a:p>
        </p:txBody>
      </p:sp>
    </p:spTree>
    <p:extLst>
      <p:ext uri="{BB962C8B-B14F-4D97-AF65-F5344CB8AC3E}">
        <p14:creationId xmlns:p14="http://schemas.microsoft.com/office/powerpoint/2010/main" val="1033275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t>20</a:t>
            </a:fld>
            <a:endParaRPr lang="en-US" dirty="0"/>
          </a:p>
        </p:txBody>
      </p:sp>
    </p:spTree>
    <p:extLst>
      <p:ext uri="{BB962C8B-B14F-4D97-AF65-F5344CB8AC3E}">
        <p14:creationId xmlns:p14="http://schemas.microsoft.com/office/powerpoint/2010/main" val="1033275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1925" y="1143000"/>
            <a:ext cx="39941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C2795C-B4B9-4EEA-ADFD-682FEABAC449}"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8123537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5E31976A-2121-4700-AB0D-9BE3ACB0F0A3}" type="slidenum">
              <a:rPr lang="en-US" smtClean="0"/>
              <a:t>21</a:t>
            </a:fld>
            <a:endParaRPr lang="en-US" dirty="0"/>
          </a:p>
        </p:txBody>
      </p:sp>
    </p:spTree>
    <p:extLst>
      <p:ext uri="{BB962C8B-B14F-4D97-AF65-F5344CB8AC3E}">
        <p14:creationId xmlns:p14="http://schemas.microsoft.com/office/powerpoint/2010/main" val="1129743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t>22</a:t>
            </a:fld>
            <a:endParaRPr lang="en-US" dirty="0"/>
          </a:p>
        </p:txBody>
      </p:sp>
    </p:spTree>
    <p:extLst>
      <p:ext uri="{BB962C8B-B14F-4D97-AF65-F5344CB8AC3E}">
        <p14:creationId xmlns:p14="http://schemas.microsoft.com/office/powerpoint/2010/main" val="1129743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t>23</a:t>
            </a:fld>
            <a:endParaRPr lang="en-US" dirty="0"/>
          </a:p>
        </p:txBody>
      </p:sp>
    </p:spTree>
    <p:extLst>
      <p:ext uri="{BB962C8B-B14F-4D97-AF65-F5344CB8AC3E}">
        <p14:creationId xmlns:p14="http://schemas.microsoft.com/office/powerpoint/2010/main" val="10332756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28667566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9675" y="685800"/>
            <a:ext cx="4438650" cy="3429000"/>
          </a:xfrm>
        </p:spPr>
      </p:sp>
      <p:sp>
        <p:nvSpPr>
          <p:cNvPr id="3" name="Notes Placeholder 2"/>
          <p:cNvSpPr>
            <a:spLocks noGrp="1"/>
          </p:cNvSpPr>
          <p:nvPr>
            <p:ph type="body" idx="1"/>
          </p:nvPr>
        </p:nvSpPr>
        <p:spPr/>
        <p:txBody>
          <a:bodyPr/>
          <a:lstStyle/>
          <a:p>
            <a:endParaRPr lang="en-US" b="0" u="none" dirty="0" smtClean="0"/>
          </a:p>
        </p:txBody>
      </p:sp>
      <p:sp>
        <p:nvSpPr>
          <p:cNvPr id="4" name="Slide Number Placeholder 3"/>
          <p:cNvSpPr>
            <a:spLocks noGrp="1"/>
          </p:cNvSpPr>
          <p:nvPr>
            <p:ph type="sldNum" sz="quarter" idx="10"/>
          </p:nvPr>
        </p:nvSpPr>
        <p:spPr>
          <a:xfrm>
            <a:off x="3884731" y="8686187"/>
            <a:ext cx="2972110" cy="455770"/>
          </a:xfrm>
          <a:prstGeom prst="rect">
            <a:avLst/>
          </a:prstGeom>
        </p:spPr>
        <p:txBody>
          <a:bodyPr/>
          <a:lstStyle/>
          <a:p>
            <a:fld id="{45C2795C-B4B9-4EEA-ADFD-682FEABAC449}" type="slidenum">
              <a:rPr lang="en-US" smtClean="0"/>
              <a:pPr/>
              <a:t>25</a:t>
            </a:fld>
            <a:endParaRPr lang="en-US" dirty="0"/>
          </a:p>
        </p:txBody>
      </p:sp>
    </p:spTree>
    <p:extLst>
      <p:ext uri="{BB962C8B-B14F-4D97-AF65-F5344CB8AC3E}">
        <p14:creationId xmlns:p14="http://schemas.microsoft.com/office/powerpoint/2010/main" val="1278450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www.humancapitalgrowth.com</a:t>
            </a:r>
            <a:r>
              <a:rPr lang="en-US" dirty="0" smtClean="0"/>
              <a:t>/</a:t>
            </a:r>
            <a:r>
              <a:rPr lang="en-US" dirty="0" err="1" smtClean="0"/>
              <a:t>benchmark.html</a:t>
            </a:r>
            <a:endParaRPr lang="en-US" dirty="0"/>
          </a:p>
        </p:txBody>
      </p:sp>
      <p:sp>
        <p:nvSpPr>
          <p:cNvPr id="4" name="Slide Number Placeholder 3"/>
          <p:cNvSpPr>
            <a:spLocks noGrp="1"/>
          </p:cNvSpPr>
          <p:nvPr>
            <p:ph type="sldNum" sz="quarter" idx="10"/>
          </p:nvPr>
        </p:nvSpPr>
        <p:spPr/>
        <p:txBody>
          <a:bodyPr/>
          <a:lstStyle/>
          <a:p>
            <a:fld id="{06436334-5228-4349-9EF3-913979763687}" type="slidenum">
              <a:rPr lang="en-US" smtClean="0"/>
              <a:t>26</a:t>
            </a:fld>
            <a:endParaRPr lang="en-US" dirty="0"/>
          </a:p>
        </p:txBody>
      </p:sp>
    </p:spTree>
    <p:extLst>
      <p:ext uri="{BB962C8B-B14F-4D97-AF65-F5344CB8AC3E}">
        <p14:creationId xmlns:p14="http://schemas.microsoft.com/office/powerpoint/2010/main" val="3783890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B20BC1-1AAE-4A11-A1CC-1E05ADEE91AD}"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90125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1925" y="1143000"/>
            <a:ext cx="3994150" cy="3086100"/>
          </a:xfrm>
        </p:spPr>
      </p:sp>
      <p:sp>
        <p:nvSpPr>
          <p:cNvPr id="3" name="Notes Placeholder 2"/>
          <p:cNvSpPr>
            <a:spLocks noGrp="1"/>
          </p:cNvSpPr>
          <p:nvPr>
            <p:ph type="body" idx="1"/>
          </p:nvPr>
        </p:nvSpPr>
        <p:spPr/>
        <p:txBody>
          <a:bodyPr/>
          <a:lstStyle/>
          <a:p>
            <a:r>
              <a:rPr lang="en-US" baseline="0" dirty="0" smtClean="0"/>
              <a:t>Human Capital Growth is excited to share that we now offer a full portfolio of solutions for optimizing your Talent Management function.  If you’d like more information, Please reach out to us. We will share our contact information at the end of this session.</a:t>
            </a:r>
          </a:p>
          <a:p>
            <a:endParaRPr lang="en-US" baseline="0" dirty="0" smtClean="0"/>
          </a:p>
          <a:p>
            <a:endParaRPr lang="en-US" baseline="0" dirty="0" smtClean="0"/>
          </a:p>
          <a:p>
            <a:endParaRPr lang="en-US" dirty="0"/>
          </a:p>
        </p:txBody>
      </p:sp>
      <p:sp>
        <p:nvSpPr>
          <p:cNvPr id="4" name="Footer Placeholder 3"/>
          <p:cNvSpPr>
            <a:spLocks noGrp="1"/>
          </p:cNvSpPr>
          <p:nvPr>
            <p:ph type="ftr" sz="quarter" idx="10"/>
          </p:nvPr>
        </p:nvSpPr>
        <p:spPr/>
        <p:txBody>
          <a:bodyPr/>
          <a:lstStyle/>
          <a:p>
            <a:r>
              <a:rPr lang="en-US" dirty="0" smtClean="0">
                <a:solidFill>
                  <a:prstClr val="black"/>
                </a:solidFill>
              </a:rPr>
              <a:t>Confidential</a:t>
            </a:r>
            <a:endParaRPr lang="en-US" dirty="0">
              <a:solidFill>
                <a:prstClr val="black"/>
              </a:solidFill>
            </a:endParaRPr>
          </a:p>
        </p:txBody>
      </p:sp>
      <p:sp>
        <p:nvSpPr>
          <p:cNvPr id="5" name="Slide Number Placeholder 4"/>
          <p:cNvSpPr>
            <a:spLocks noGrp="1"/>
          </p:cNvSpPr>
          <p:nvPr>
            <p:ph type="sldNum" sz="quarter" idx="11"/>
          </p:nvPr>
        </p:nvSpPr>
        <p:spPr/>
        <p:txBody>
          <a:bodyPr/>
          <a:lstStyle/>
          <a:p>
            <a:fld id="{04E08A5D-0E4C-4B1A-9B96-BB29329F8D0C}"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2846434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B20BC1-1AAE-4A11-A1CC-1E05ADEE91AD}"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578858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t>3</a:t>
            </a:fld>
            <a:endParaRPr lang="en-US" dirty="0"/>
          </a:p>
        </p:txBody>
      </p:sp>
    </p:spTree>
    <p:extLst>
      <p:ext uri="{BB962C8B-B14F-4D97-AF65-F5344CB8AC3E}">
        <p14:creationId xmlns:p14="http://schemas.microsoft.com/office/powerpoint/2010/main" val="155004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1925" y="1143000"/>
            <a:ext cx="3994150" cy="3086100"/>
          </a:xfrm>
        </p:spPr>
      </p:sp>
      <p:sp>
        <p:nvSpPr>
          <p:cNvPr id="3" name="Notes Placeholder 2"/>
          <p:cNvSpPr>
            <a:spLocks noGrp="1"/>
          </p:cNvSpPr>
          <p:nvPr>
            <p:ph type="body" idx="1"/>
          </p:nvPr>
        </p:nvSpPr>
        <p:spPr/>
        <p:txBody>
          <a:bodyPr>
            <a:normAutofit/>
          </a:bodyPr>
          <a:lstStyle/>
          <a:p>
            <a:r>
              <a:rPr lang="en-US" dirty="0" smtClean="0"/>
              <a:t>For</a:t>
            </a:r>
            <a:r>
              <a:rPr lang="en-US" baseline="0" dirty="0" smtClean="0"/>
              <a:t> those of you who are new to our webinars, HCG provides services in two key areas (a) Leadership assessment and development and (b) Talent management. Our work is grounded in science, made relevant using empathy, and results driven through the use of analytics. You can see some of the clients we have worked with.</a:t>
            </a:r>
          </a:p>
          <a:p>
            <a:endParaRPr lang="en-US" baseline="0" dirty="0" smtClean="0"/>
          </a:p>
        </p:txBody>
      </p:sp>
      <p:sp>
        <p:nvSpPr>
          <p:cNvPr id="4" name="Slide Number Placeholder 3"/>
          <p:cNvSpPr>
            <a:spLocks noGrp="1"/>
          </p:cNvSpPr>
          <p:nvPr>
            <p:ph type="sldNum" sz="quarter" idx="10"/>
          </p:nvPr>
        </p:nvSpPr>
        <p:spPr/>
        <p:txBody>
          <a:bodyPr/>
          <a:lstStyle/>
          <a:p>
            <a:fld id="{45C2795C-B4B9-4EEA-ADFD-682FEABAC449}" type="slidenum">
              <a:rPr lang="en-US" smtClean="0">
                <a:solidFill>
                  <a:prstClr val="black"/>
                </a:solidFill>
              </a:rPr>
              <a:pPr/>
              <a:t>4</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Confidential</a:t>
            </a:r>
            <a:endParaRPr lang="en-US">
              <a:solidFill>
                <a:prstClr val="black"/>
              </a:solidFill>
            </a:endParaRPr>
          </a:p>
        </p:txBody>
      </p:sp>
    </p:spTree>
    <p:extLst>
      <p:ext uri="{BB962C8B-B14F-4D97-AF65-F5344CB8AC3E}">
        <p14:creationId xmlns:p14="http://schemas.microsoft.com/office/powerpoint/2010/main" val="380938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436334-5228-4349-9EF3-913979763687}" type="slidenum">
              <a:rPr lang="en-US" smtClean="0"/>
              <a:t>5</a:t>
            </a:fld>
            <a:endParaRPr lang="en-US" dirty="0"/>
          </a:p>
        </p:txBody>
      </p:sp>
    </p:spTree>
    <p:extLst>
      <p:ext uri="{BB962C8B-B14F-4D97-AF65-F5344CB8AC3E}">
        <p14:creationId xmlns:p14="http://schemas.microsoft.com/office/powerpoint/2010/main" val="2427334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436334-5228-4349-9EF3-913979763687}" type="slidenum">
              <a:rPr lang="en-US" smtClean="0"/>
              <a:t>7</a:t>
            </a:fld>
            <a:endParaRPr lang="en-US" dirty="0"/>
          </a:p>
        </p:txBody>
      </p:sp>
    </p:spTree>
    <p:extLst>
      <p:ext uri="{BB962C8B-B14F-4D97-AF65-F5344CB8AC3E}">
        <p14:creationId xmlns:p14="http://schemas.microsoft.com/office/powerpoint/2010/main" val="3259152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436334-5228-4349-9EF3-913979763687}" type="slidenum">
              <a:rPr lang="en-US" smtClean="0"/>
              <a:t>8</a:t>
            </a:fld>
            <a:endParaRPr lang="en-US" dirty="0"/>
          </a:p>
        </p:txBody>
      </p:sp>
    </p:spTree>
    <p:extLst>
      <p:ext uri="{BB962C8B-B14F-4D97-AF65-F5344CB8AC3E}">
        <p14:creationId xmlns:p14="http://schemas.microsoft.com/office/powerpoint/2010/main" val="999479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t>9</a:t>
            </a:fld>
            <a:endParaRPr lang="en-US" dirty="0"/>
          </a:p>
        </p:txBody>
      </p:sp>
    </p:spTree>
    <p:extLst>
      <p:ext uri="{BB962C8B-B14F-4D97-AF65-F5344CB8AC3E}">
        <p14:creationId xmlns:p14="http://schemas.microsoft.com/office/powerpoint/2010/main" val="2630963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31976A-2121-4700-AB0D-9BE3ACB0F0A3}" type="slidenum">
              <a:rPr lang="en-US" smtClean="0"/>
              <a:t>10</a:t>
            </a:fld>
            <a:endParaRPr lang="en-US" dirty="0"/>
          </a:p>
        </p:txBody>
      </p:sp>
    </p:spTree>
    <p:extLst>
      <p:ext uri="{BB962C8B-B14F-4D97-AF65-F5344CB8AC3E}">
        <p14:creationId xmlns:p14="http://schemas.microsoft.com/office/powerpoint/2010/main" val="155004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solidFill>
                  <a:schemeClr val="tx1">
                    <a:tint val="75000"/>
                  </a:schemeClr>
                </a:solidFill>
              </a:defRPr>
            </a:lvl1pPr>
            <a:lvl2pPr marL="509292" indent="0" algn="ctr">
              <a:buNone/>
              <a:defRPr>
                <a:solidFill>
                  <a:schemeClr val="tx1">
                    <a:tint val="75000"/>
                  </a:schemeClr>
                </a:solidFill>
              </a:defRPr>
            </a:lvl2pPr>
            <a:lvl3pPr marL="1018586" indent="0" algn="ctr">
              <a:buNone/>
              <a:defRPr>
                <a:solidFill>
                  <a:schemeClr val="tx1">
                    <a:tint val="75000"/>
                  </a:schemeClr>
                </a:solidFill>
              </a:defRPr>
            </a:lvl3pPr>
            <a:lvl4pPr marL="1527879" indent="0" algn="ctr">
              <a:buNone/>
              <a:defRPr>
                <a:solidFill>
                  <a:schemeClr val="tx1">
                    <a:tint val="75000"/>
                  </a:schemeClr>
                </a:solidFill>
              </a:defRPr>
            </a:lvl4pPr>
            <a:lvl5pPr marL="2037173" indent="0" algn="ctr">
              <a:buNone/>
              <a:defRPr>
                <a:solidFill>
                  <a:schemeClr val="tx1">
                    <a:tint val="75000"/>
                  </a:schemeClr>
                </a:solidFill>
              </a:defRPr>
            </a:lvl5pPr>
            <a:lvl6pPr marL="2546466" indent="0" algn="ctr">
              <a:buNone/>
              <a:defRPr>
                <a:solidFill>
                  <a:schemeClr val="tx1">
                    <a:tint val="75000"/>
                  </a:schemeClr>
                </a:solidFill>
              </a:defRPr>
            </a:lvl6pPr>
            <a:lvl7pPr marL="3055758" indent="0" algn="ctr">
              <a:buNone/>
              <a:defRPr>
                <a:solidFill>
                  <a:schemeClr val="tx1">
                    <a:tint val="75000"/>
                  </a:schemeClr>
                </a:solidFill>
              </a:defRPr>
            </a:lvl7pPr>
            <a:lvl8pPr marL="3565052" indent="0" algn="ctr">
              <a:buNone/>
              <a:defRPr>
                <a:solidFill>
                  <a:schemeClr val="tx1">
                    <a:tint val="75000"/>
                  </a:schemeClr>
                </a:solidFill>
              </a:defRPr>
            </a:lvl8pPr>
            <a:lvl9pPr marL="40743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ED8318-AE7C-4F4F-9CE0-02F6B852DC26}" type="datetime1">
              <a:rPr lang="en-US" smtClean="0"/>
              <a:t>9/28/2017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542130-7A97-4C67-8A19-F5BD97CD53DA}" type="slidenum">
              <a:rPr lang="en-US" smtClean="0"/>
              <a:t>‹#›</a:t>
            </a:fld>
            <a:endParaRPr lang="en-US" dirty="0"/>
          </a:p>
        </p:txBody>
      </p:sp>
    </p:spTree>
    <p:extLst>
      <p:ext uri="{BB962C8B-B14F-4D97-AF65-F5344CB8AC3E}">
        <p14:creationId xmlns:p14="http://schemas.microsoft.com/office/powerpoint/2010/main" val="2997471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45AD5-0058-4998-A98E-7B27F393D0BA}" type="datetime1">
              <a:rPr lang="en-US" smtClean="0"/>
              <a:t>9/28/2017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542130-7A97-4C67-8A19-F5BD97CD53DA}" type="slidenum">
              <a:rPr lang="en-US" smtClean="0"/>
              <a:t>‹#›</a:t>
            </a:fld>
            <a:endParaRPr lang="en-US" dirty="0"/>
          </a:p>
        </p:txBody>
      </p:sp>
    </p:spTree>
    <p:extLst>
      <p:ext uri="{BB962C8B-B14F-4D97-AF65-F5344CB8AC3E}">
        <p14:creationId xmlns:p14="http://schemas.microsoft.com/office/powerpoint/2010/main" val="176474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340" y="311257"/>
            <a:ext cx="2263140" cy="66317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2920" y="311257"/>
            <a:ext cx="6621780" cy="66317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E50710-9D3E-451C-9AE9-579424238A50}" type="datetime1">
              <a:rPr lang="en-US" smtClean="0"/>
              <a:t>9/28/2017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542130-7A97-4C67-8A19-F5BD97CD53DA}" type="slidenum">
              <a:rPr lang="en-US" smtClean="0"/>
              <a:t>‹#›</a:t>
            </a:fld>
            <a:endParaRPr lang="en-US" dirty="0"/>
          </a:p>
        </p:txBody>
      </p:sp>
    </p:spTree>
    <p:extLst>
      <p:ext uri="{BB962C8B-B14F-4D97-AF65-F5344CB8AC3E}">
        <p14:creationId xmlns:p14="http://schemas.microsoft.com/office/powerpoint/2010/main" val="1350297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solidFill>
                  <a:schemeClr val="tx1">
                    <a:tint val="75000"/>
                  </a:schemeClr>
                </a:solidFill>
              </a:defRPr>
            </a:lvl1pPr>
            <a:lvl2pPr marL="509412" indent="0" algn="ctr">
              <a:buNone/>
              <a:defRPr>
                <a:solidFill>
                  <a:schemeClr val="tx1">
                    <a:tint val="75000"/>
                  </a:schemeClr>
                </a:solidFill>
              </a:defRPr>
            </a:lvl2pPr>
            <a:lvl3pPr marL="1018824" indent="0" algn="ctr">
              <a:buNone/>
              <a:defRPr>
                <a:solidFill>
                  <a:schemeClr val="tx1">
                    <a:tint val="75000"/>
                  </a:schemeClr>
                </a:solidFill>
              </a:defRPr>
            </a:lvl3pPr>
            <a:lvl4pPr marL="1528237" indent="0" algn="ctr">
              <a:buNone/>
              <a:defRPr>
                <a:solidFill>
                  <a:schemeClr val="tx1">
                    <a:tint val="75000"/>
                  </a:schemeClr>
                </a:solidFill>
              </a:defRPr>
            </a:lvl4pPr>
            <a:lvl5pPr marL="2037649" indent="0" algn="ctr">
              <a:buNone/>
              <a:defRPr>
                <a:solidFill>
                  <a:schemeClr val="tx1">
                    <a:tint val="75000"/>
                  </a:schemeClr>
                </a:solidFill>
              </a:defRPr>
            </a:lvl5pPr>
            <a:lvl6pPr marL="2547061" indent="0" algn="ctr">
              <a:buNone/>
              <a:defRPr>
                <a:solidFill>
                  <a:schemeClr val="tx1">
                    <a:tint val="75000"/>
                  </a:schemeClr>
                </a:solidFill>
              </a:defRPr>
            </a:lvl6pPr>
            <a:lvl7pPr marL="3056473" indent="0" algn="ctr">
              <a:buNone/>
              <a:defRPr>
                <a:solidFill>
                  <a:schemeClr val="tx1">
                    <a:tint val="75000"/>
                  </a:schemeClr>
                </a:solidFill>
              </a:defRPr>
            </a:lvl7pPr>
            <a:lvl8pPr marL="3565886" indent="0" algn="ctr">
              <a:buNone/>
              <a:defRPr>
                <a:solidFill>
                  <a:schemeClr val="tx1">
                    <a:tint val="75000"/>
                  </a:schemeClr>
                </a:solidFill>
              </a:defRPr>
            </a:lvl8pPr>
            <a:lvl9pPr marL="40752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1908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95340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7"/>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solidFill>
                  <a:schemeClr val="tx1">
                    <a:tint val="75000"/>
                  </a:schemeClr>
                </a:solidFill>
              </a:defRPr>
            </a:lvl1pPr>
            <a:lvl2pPr marL="509412" indent="0">
              <a:buNone/>
              <a:defRPr sz="2000">
                <a:solidFill>
                  <a:schemeClr val="tx1">
                    <a:tint val="75000"/>
                  </a:schemeClr>
                </a:solidFill>
              </a:defRPr>
            </a:lvl2pPr>
            <a:lvl3pPr marL="1018824" indent="0">
              <a:buNone/>
              <a:defRPr sz="1800">
                <a:solidFill>
                  <a:schemeClr val="tx1">
                    <a:tint val="75000"/>
                  </a:schemeClr>
                </a:solidFill>
              </a:defRPr>
            </a:lvl3pPr>
            <a:lvl4pPr marL="1528237" indent="0">
              <a:buNone/>
              <a:defRPr sz="1600">
                <a:solidFill>
                  <a:schemeClr val="tx1">
                    <a:tint val="75000"/>
                  </a:schemeClr>
                </a:solidFill>
              </a:defRPr>
            </a:lvl4pPr>
            <a:lvl5pPr marL="2037649" indent="0">
              <a:buNone/>
              <a:defRPr sz="1600">
                <a:solidFill>
                  <a:schemeClr val="tx1">
                    <a:tint val="75000"/>
                  </a:schemeClr>
                </a:solidFill>
              </a:defRPr>
            </a:lvl5pPr>
            <a:lvl6pPr marL="2547061" indent="0">
              <a:buNone/>
              <a:defRPr sz="1600">
                <a:solidFill>
                  <a:schemeClr val="tx1">
                    <a:tint val="75000"/>
                  </a:schemeClr>
                </a:solidFill>
              </a:defRPr>
            </a:lvl6pPr>
            <a:lvl7pPr marL="3056473" indent="0">
              <a:buNone/>
              <a:defRPr sz="1600">
                <a:solidFill>
                  <a:schemeClr val="tx1">
                    <a:tint val="75000"/>
                  </a:schemeClr>
                </a:solidFill>
              </a:defRPr>
            </a:lvl7pPr>
            <a:lvl8pPr marL="3565886" indent="0">
              <a:buNone/>
              <a:defRPr sz="1600">
                <a:solidFill>
                  <a:schemeClr val="tx1">
                    <a:tint val="75000"/>
                  </a:schemeClr>
                </a:solidFill>
              </a:defRPr>
            </a:lvl8pPr>
            <a:lvl9pPr marL="407529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80074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2920" y="1813560"/>
            <a:ext cx="4442460" cy="512942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1813560"/>
            <a:ext cx="4442460" cy="512942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24736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28" y="1739795"/>
            <a:ext cx="4445953"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28"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62469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803960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03138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1"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2921" y="1626447"/>
            <a:ext cx="3309144" cy="5316538"/>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63157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5C420C6-1B68-4FD2-AF03-30452B32B816}" type="datetime1">
              <a:rPr lang="en-US" smtClean="0"/>
              <a:t>9/28/2017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542130-7A97-4C67-8A19-F5BD97CD53DA}" type="slidenum">
              <a:rPr lang="en-US" smtClean="0"/>
              <a:t>‹#›</a:t>
            </a:fld>
            <a:endParaRPr lang="en-US" dirty="0"/>
          </a:p>
        </p:txBody>
      </p:sp>
      <p:cxnSp>
        <p:nvCxnSpPr>
          <p:cNvPr id="10" name="Straight Connector 9"/>
          <p:cNvCxnSpPr/>
          <p:nvPr userDrawn="1"/>
        </p:nvCxnSpPr>
        <p:spPr>
          <a:xfrm>
            <a:off x="387666" y="7221744"/>
            <a:ext cx="8247888" cy="0"/>
          </a:xfrm>
          <a:prstGeom prst="line">
            <a:avLst/>
          </a:prstGeom>
          <a:ln w="6350" cmpd="sng">
            <a:solidFill>
              <a:srgbClr val="595959"/>
            </a:solidFill>
          </a:ln>
        </p:spPr>
        <p:style>
          <a:lnRef idx="1">
            <a:schemeClr val="dk1"/>
          </a:lnRef>
          <a:fillRef idx="0">
            <a:schemeClr val="dk1"/>
          </a:fillRef>
          <a:effectRef idx="0">
            <a:schemeClr val="dk1"/>
          </a:effectRef>
          <a:fontRef idx="minor">
            <a:schemeClr val="tx1"/>
          </a:fontRef>
        </p:style>
      </p:cxnSp>
      <p:cxnSp>
        <p:nvCxnSpPr>
          <p:cNvPr id="11" name="Straight Connector 10"/>
          <p:cNvCxnSpPr/>
          <p:nvPr userDrawn="1"/>
        </p:nvCxnSpPr>
        <p:spPr>
          <a:xfrm>
            <a:off x="401037" y="633307"/>
            <a:ext cx="9281920" cy="0"/>
          </a:xfrm>
          <a:prstGeom prst="line">
            <a:avLst/>
          </a:prstGeom>
          <a:ln w="6350" cmpd="sng">
            <a:solidFill>
              <a:srgbClr val="595959"/>
            </a:solidFill>
          </a:ln>
        </p:spPr>
        <p:style>
          <a:lnRef idx="1">
            <a:schemeClr val="dk1"/>
          </a:lnRef>
          <a:fillRef idx="0">
            <a:schemeClr val="dk1"/>
          </a:fillRef>
          <a:effectRef idx="0">
            <a:schemeClr val="dk1"/>
          </a:effectRef>
          <a:fontRef idx="minor">
            <a:schemeClr val="tx1"/>
          </a:fontRef>
        </p:style>
      </p:cxnSp>
      <p:grpSp>
        <p:nvGrpSpPr>
          <p:cNvPr id="7" name="Group 6"/>
          <p:cNvGrpSpPr/>
          <p:nvPr userDrawn="1"/>
        </p:nvGrpSpPr>
        <p:grpSpPr>
          <a:xfrm>
            <a:off x="8633460" y="6858000"/>
            <a:ext cx="1005840" cy="732508"/>
            <a:chOff x="2743200" y="533400"/>
            <a:chExt cx="914400" cy="646331"/>
          </a:xfrm>
        </p:grpSpPr>
        <p:sp>
          <p:nvSpPr>
            <p:cNvPr id="8" name="TextBox 7"/>
            <p:cNvSpPr txBox="1"/>
            <p:nvPr/>
          </p:nvSpPr>
          <p:spPr>
            <a:xfrm>
              <a:off x="2743200" y="533400"/>
              <a:ext cx="914400" cy="646331"/>
            </a:xfrm>
            <a:prstGeom prst="rect">
              <a:avLst/>
            </a:prstGeom>
            <a:noFill/>
          </p:spPr>
          <p:txBody>
            <a:bodyPr wrap="square" rtlCol="0">
              <a:spAutoFit/>
            </a:bodyPr>
            <a:lstStyle/>
            <a:p>
              <a:pPr algn="ctr"/>
              <a:r>
                <a:rPr lang="en-US" b="1" dirty="0">
                  <a:latin typeface="Century Gothic" panose="020B0502020202020204" pitchFamily="34" charset="0"/>
                </a:rPr>
                <a:t>DAMC</a:t>
              </a:r>
            </a:p>
            <a:p>
              <a:pPr algn="ctr"/>
              <a:r>
                <a:rPr lang="en-US" b="1" dirty="0">
                  <a:latin typeface="Century Gothic" panose="020B0502020202020204" pitchFamily="34" charset="0"/>
                </a:rPr>
                <a:t>   2015</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0107" y="883920"/>
              <a:ext cx="182880" cy="182880"/>
            </a:xfrm>
            <a:prstGeom prst="rect">
              <a:avLst/>
            </a:prstGeom>
          </p:spPr>
        </p:pic>
      </p:grpSp>
    </p:spTree>
    <p:extLst>
      <p:ext uri="{BB962C8B-B14F-4D97-AF65-F5344CB8AC3E}">
        <p14:creationId xmlns:p14="http://schemas.microsoft.com/office/powerpoint/2010/main" val="211083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endParaRPr lang="en-US" dirty="0"/>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69810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458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340" y="311257"/>
            <a:ext cx="2263140" cy="66317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2920" y="311257"/>
            <a:ext cx="6621780" cy="66317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7C9D70-8FC3-4CB1-B486-F241323F4AF2}" type="datetimeFigureOut">
              <a:rPr lang="en-US" smtClean="0">
                <a:solidFill>
                  <a:prstClr val="black">
                    <a:tint val="75000"/>
                  </a:prstClr>
                </a:solidFill>
              </a:rPr>
              <a:pPr/>
              <a:t>9/28/2017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CD80291-3966-47DE-8526-C1A461E79A1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395753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solidFill>
                  <a:schemeClr val="tx1">
                    <a:tint val="75000"/>
                  </a:schemeClr>
                </a:solidFill>
              </a:defRPr>
            </a:lvl1pPr>
            <a:lvl2pPr marL="502920" indent="0" algn="ctr">
              <a:buNone/>
              <a:defRPr>
                <a:solidFill>
                  <a:schemeClr val="tx1">
                    <a:tint val="75000"/>
                  </a:schemeClr>
                </a:solidFill>
              </a:defRPr>
            </a:lvl2pPr>
            <a:lvl3pPr marL="1005840" indent="0" algn="ctr">
              <a:buNone/>
              <a:defRPr>
                <a:solidFill>
                  <a:schemeClr val="tx1">
                    <a:tint val="75000"/>
                  </a:schemeClr>
                </a:solidFill>
              </a:defRPr>
            </a:lvl3pPr>
            <a:lvl4pPr marL="1508760" indent="0" algn="ctr">
              <a:buNone/>
              <a:defRPr>
                <a:solidFill>
                  <a:schemeClr val="tx1">
                    <a:tint val="75000"/>
                  </a:schemeClr>
                </a:solidFill>
              </a:defRPr>
            </a:lvl4pPr>
            <a:lvl5pPr marL="2011680" indent="0" algn="ctr">
              <a:buNone/>
              <a:defRPr>
                <a:solidFill>
                  <a:schemeClr val="tx1">
                    <a:tint val="75000"/>
                  </a:schemeClr>
                </a:solidFill>
              </a:defRPr>
            </a:lvl5pPr>
            <a:lvl6pPr marL="2514600" indent="0" algn="ctr">
              <a:buNone/>
              <a:defRPr>
                <a:solidFill>
                  <a:schemeClr val="tx1">
                    <a:tint val="75000"/>
                  </a:schemeClr>
                </a:solidFill>
              </a:defRPr>
            </a:lvl6pPr>
            <a:lvl7pPr marL="3017520" indent="0" algn="ctr">
              <a:buNone/>
              <a:defRPr>
                <a:solidFill>
                  <a:schemeClr val="tx1">
                    <a:tint val="75000"/>
                  </a:schemeClr>
                </a:solidFill>
              </a:defRPr>
            </a:lvl7pPr>
            <a:lvl8pPr marL="3520440" indent="0" algn="ctr">
              <a:buNone/>
              <a:defRPr>
                <a:solidFill>
                  <a:schemeClr val="tx1">
                    <a:tint val="75000"/>
                  </a:schemeClr>
                </a:solidFill>
              </a:defRPr>
            </a:lvl8pPr>
            <a:lvl9pPr marL="402336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a:xfrm>
            <a:off x="3436620" y="7203864"/>
            <a:ext cx="3185160" cy="413808"/>
          </a:xfr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pic>
        <p:nvPicPr>
          <p:cNvPr id="7" name="Picture 3" descr="Logo21.png"/>
          <p:cNvPicPr>
            <a:picLocks noChangeAspect="1"/>
          </p:cNvPicPr>
          <p:nvPr userDrawn="1"/>
        </p:nvPicPr>
        <p:blipFill>
          <a:blip r:embed="rId2" cstate="print"/>
          <a:srcRect/>
          <a:stretch>
            <a:fillRect/>
          </a:stretch>
        </p:blipFill>
        <p:spPr bwMode="auto">
          <a:xfrm>
            <a:off x="4274820" y="7340600"/>
            <a:ext cx="1341120" cy="183249"/>
          </a:xfrm>
          <a:prstGeom prst="rect">
            <a:avLst/>
          </a:prstGeom>
          <a:noFill/>
          <a:ln w="9525">
            <a:noFill/>
            <a:miter lim="800000"/>
            <a:headEnd/>
            <a:tailEnd/>
          </a:ln>
        </p:spPr>
      </p:pic>
    </p:spTree>
    <p:extLst>
      <p:ext uri="{BB962C8B-B14F-4D97-AF65-F5344CB8AC3E}">
        <p14:creationId xmlns:p14="http://schemas.microsoft.com/office/powerpoint/2010/main" val="110516760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smtClean="0">
                <a:solidFill>
                  <a:prstClr val="black">
                    <a:tint val="75000"/>
                  </a:prstClr>
                </a:solidFill>
              </a:rPr>
              <a:t>Confidential</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pic>
        <p:nvPicPr>
          <p:cNvPr id="7" name="Picture 3" descr="Logo21.png"/>
          <p:cNvPicPr>
            <a:picLocks noChangeAspect="1"/>
          </p:cNvPicPr>
          <p:nvPr userDrawn="1"/>
        </p:nvPicPr>
        <p:blipFill>
          <a:blip r:embed="rId2" cstate="print"/>
          <a:srcRect/>
          <a:stretch>
            <a:fillRect/>
          </a:stretch>
        </p:blipFill>
        <p:spPr bwMode="auto">
          <a:xfrm>
            <a:off x="4274820" y="7340600"/>
            <a:ext cx="1341120" cy="183249"/>
          </a:xfrm>
          <a:prstGeom prst="rect">
            <a:avLst/>
          </a:prstGeom>
          <a:noFill/>
          <a:ln w="9525">
            <a:noFill/>
            <a:miter lim="800000"/>
            <a:headEnd/>
            <a:tailEnd/>
          </a:ln>
        </p:spPr>
      </p:pic>
      <p:sp>
        <p:nvSpPr>
          <p:cNvPr id="8" name="Footer Placeholder 4"/>
          <p:cNvSpPr txBox="1">
            <a:spLocks/>
          </p:cNvSpPr>
          <p:nvPr userDrawn="1"/>
        </p:nvSpPr>
        <p:spPr>
          <a:xfrm rot="16200000">
            <a:off x="7844986" y="5209677"/>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90" dirty="0" smtClean="0">
                <a:solidFill>
                  <a:prstClr val="white">
                    <a:lumMod val="50000"/>
                  </a:prstClr>
                </a:solidFill>
              </a:rPr>
              <a:t>Copyright Human Capital Growth.  All Rights Reserved.</a:t>
            </a:r>
            <a:endParaRPr lang="en-US" sz="990" dirty="0">
              <a:solidFill>
                <a:prstClr val="white">
                  <a:lumMod val="50000"/>
                </a:prstClr>
              </a:solidFill>
            </a:endParaRPr>
          </a:p>
        </p:txBody>
      </p:sp>
    </p:spTree>
    <p:extLst>
      <p:ext uri="{BB962C8B-B14F-4D97-AF65-F5344CB8AC3E}">
        <p14:creationId xmlns:p14="http://schemas.microsoft.com/office/powerpoint/2010/main" val="338708867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smtClean="0">
                <a:solidFill>
                  <a:prstClr val="black">
                    <a:tint val="75000"/>
                  </a:prstClr>
                </a:solidFill>
              </a:rPr>
              <a:t>Confidential</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sp>
        <p:nvSpPr>
          <p:cNvPr id="9" name="Footer Placeholder 4"/>
          <p:cNvSpPr txBox="1">
            <a:spLocks/>
          </p:cNvSpPr>
          <p:nvPr userDrawn="1"/>
        </p:nvSpPr>
        <p:spPr>
          <a:xfrm rot="16200000">
            <a:off x="7844986" y="5103124"/>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90" dirty="0" smtClean="0">
                <a:solidFill>
                  <a:prstClr val="white">
                    <a:lumMod val="50000"/>
                  </a:prstClr>
                </a:solidFill>
              </a:rPr>
              <a:t>Copyright Human Capital Growth.  All Rights Reserved.</a:t>
            </a:r>
            <a:endParaRPr lang="en-US" sz="990" dirty="0">
              <a:solidFill>
                <a:prstClr val="white">
                  <a:lumMod val="50000"/>
                </a:prstClr>
              </a:solidFill>
            </a:endParaRPr>
          </a:p>
        </p:txBody>
      </p:sp>
    </p:spTree>
    <p:extLst>
      <p:ext uri="{BB962C8B-B14F-4D97-AF65-F5344CB8AC3E}">
        <p14:creationId xmlns:p14="http://schemas.microsoft.com/office/powerpoint/2010/main" val="73356550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7"/>
            <a:ext cx="8549640" cy="1543685"/>
          </a:xfrm>
        </p:spPr>
        <p:txBody>
          <a:bodyPr anchor="t"/>
          <a:lstStyle>
            <a:lvl1pPr algn="l">
              <a:defRPr sz="44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solidFill>
                  <a:schemeClr val="tx1">
                    <a:tint val="75000"/>
                  </a:schemeClr>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pic>
        <p:nvPicPr>
          <p:cNvPr id="7" name="Picture 3" descr="Logo21.png"/>
          <p:cNvPicPr>
            <a:picLocks noChangeAspect="1"/>
          </p:cNvPicPr>
          <p:nvPr userDrawn="1"/>
        </p:nvPicPr>
        <p:blipFill>
          <a:blip r:embed="rId2" cstate="print"/>
          <a:srcRect/>
          <a:stretch>
            <a:fillRect/>
          </a:stretch>
        </p:blipFill>
        <p:spPr bwMode="auto">
          <a:xfrm>
            <a:off x="4274820" y="7340600"/>
            <a:ext cx="1341120" cy="183249"/>
          </a:xfrm>
          <a:prstGeom prst="rect">
            <a:avLst/>
          </a:prstGeom>
          <a:noFill/>
          <a:ln w="9525">
            <a:noFill/>
            <a:miter lim="800000"/>
            <a:headEnd/>
            <a:tailEnd/>
          </a:ln>
        </p:spPr>
      </p:pic>
    </p:spTree>
    <p:extLst>
      <p:ext uri="{BB962C8B-B14F-4D97-AF65-F5344CB8AC3E}">
        <p14:creationId xmlns:p14="http://schemas.microsoft.com/office/powerpoint/2010/main" val="2987316777"/>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2920" y="1813560"/>
            <a:ext cx="4442460" cy="5129425"/>
          </a:xfrm>
        </p:spPr>
        <p:txBody>
          <a:bodyPr/>
          <a:lstStyle>
            <a:lvl1pPr>
              <a:defRPr sz="3080"/>
            </a:lvl1pPr>
            <a:lvl2pPr>
              <a:defRPr sz="2640"/>
            </a:lvl2pPr>
            <a:lvl3pPr>
              <a:defRPr sz="2200"/>
            </a:lvl3pPr>
            <a:lvl4pPr>
              <a:defRPr sz="1980"/>
            </a:lvl4pPr>
            <a:lvl5pPr>
              <a:defRPr sz="1980"/>
            </a:lvl5pPr>
            <a:lvl6pPr>
              <a:defRPr sz="1980"/>
            </a:lvl6pPr>
            <a:lvl7pPr>
              <a:defRPr sz="1980"/>
            </a:lvl7pPr>
            <a:lvl8pPr>
              <a:defRPr sz="1980"/>
            </a:lvl8pPr>
            <a:lvl9pPr>
              <a:defRPr sz="198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1813560"/>
            <a:ext cx="4442460" cy="5129425"/>
          </a:xfrm>
        </p:spPr>
        <p:txBody>
          <a:bodyPr/>
          <a:lstStyle>
            <a:lvl1pPr>
              <a:defRPr sz="3080"/>
            </a:lvl1pPr>
            <a:lvl2pPr>
              <a:defRPr sz="2640"/>
            </a:lvl2pPr>
            <a:lvl3pPr>
              <a:defRPr sz="2200"/>
            </a:lvl3pPr>
            <a:lvl4pPr>
              <a:defRPr sz="1980"/>
            </a:lvl4pPr>
            <a:lvl5pPr>
              <a:defRPr sz="1980"/>
            </a:lvl5pPr>
            <a:lvl6pPr>
              <a:defRPr sz="1980"/>
            </a:lvl6pPr>
            <a:lvl7pPr>
              <a:defRPr sz="1980"/>
            </a:lvl7pPr>
            <a:lvl8pPr>
              <a:defRPr sz="1980"/>
            </a:lvl8pPr>
            <a:lvl9pPr>
              <a:defRPr sz="198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pic>
        <p:nvPicPr>
          <p:cNvPr id="8" name="Picture 3" descr="Logo21.png"/>
          <p:cNvPicPr>
            <a:picLocks noChangeAspect="1"/>
          </p:cNvPicPr>
          <p:nvPr userDrawn="1"/>
        </p:nvPicPr>
        <p:blipFill>
          <a:blip r:embed="rId2" cstate="print"/>
          <a:srcRect/>
          <a:stretch>
            <a:fillRect/>
          </a:stretch>
        </p:blipFill>
        <p:spPr bwMode="auto">
          <a:xfrm>
            <a:off x="4274820" y="7340600"/>
            <a:ext cx="1341120" cy="183249"/>
          </a:xfrm>
          <a:prstGeom prst="rect">
            <a:avLst/>
          </a:prstGeom>
          <a:noFill/>
          <a:ln w="9525">
            <a:noFill/>
            <a:miter lim="800000"/>
            <a:headEnd/>
            <a:tailEnd/>
          </a:ln>
        </p:spPr>
      </p:pic>
    </p:spTree>
    <p:extLst>
      <p:ext uri="{BB962C8B-B14F-4D97-AF65-F5344CB8AC3E}">
        <p14:creationId xmlns:p14="http://schemas.microsoft.com/office/powerpoint/2010/main" val="22080476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smtClean="0"/>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640"/>
            </a:lvl1pPr>
            <a:lvl2pPr>
              <a:defRPr sz="2200"/>
            </a:lvl2pPr>
            <a:lvl3pPr>
              <a:defRPr sz="1980"/>
            </a:lvl3pPr>
            <a:lvl4pPr>
              <a:defRPr sz="1760"/>
            </a:lvl4pPr>
            <a:lvl5pPr>
              <a:defRPr sz="1760"/>
            </a:lvl5pPr>
            <a:lvl6pPr>
              <a:defRPr sz="1760"/>
            </a:lvl6pPr>
            <a:lvl7pPr>
              <a:defRPr sz="1760"/>
            </a:lvl7pPr>
            <a:lvl8pPr>
              <a:defRPr sz="1760"/>
            </a:lvl8pPr>
            <a:lvl9pPr>
              <a:defRPr sz="17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28" y="1739795"/>
            <a:ext cx="4445953" cy="725064"/>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smtClean="0"/>
              <a:t>Click to edit Master text styles</a:t>
            </a:r>
          </a:p>
        </p:txBody>
      </p:sp>
      <p:sp>
        <p:nvSpPr>
          <p:cNvPr id="6" name="Content Placeholder 5"/>
          <p:cNvSpPr>
            <a:spLocks noGrp="1"/>
          </p:cNvSpPr>
          <p:nvPr>
            <p:ph sz="quarter" idx="4"/>
          </p:nvPr>
        </p:nvSpPr>
        <p:spPr>
          <a:xfrm>
            <a:off x="5109528" y="2464859"/>
            <a:ext cx="4445953" cy="4478126"/>
          </a:xfrm>
        </p:spPr>
        <p:txBody>
          <a:bodyPr/>
          <a:lstStyle>
            <a:lvl1pPr>
              <a:defRPr sz="2640"/>
            </a:lvl1pPr>
            <a:lvl2pPr>
              <a:defRPr sz="2200"/>
            </a:lvl2pPr>
            <a:lvl3pPr>
              <a:defRPr sz="1980"/>
            </a:lvl3pPr>
            <a:lvl4pPr>
              <a:defRPr sz="1760"/>
            </a:lvl4pPr>
            <a:lvl5pPr>
              <a:defRPr sz="1760"/>
            </a:lvl5pPr>
            <a:lvl6pPr>
              <a:defRPr sz="1760"/>
            </a:lvl6pPr>
            <a:lvl7pPr>
              <a:defRPr sz="1760"/>
            </a:lvl7pPr>
            <a:lvl8pPr>
              <a:defRPr sz="1760"/>
            </a:lvl8pPr>
            <a:lvl9pPr>
              <a:defRPr sz="17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pic>
        <p:nvPicPr>
          <p:cNvPr id="10" name="Picture 3" descr="Logo21.png"/>
          <p:cNvPicPr>
            <a:picLocks noChangeAspect="1"/>
          </p:cNvPicPr>
          <p:nvPr userDrawn="1"/>
        </p:nvPicPr>
        <p:blipFill>
          <a:blip r:embed="rId2" cstate="print"/>
          <a:srcRect/>
          <a:stretch>
            <a:fillRect/>
          </a:stretch>
        </p:blipFill>
        <p:spPr bwMode="auto">
          <a:xfrm>
            <a:off x="4274820" y="7340600"/>
            <a:ext cx="1341120" cy="183249"/>
          </a:xfrm>
          <a:prstGeom prst="rect">
            <a:avLst/>
          </a:prstGeom>
          <a:noFill/>
          <a:ln w="9525">
            <a:noFill/>
            <a:miter lim="800000"/>
            <a:headEnd/>
            <a:tailEnd/>
          </a:ln>
        </p:spPr>
      </p:pic>
      <p:sp>
        <p:nvSpPr>
          <p:cNvPr id="11" name="Footer Placeholder 4"/>
          <p:cNvSpPr txBox="1">
            <a:spLocks/>
          </p:cNvSpPr>
          <p:nvPr userDrawn="1"/>
        </p:nvSpPr>
        <p:spPr>
          <a:xfrm rot="16200000">
            <a:off x="7784510" y="5310028"/>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90" dirty="0" smtClean="0">
                <a:solidFill>
                  <a:prstClr val="white">
                    <a:lumMod val="50000"/>
                  </a:prstClr>
                </a:solidFill>
              </a:rPr>
              <a:t>Copyright Human Capital Growth.  All Rights Reserved.</a:t>
            </a:r>
            <a:endParaRPr lang="en-US" sz="990" dirty="0">
              <a:solidFill>
                <a:prstClr val="white">
                  <a:lumMod val="50000"/>
                </a:prstClr>
              </a:solidFill>
            </a:endParaRPr>
          </a:p>
        </p:txBody>
      </p:sp>
    </p:spTree>
    <p:extLst>
      <p:ext uri="{BB962C8B-B14F-4D97-AF65-F5344CB8AC3E}">
        <p14:creationId xmlns:p14="http://schemas.microsoft.com/office/powerpoint/2010/main" val="983925710"/>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pic>
        <p:nvPicPr>
          <p:cNvPr id="6" name="Picture 3" descr="Logo21.png"/>
          <p:cNvPicPr>
            <a:picLocks noChangeAspect="1"/>
          </p:cNvPicPr>
          <p:nvPr userDrawn="1"/>
        </p:nvPicPr>
        <p:blipFill>
          <a:blip r:embed="rId2" cstate="print"/>
          <a:srcRect/>
          <a:stretch>
            <a:fillRect/>
          </a:stretch>
        </p:blipFill>
        <p:spPr bwMode="auto">
          <a:xfrm>
            <a:off x="4274820" y="7340600"/>
            <a:ext cx="1341120" cy="183249"/>
          </a:xfrm>
          <a:prstGeom prst="rect">
            <a:avLst/>
          </a:prstGeom>
          <a:noFill/>
          <a:ln w="9525">
            <a:noFill/>
            <a:miter lim="800000"/>
            <a:headEnd/>
            <a:tailEnd/>
          </a:ln>
        </p:spPr>
      </p:pic>
      <p:sp>
        <p:nvSpPr>
          <p:cNvPr id="7" name="Footer Placeholder 4"/>
          <p:cNvSpPr txBox="1">
            <a:spLocks/>
          </p:cNvSpPr>
          <p:nvPr userDrawn="1"/>
        </p:nvSpPr>
        <p:spPr>
          <a:xfrm rot="16200000">
            <a:off x="7856379" y="5103124"/>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80" dirty="0" smtClean="0">
                <a:solidFill>
                  <a:prstClr val="white">
                    <a:lumMod val="50000"/>
                  </a:prstClr>
                </a:solidFill>
              </a:rPr>
              <a:t>Copyright Human Capital Growth.  All Rights Reserved.</a:t>
            </a:r>
            <a:endParaRPr lang="en-US" sz="880" dirty="0">
              <a:solidFill>
                <a:prstClr val="white">
                  <a:lumMod val="50000"/>
                </a:prstClr>
              </a:solidFill>
            </a:endParaRPr>
          </a:p>
        </p:txBody>
      </p:sp>
    </p:spTree>
    <p:extLst>
      <p:ext uri="{BB962C8B-B14F-4D97-AF65-F5344CB8AC3E}">
        <p14:creationId xmlns:p14="http://schemas.microsoft.com/office/powerpoint/2010/main" val="37655663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0"/>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solidFill>
                  <a:schemeClr val="tx1">
                    <a:tint val="75000"/>
                  </a:schemeClr>
                </a:solidFill>
              </a:defRPr>
            </a:lvl1pPr>
            <a:lvl2pPr marL="509292" indent="0">
              <a:buNone/>
              <a:defRPr sz="2000">
                <a:solidFill>
                  <a:schemeClr val="tx1">
                    <a:tint val="75000"/>
                  </a:schemeClr>
                </a:solidFill>
              </a:defRPr>
            </a:lvl2pPr>
            <a:lvl3pPr marL="1018586" indent="0">
              <a:buNone/>
              <a:defRPr sz="1800">
                <a:solidFill>
                  <a:schemeClr val="tx1">
                    <a:tint val="75000"/>
                  </a:schemeClr>
                </a:solidFill>
              </a:defRPr>
            </a:lvl3pPr>
            <a:lvl4pPr marL="1527879" indent="0">
              <a:buNone/>
              <a:defRPr sz="1600">
                <a:solidFill>
                  <a:schemeClr val="tx1">
                    <a:tint val="75000"/>
                  </a:schemeClr>
                </a:solidFill>
              </a:defRPr>
            </a:lvl4pPr>
            <a:lvl5pPr marL="2037173" indent="0">
              <a:buNone/>
              <a:defRPr sz="1600">
                <a:solidFill>
                  <a:schemeClr val="tx1">
                    <a:tint val="75000"/>
                  </a:schemeClr>
                </a:solidFill>
              </a:defRPr>
            </a:lvl5pPr>
            <a:lvl6pPr marL="2546466" indent="0">
              <a:buNone/>
              <a:defRPr sz="1600">
                <a:solidFill>
                  <a:schemeClr val="tx1">
                    <a:tint val="75000"/>
                  </a:schemeClr>
                </a:solidFill>
              </a:defRPr>
            </a:lvl6pPr>
            <a:lvl7pPr marL="3055758" indent="0">
              <a:buNone/>
              <a:defRPr sz="1600">
                <a:solidFill>
                  <a:schemeClr val="tx1">
                    <a:tint val="75000"/>
                  </a:schemeClr>
                </a:solidFill>
              </a:defRPr>
            </a:lvl7pPr>
            <a:lvl8pPr marL="3565052" indent="0">
              <a:buNone/>
              <a:defRPr sz="1600">
                <a:solidFill>
                  <a:schemeClr val="tx1">
                    <a:tint val="75000"/>
                  </a:schemeClr>
                </a:solidFill>
              </a:defRPr>
            </a:lvl8pPr>
            <a:lvl9pPr marL="4074344"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53E2ED-4054-4C28-9A3E-218F72FBE6A9}" type="datetime1">
              <a:rPr lang="en-US" smtClean="0"/>
              <a:t>9/28/2017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542130-7A97-4C67-8A19-F5BD97CD53DA}" type="slidenum">
              <a:rPr lang="en-US" smtClean="0"/>
              <a:t>‹#›</a:t>
            </a:fld>
            <a:endParaRPr lang="en-US" dirty="0"/>
          </a:p>
        </p:txBody>
      </p:sp>
      <p:grpSp>
        <p:nvGrpSpPr>
          <p:cNvPr id="7" name="Group 6"/>
          <p:cNvGrpSpPr/>
          <p:nvPr userDrawn="1"/>
        </p:nvGrpSpPr>
        <p:grpSpPr>
          <a:xfrm>
            <a:off x="8633460" y="6853443"/>
            <a:ext cx="1005840" cy="732508"/>
            <a:chOff x="2743200" y="533400"/>
            <a:chExt cx="914400" cy="646331"/>
          </a:xfrm>
        </p:grpSpPr>
        <p:sp>
          <p:nvSpPr>
            <p:cNvPr id="8" name="TextBox 7"/>
            <p:cNvSpPr txBox="1"/>
            <p:nvPr/>
          </p:nvSpPr>
          <p:spPr>
            <a:xfrm>
              <a:off x="2743200" y="533400"/>
              <a:ext cx="914400" cy="646331"/>
            </a:xfrm>
            <a:prstGeom prst="rect">
              <a:avLst/>
            </a:prstGeom>
            <a:noFill/>
          </p:spPr>
          <p:txBody>
            <a:bodyPr wrap="square" rtlCol="0">
              <a:spAutoFit/>
            </a:bodyPr>
            <a:lstStyle/>
            <a:p>
              <a:pPr algn="ctr"/>
              <a:r>
                <a:rPr lang="en-US" b="1" dirty="0">
                  <a:latin typeface="Century Gothic" panose="020B0502020202020204" pitchFamily="34" charset="0"/>
                </a:rPr>
                <a:t>DAMC</a:t>
              </a:r>
            </a:p>
            <a:p>
              <a:pPr algn="ctr"/>
              <a:r>
                <a:rPr lang="en-US" b="1" dirty="0">
                  <a:latin typeface="Century Gothic" panose="020B0502020202020204" pitchFamily="34" charset="0"/>
                </a:rPr>
                <a:t>   2015</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0107" y="883920"/>
              <a:ext cx="182880" cy="182880"/>
            </a:xfrm>
            <a:prstGeom prst="rect">
              <a:avLst/>
            </a:prstGeom>
          </p:spPr>
        </p:pic>
      </p:grpSp>
    </p:spTree>
    <p:extLst>
      <p:ext uri="{BB962C8B-B14F-4D97-AF65-F5344CB8AC3E}">
        <p14:creationId xmlns:p14="http://schemas.microsoft.com/office/powerpoint/2010/main" val="1368739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sp>
        <p:nvSpPr>
          <p:cNvPr id="5" name="Footer Placeholder 4"/>
          <p:cNvSpPr txBox="1">
            <a:spLocks/>
          </p:cNvSpPr>
          <p:nvPr userDrawn="1"/>
        </p:nvSpPr>
        <p:spPr>
          <a:xfrm rot="16200000">
            <a:off x="7784510" y="5310028"/>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55" dirty="0" smtClean="0">
                <a:solidFill>
                  <a:prstClr val="white">
                    <a:lumMod val="50000"/>
                  </a:prstClr>
                </a:solidFill>
              </a:rPr>
              <a:t>Copyright Human Capital Growth.  All Rights Reserved.</a:t>
            </a:r>
            <a:endParaRPr lang="en-US" sz="1155" dirty="0">
              <a:solidFill>
                <a:prstClr val="white">
                  <a:lumMod val="50000"/>
                </a:prstClr>
              </a:solidFill>
            </a:endParaRPr>
          </a:p>
        </p:txBody>
      </p:sp>
    </p:spTree>
    <p:extLst>
      <p:ext uri="{BB962C8B-B14F-4D97-AF65-F5344CB8AC3E}">
        <p14:creationId xmlns:p14="http://schemas.microsoft.com/office/powerpoint/2010/main" val="171869146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sp>
        <p:nvSpPr>
          <p:cNvPr id="5" name="Footer Placeholder 4"/>
          <p:cNvSpPr txBox="1">
            <a:spLocks/>
          </p:cNvSpPr>
          <p:nvPr userDrawn="1"/>
        </p:nvSpPr>
        <p:spPr>
          <a:xfrm rot="16200000">
            <a:off x="7854751" y="5103124"/>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90" dirty="0" smtClean="0">
                <a:solidFill>
                  <a:prstClr val="white">
                    <a:lumMod val="50000"/>
                  </a:prstClr>
                </a:solidFill>
              </a:rPr>
              <a:t>Copyright Human Capital Growth.  All Rights Reserved.</a:t>
            </a:r>
            <a:endParaRPr lang="en-US" sz="990" dirty="0">
              <a:solidFill>
                <a:prstClr val="white">
                  <a:lumMod val="50000"/>
                </a:prstClr>
              </a:solidFill>
            </a:endParaRPr>
          </a:p>
        </p:txBody>
      </p:sp>
    </p:spTree>
    <p:extLst>
      <p:ext uri="{BB962C8B-B14F-4D97-AF65-F5344CB8AC3E}">
        <p14:creationId xmlns:p14="http://schemas.microsoft.com/office/powerpoint/2010/main" val="2216628832"/>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1"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1" y="1626447"/>
            <a:ext cx="3309144" cy="5316538"/>
          </a:xfrm>
        </p:spPr>
        <p:txBody>
          <a:bodyPr/>
          <a:lstStyle>
            <a:lvl1pPr marL="0" indent="0">
              <a:buNone/>
              <a:defRPr sz="154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5456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endParaRPr lang="en-US"/>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54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97445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00264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340" y="311257"/>
            <a:ext cx="2263140" cy="66317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2920" y="311257"/>
            <a:ext cx="6621780" cy="663172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Confidential</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6C3B0C-ACC0-45D8-B8EC-460DC3555F3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41818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57300" y="1272011"/>
            <a:ext cx="7543800" cy="2705947"/>
          </a:xfrm>
        </p:spPr>
        <p:txBody>
          <a:bodyPr anchor="b"/>
          <a:lstStyle>
            <a:lvl1pPr algn="ctr">
              <a:defRPr sz="4950"/>
            </a:lvl1pPr>
          </a:lstStyle>
          <a:p>
            <a:r>
              <a:rPr lang="en-US" smtClean="0"/>
              <a:t>Click to edit Master title style</a:t>
            </a:r>
            <a:endParaRPr lang="en-US" dirty="0"/>
          </a:p>
        </p:txBody>
      </p:sp>
      <p:sp>
        <p:nvSpPr>
          <p:cNvPr id="3" name="Subtitle 2"/>
          <p:cNvSpPr>
            <a:spLocks noGrp="1"/>
          </p:cNvSpPr>
          <p:nvPr>
            <p:ph type="subTitle" idx="1"/>
          </p:nvPr>
        </p:nvSpPr>
        <p:spPr>
          <a:xfrm>
            <a:off x="1257300" y="4082310"/>
            <a:ext cx="7543800" cy="1876530"/>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28FD118-7E0B-4783-832C-495BE39B0237}" type="datetime1">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67013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CC4CFD-F3CA-427D-89E3-6643D364BDD1}" type="datetime1">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p:nvPr userDrawn="1"/>
        </p:nvSpPr>
        <p:spPr>
          <a:xfrm>
            <a:off x="0" y="7153487"/>
            <a:ext cx="10058400" cy="618914"/>
          </a:xfrm>
          <a:prstGeom prst="rect">
            <a:avLst/>
          </a:prstGeom>
          <a:solidFill>
            <a:srgbClr val="253F70"/>
          </a:solidFill>
        </p:spPr>
        <p:style>
          <a:lnRef idx="1">
            <a:schemeClr val="accent5"/>
          </a:lnRef>
          <a:fillRef idx="3">
            <a:schemeClr val="accent5"/>
          </a:fillRef>
          <a:effectRef idx="2">
            <a:schemeClr val="accent5"/>
          </a:effectRef>
          <a:fontRef idx="minor">
            <a:schemeClr val="lt1"/>
          </a:fontRef>
        </p:style>
        <p:txBody>
          <a:bodyPr rtlCol="0" anchor="ctr"/>
          <a:lstStyle/>
          <a:p>
            <a:pPr algn="ctr" defTabSz="754380"/>
            <a:endParaRPr lang="en-US" sz="1485">
              <a:solidFill>
                <a:prstClr val="white"/>
              </a:solidFill>
            </a:endParaRPr>
          </a:p>
        </p:txBody>
      </p:sp>
      <p:sp>
        <p:nvSpPr>
          <p:cNvPr id="8" name="TextBox 7"/>
          <p:cNvSpPr txBox="1"/>
          <p:nvPr userDrawn="1"/>
        </p:nvSpPr>
        <p:spPr>
          <a:xfrm rot="16200000">
            <a:off x="7727882" y="5059481"/>
            <a:ext cx="3700886" cy="181268"/>
          </a:xfrm>
          <a:prstGeom prst="rect">
            <a:avLst/>
          </a:prstGeom>
          <a:noFill/>
        </p:spPr>
        <p:txBody>
          <a:bodyPr wrap="square" rtlCol="0">
            <a:spAutoFit/>
          </a:bodyPr>
          <a:lstStyle/>
          <a:p>
            <a:pPr defTabSz="754380"/>
            <a:r>
              <a:rPr lang="en-US" sz="578" dirty="0" smtClean="0">
                <a:solidFill>
                  <a:prstClr val="white">
                    <a:lumMod val="75000"/>
                  </a:prstClr>
                </a:solidFill>
              </a:rPr>
              <a:t>Copyright Human Capital Growth.  All Rights Reserved.</a:t>
            </a:r>
            <a:endParaRPr lang="en-US" sz="578" dirty="0">
              <a:solidFill>
                <a:prstClr val="white">
                  <a:lumMod val="75000"/>
                </a:prstClr>
              </a:solidFill>
            </a:endParaRPr>
          </a:p>
        </p:txBody>
      </p:sp>
      <p:cxnSp>
        <p:nvCxnSpPr>
          <p:cNvPr id="9" name="Straight Connector 8"/>
          <p:cNvCxnSpPr/>
          <p:nvPr userDrawn="1"/>
        </p:nvCxnSpPr>
        <p:spPr>
          <a:xfrm>
            <a:off x="0" y="7153486"/>
            <a:ext cx="10058400" cy="0"/>
          </a:xfrm>
          <a:prstGeom prst="line">
            <a:avLst/>
          </a:prstGeom>
          <a:ln w="38100">
            <a:solidFill>
              <a:srgbClr val="C32424"/>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7963" y="7222448"/>
            <a:ext cx="1822475" cy="395226"/>
          </a:xfrm>
          <a:prstGeom prst="rect">
            <a:avLst/>
          </a:prstGeom>
        </p:spPr>
      </p:pic>
    </p:spTree>
    <p:extLst>
      <p:ext uri="{BB962C8B-B14F-4D97-AF65-F5344CB8AC3E}">
        <p14:creationId xmlns:p14="http://schemas.microsoft.com/office/powerpoint/2010/main" val="176162810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CC4CFD-F3CA-427D-89E3-6643D364BDD1}" type="datetime1">
              <a:rPr lang="en-US" smtClean="0">
                <a:solidFill>
                  <a:prstClr val="black">
                    <a:tint val="75000"/>
                  </a:prstClr>
                </a:solidFill>
              </a:rPr>
              <a:pPr/>
              <a:t>9/28/2017</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dirty="0">
              <a:solidFill>
                <a:prstClr val="black">
                  <a:tint val="75000"/>
                </a:prstClr>
              </a:solidFill>
            </a:endParaRPr>
          </a:p>
        </p:txBody>
      </p:sp>
      <p:sp>
        <p:nvSpPr>
          <p:cNvPr id="8" name="TextBox 7"/>
          <p:cNvSpPr txBox="1"/>
          <p:nvPr userDrawn="1"/>
        </p:nvSpPr>
        <p:spPr>
          <a:xfrm rot="16200000">
            <a:off x="7727882" y="5059481"/>
            <a:ext cx="3700886" cy="181268"/>
          </a:xfrm>
          <a:prstGeom prst="rect">
            <a:avLst/>
          </a:prstGeom>
          <a:noFill/>
        </p:spPr>
        <p:txBody>
          <a:bodyPr wrap="square" rtlCol="0">
            <a:spAutoFit/>
          </a:bodyPr>
          <a:lstStyle/>
          <a:p>
            <a:pPr defTabSz="754380"/>
            <a:r>
              <a:rPr lang="en-US" sz="578" dirty="0" smtClean="0">
                <a:solidFill>
                  <a:prstClr val="white">
                    <a:lumMod val="75000"/>
                  </a:prstClr>
                </a:solidFill>
              </a:rPr>
              <a:t>Copyright Human Capital Growth.  All Rights Reserved.</a:t>
            </a:r>
            <a:endParaRPr lang="en-US" sz="578" dirty="0">
              <a:solidFill>
                <a:prstClr val="white">
                  <a:lumMod val="75000"/>
                </a:prstClr>
              </a:solidFill>
            </a:endParaRPr>
          </a:p>
        </p:txBody>
      </p:sp>
    </p:spTree>
    <p:extLst>
      <p:ext uri="{BB962C8B-B14F-4D97-AF65-F5344CB8AC3E}">
        <p14:creationId xmlns:p14="http://schemas.microsoft.com/office/powerpoint/2010/main" val="4065961471"/>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6" y="1937704"/>
            <a:ext cx="8675370" cy="3233102"/>
          </a:xfrm>
        </p:spPr>
        <p:txBody>
          <a:bodyPr anchor="b"/>
          <a:lstStyle>
            <a:lvl1pPr>
              <a:defRPr sz="4950"/>
            </a:lvl1pPr>
          </a:lstStyle>
          <a:p>
            <a:r>
              <a:rPr lang="en-US" smtClean="0"/>
              <a:t>Click to edit Master title style</a:t>
            </a:r>
            <a:endParaRPr lang="en-US" dirty="0"/>
          </a:p>
        </p:txBody>
      </p:sp>
      <p:sp>
        <p:nvSpPr>
          <p:cNvPr id="3" name="Text Placeholder 2"/>
          <p:cNvSpPr>
            <a:spLocks noGrp="1"/>
          </p:cNvSpPr>
          <p:nvPr>
            <p:ph type="body" idx="1"/>
          </p:nvPr>
        </p:nvSpPr>
        <p:spPr>
          <a:xfrm>
            <a:off x="686276" y="5201392"/>
            <a:ext cx="8675370" cy="1700212"/>
          </a:xfrm>
        </p:spPr>
        <p:txBody>
          <a:bodyPr/>
          <a:lstStyle>
            <a:lvl1pPr marL="0" indent="0">
              <a:buNone/>
              <a:defRPr sz="1980">
                <a:solidFill>
                  <a:schemeClr val="tx1">
                    <a:tint val="75000"/>
                  </a:schemeClr>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E09280-2591-4352-9D31-17D116AE3586}" type="datetime1">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973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2920" y="1813563"/>
            <a:ext cx="4442460" cy="512942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020" y="1813563"/>
            <a:ext cx="4442460" cy="512942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ADBF09-65FD-4806-A33A-54E8168849BF}" type="datetime1">
              <a:rPr lang="en-US" smtClean="0"/>
              <a:t>9/28/2017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542130-7A97-4C67-8A19-F5BD97CD53DA}" type="slidenum">
              <a:rPr lang="en-US" smtClean="0"/>
              <a:t>‹#›</a:t>
            </a:fld>
            <a:endParaRPr lang="en-US" dirty="0"/>
          </a:p>
        </p:txBody>
      </p:sp>
    </p:spTree>
    <p:extLst>
      <p:ext uri="{BB962C8B-B14F-4D97-AF65-F5344CB8AC3E}">
        <p14:creationId xmlns:p14="http://schemas.microsoft.com/office/powerpoint/2010/main" val="22707952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91515" y="2069042"/>
            <a:ext cx="4274820" cy="49315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2065" y="2069042"/>
            <a:ext cx="4274820" cy="49315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29E5F6-A83F-494B-8EB2-6BEDE43A7D06}" type="datetime1">
              <a:rPr lang="en-US" smtClean="0">
                <a:solidFill>
                  <a:prstClr val="black">
                    <a:tint val="75000"/>
                  </a:prstClr>
                </a:solidFill>
              </a:rPr>
              <a:pPr/>
              <a:t>9/28/2017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
        <p:nvSpPr>
          <p:cNvPr id="8" name="TextBox 7"/>
          <p:cNvSpPr txBox="1"/>
          <p:nvPr userDrawn="1"/>
        </p:nvSpPr>
        <p:spPr>
          <a:xfrm rot="16200000">
            <a:off x="7727882" y="5059481"/>
            <a:ext cx="3700886" cy="181268"/>
          </a:xfrm>
          <a:prstGeom prst="rect">
            <a:avLst/>
          </a:prstGeom>
          <a:noFill/>
        </p:spPr>
        <p:txBody>
          <a:bodyPr wrap="square" rtlCol="0">
            <a:spAutoFit/>
          </a:bodyPr>
          <a:lstStyle/>
          <a:p>
            <a:pPr defTabSz="754380"/>
            <a:r>
              <a:rPr lang="en-US" sz="578" dirty="0" smtClean="0">
                <a:solidFill>
                  <a:prstClr val="white">
                    <a:lumMod val="75000"/>
                  </a:prstClr>
                </a:solidFill>
              </a:rPr>
              <a:t>Copyright Human Capital Growth.  All Rights Reserved.</a:t>
            </a:r>
            <a:endParaRPr lang="en-US" sz="578" dirty="0">
              <a:solidFill>
                <a:prstClr val="white">
                  <a:lumMod val="75000"/>
                </a:prstClr>
              </a:solidFill>
            </a:endParaRPr>
          </a:p>
        </p:txBody>
      </p:sp>
    </p:spTree>
    <p:extLst>
      <p:ext uri="{BB962C8B-B14F-4D97-AF65-F5344CB8AC3E}">
        <p14:creationId xmlns:p14="http://schemas.microsoft.com/office/powerpoint/2010/main" val="28171153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09"/>
            <a:ext cx="8675370" cy="1502305"/>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92826" y="1905318"/>
            <a:ext cx="4255174" cy="933767"/>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smtClean="0"/>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2065" y="1905318"/>
            <a:ext cx="4276130" cy="933767"/>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smtClean="0"/>
              <a:t>Click to edit Master text styles</a:t>
            </a:r>
          </a:p>
        </p:txBody>
      </p:sp>
      <p:sp>
        <p:nvSpPr>
          <p:cNvPr id="6" name="Content Placeholder 5"/>
          <p:cNvSpPr>
            <a:spLocks noGrp="1"/>
          </p:cNvSpPr>
          <p:nvPr>
            <p:ph sz="quarter" idx="4"/>
          </p:nvPr>
        </p:nvSpPr>
        <p:spPr>
          <a:xfrm>
            <a:off x="5092065" y="2839085"/>
            <a:ext cx="4276130" cy="41758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87841BE-00E6-4655-A279-228B57C053AF}" type="datetime1">
              <a:rPr lang="en-US" smtClean="0">
                <a:solidFill>
                  <a:prstClr val="black">
                    <a:tint val="75000"/>
                  </a:prstClr>
                </a:solidFill>
              </a:rPr>
              <a:pPr/>
              <a:t>9/28/2017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
        <p:nvSpPr>
          <p:cNvPr id="10" name="TextBox 9"/>
          <p:cNvSpPr txBox="1"/>
          <p:nvPr userDrawn="1"/>
        </p:nvSpPr>
        <p:spPr>
          <a:xfrm rot="16200000">
            <a:off x="7449654" y="5349028"/>
            <a:ext cx="4318000" cy="219291"/>
          </a:xfrm>
          <a:prstGeom prst="rect">
            <a:avLst/>
          </a:prstGeom>
          <a:noFill/>
        </p:spPr>
        <p:txBody>
          <a:bodyPr wrap="square" rtlCol="0">
            <a:spAutoFit/>
          </a:bodyPr>
          <a:lstStyle/>
          <a:p>
            <a:pPr algn="ctr" defTabSz="754380"/>
            <a:r>
              <a:rPr lang="en-US" sz="825" dirty="0" smtClean="0">
                <a:solidFill>
                  <a:prstClr val="white">
                    <a:lumMod val="50000"/>
                  </a:prstClr>
                </a:solidFill>
              </a:rPr>
              <a:t>Copyright Human Capital Growth.  All Rights Reserved.</a:t>
            </a:r>
            <a:endParaRPr lang="en-US" sz="825" dirty="0">
              <a:solidFill>
                <a:prstClr val="white">
                  <a:lumMod val="50000"/>
                </a:prstClr>
              </a:solidFill>
            </a:endParaRPr>
          </a:p>
        </p:txBody>
      </p:sp>
    </p:spTree>
    <p:extLst>
      <p:ext uri="{BB962C8B-B14F-4D97-AF65-F5344CB8AC3E}">
        <p14:creationId xmlns:p14="http://schemas.microsoft.com/office/powerpoint/2010/main" val="37061464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061F549-9039-47D3-9618-0D155BE7F278}" type="datetime1">
              <a:rPr lang="en-US" smtClean="0">
                <a:solidFill>
                  <a:prstClr val="black">
                    <a:tint val="75000"/>
                  </a:prstClr>
                </a:solidFill>
              </a:rPr>
              <a:pPr/>
              <a:t>9/28/2017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
        <p:nvSpPr>
          <p:cNvPr id="6" name="TextBox 5"/>
          <p:cNvSpPr txBox="1"/>
          <p:nvPr userDrawn="1"/>
        </p:nvSpPr>
        <p:spPr>
          <a:xfrm rot="16200000">
            <a:off x="7727882" y="5059481"/>
            <a:ext cx="3700886" cy="181268"/>
          </a:xfrm>
          <a:prstGeom prst="rect">
            <a:avLst/>
          </a:prstGeom>
          <a:noFill/>
        </p:spPr>
        <p:txBody>
          <a:bodyPr wrap="square" rtlCol="0">
            <a:spAutoFit/>
          </a:bodyPr>
          <a:lstStyle/>
          <a:p>
            <a:pPr defTabSz="754380"/>
            <a:r>
              <a:rPr lang="en-US" sz="578" dirty="0" smtClean="0">
                <a:solidFill>
                  <a:prstClr val="white">
                    <a:lumMod val="75000"/>
                  </a:prstClr>
                </a:solidFill>
              </a:rPr>
              <a:t>Copyright Human Capital Growth.  All Rights Reserved.</a:t>
            </a:r>
            <a:endParaRPr lang="en-US" sz="578" dirty="0">
              <a:solidFill>
                <a:prstClr val="white">
                  <a:lumMod val="75000"/>
                </a:prstClr>
              </a:solidFill>
            </a:endParaRPr>
          </a:p>
        </p:txBody>
      </p:sp>
    </p:spTree>
    <p:extLst>
      <p:ext uri="{BB962C8B-B14F-4D97-AF65-F5344CB8AC3E}">
        <p14:creationId xmlns:p14="http://schemas.microsoft.com/office/powerpoint/2010/main" val="20492744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CE88C2-2DFD-437B-BCEF-14BCB3CBACAB}" type="datetime1">
              <a:rPr lang="en-US" smtClean="0">
                <a:solidFill>
                  <a:prstClr val="black">
                    <a:tint val="75000"/>
                  </a:prstClr>
                </a:solidFill>
              </a:rPr>
              <a:pPr/>
              <a:t>9/28/2017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
        <p:nvSpPr>
          <p:cNvPr id="5" name="TextBox 4"/>
          <p:cNvSpPr txBox="1"/>
          <p:nvPr userDrawn="1"/>
        </p:nvSpPr>
        <p:spPr>
          <a:xfrm rot="16200000">
            <a:off x="7727882" y="5059481"/>
            <a:ext cx="3700886" cy="181268"/>
          </a:xfrm>
          <a:prstGeom prst="rect">
            <a:avLst/>
          </a:prstGeom>
          <a:noFill/>
        </p:spPr>
        <p:txBody>
          <a:bodyPr wrap="square" rtlCol="0">
            <a:spAutoFit/>
          </a:bodyPr>
          <a:lstStyle/>
          <a:p>
            <a:pPr defTabSz="754380"/>
            <a:r>
              <a:rPr lang="en-US" sz="578" dirty="0" smtClean="0">
                <a:solidFill>
                  <a:prstClr val="white">
                    <a:lumMod val="75000"/>
                  </a:prstClr>
                </a:solidFill>
              </a:rPr>
              <a:t>Copyright Human Capital Growth.  All Rights Reserved.</a:t>
            </a:r>
            <a:endParaRPr lang="en-US" sz="578" dirty="0">
              <a:solidFill>
                <a:prstClr val="white">
                  <a:lumMod val="75000"/>
                </a:prstClr>
              </a:solidFill>
            </a:endParaRPr>
          </a:p>
        </p:txBody>
      </p:sp>
    </p:spTree>
    <p:extLst>
      <p:ext uri="{BB962C8B-B14F-4D97-AF65-F5344CB8AC3E}">
        <p14:creationId xmlns:p14="http://schemas.microsoft.com/office/powerpoint/2010/main" val="13902609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2640"/>
            </a:lvl1pPr>
          </a:lstStyle>
          <a:p>
            <a:r>
              <a:rPr lang="en-US" smtClean="0"/>
              <a:t>Click to edit Master title style</a:t>
            </a:r>
            <a:endParaRPr lang="en-US" dirty="0"/>
          </a:p>
        </p:txBody>
      </p:sp>
      <p:sp>
        <p:nvSpPr>
          <p:cNvPr id="3" name="Content Placeholder 2"/>
          <p:cNvSpPr>
            <a:spLocks noGrp="1"/>
          </p:cNvSpPr>
          <p:nvPr>
            <p:ph idx="1"/>
          </p:nvPr>
        </p:nvSpPr>
        <p:spPr>
          <a:xfrm>
            <a:off x="4276130" y="1119082"/>
            <a:ext cx="5092065" cy="5523442"/>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68FFF8-4941-4706-956D-A51E31256308}" type="datetime1">
              <a:rPr lang="en-US" smtClean="0">
                <a:solidFill>
                  <a:prstClr val="black">
                    <a:tint val="75000"/>
                  </a:prstClr>
                </a:solidFill>
              </a:rPr>
              <a:pPr/>
              <a:t>9/28/2017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16105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264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276130" y="1119082"/>
            <a:ext cx="5092065" cy="5523442"/>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smtClean="0"/>
              <a:t>Click icon to add picture</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0D8C68-100D-4B09-A69C-2F288FC9E830}" type="datetime1">
              <a:rPr lang="en-US" smtClean="0">
                <a:solidFill>
                  <a:prstClr val="black">
                    <a:tint val="75000"/>
                  </a:prstClr>
                </a:solidFill>
              </a:rPr>
              <a:pPr/>
              <a:t>9/28/2017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42740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DF254A-A337-4D46-8B04-9DB07B8A9BAE}" type="datetime1">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60268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2" y="413808"/>
            <a:ext cx="2168843" cy="658675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DDFE74-1EF3-4E98-8652-4BB93AC50FC3}" type="datetime1">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E93121-C843-43D5-8505-1EF947779E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11310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27462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45CA8"/>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
        <p:nvSpPr>
          <p:cNvPr id="8" name="Footer Placeholder 4"/>
          <p:cNvSpPr txBox="1">
            <a:spLocks/>
          </p:cNvSpPr>
          <p:nvPr userDrawn="1"/>
        </p:nvSpPr>
        <p:spPr>
          <a:xfrm rot="16200000">
            <a:off x="7784510" y="5310028"/>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55" dirty="0" smtClean="0">
                <a:solidFill>
                  <a:prstClr val="white">
                    <a:lumMod val="50000"/>
                  </a:prstClr>
                </a:solidFill>
              </a:rPr>
              <a:t>Copyright Human Capital Growth.  All Rights Reserved.</a:t>
            </a:r>
            <a:endParaRPr lang="en-US" sz="1155" dirty="0">
              <a:solidFill>
                <a:prstClr val="white">
                  <a:lumMod val="50000"/>
                </a:prstClr>
              </a:solidFill>
            </a:endParaRPr>
          </a:p>
        </p:txBody>
      </p:sp>
    </p:spTree>
    <p:extLst>
      <p:ext uri="{BB962C8B-B14F-4D97-AF65-F5344CB8AC3E}">
        <p14:creationId xmlns:p14="http://schemas.microsoft.com/office/powerpoint/2010/main" val="60525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292" indent="0">
              <a:buNone/>
              <a:defRPr sz="2200" b="1"/>
            </a:lvl2pPr>
            <a:lvl3pPr marL="1018586" indent="0">
              <a:buNone/>
              <a:defRPr sz="2000" b="1"/>
            </a:lvl3pPr>
            <a:lvl4pPr marL="1527879" indent="0">
              <a:buNone/>
              <a:defRPr sz="1800" b="1"/>
            </a:lvl4pPr>
            <a:lvl5pPr marL="2037173" indent="0">
              <a:buNone/>
              <a:defRPr sz="1800" b="1"/>
            </a:lvl5pPr>
            <a:lvl6pPr marL="2546466" indent="0">
              <a:buNone/>
              <a:defRPr sz="1800" b="1"/>
            </a:lvl6pPr>
            <a:lvl7pPr marL="3055758" indent="0">
              <a:buNone/>
              <a:defRPr sz="1800" b="1"/>
            </a:lvl7pPr>
            <a:lvl8pPr marL="3565052" indent="0">
              <a:buNone/>
              <a:defRPr sz="1800" b="1"/>
            </a:lvl8pPr>
            <a:lvl9pPr marL="4074344"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30" y="1739795"/>
            <a:ext cx="4445953" cy="725064"/>
          </a:xfrm>
        </p:spPr>
        <p:txBody>
          <a:bodyPr anchor="b"/>
          <a:lstStyle>
            <a:lvl1pPr marL="0" indent="0">
              <a:buNone/>
              <a:defRPr sz="2700" b="1"/>
            </a:lvl1pPr>
            <a:lvl2pPr marL="509292" indent="0">
              <a:buNone/>
              <a:defRPr sz="2200" b="1"/>
            </a:lvl2pPr>
            <a:lvl3pPr marL="1018586" indent="0">
              <a:buNone/>
              <a:defRPr sz="2000" b="1"/>
            </a:lvl3pPr>
            <a:lvl4pPr marL="1527879" indent="0">
              <a:buNone/>
              <a:defRPr sz="1800" b="1"/>
            </a:lvl4pPr>
            <a:lvl5pPr marL="2037173" indent="0">
              <a:buNone/>
              <a:defRPr sz="1800" b="1"/>
            </a:lvl5pPr>
            <a:lvl6pPr marL="2546466" indent="0">
              <a:buNone/>
              <a:defRPr sz="1800" b="1"/>
            </a:lvl6pPr>
            <a:lvl7pPr marL="3055758" indent="0">
              <a:buNone/>
              <a:defRPr sz="1800" b="1"/>
            </a:lvl7pPr>
            <a:lvl8pPr marL="3565052" indent="0">
              <a:buNone/>
              <a:defRPr sz="1800" b="1"/>
            </a:lvl8pPr>
            <a:lvl9pPr marL="4074344"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30"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DA09B82-033A-47EC-86D3-AB1F036F6CE1}" type="datetime1">
              <a:rPr lang="en-US" smtClean="0"/>
              <a:t>9/28/2017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9542130-7A97-4C67-8A19-F5BD97CD53DA}" type="slidenum">
              <a:rPr lang="en-US" smtClean="0"/>
              <a:t>‹#›</a:t>
            </a:fld>
            <a:endParaRPr lang="en-US" dirty="0"/>
          </a:p>
        </p:txBody>
      </p:sp>
    </p:spTree>
    <p:extLst>
      <p:ext uri="{BB962C8B-B14F-4D97-AF65-F5344CB8AC3E}">
        <p14:creationId xmlns:p14="http://schemas.microsoft.com/office/powerpoint/2010/main" val="2398226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smtClean="0"/>
              <a:t>Click to edit Master title style</a:t>
            </a:r>
            <a:endParaRPr lang="en-US" dirty="0"/>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1249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91515" y="2069042"/>
            <a:ext cx="4274820" cy="49315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2065" y="2069042"/>
            <a:ext cx="4274820" cy="49315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
        <p:nvSpPr>
          <p:cNvPr id="8" name="Footer Placeholder 4"/>
          <p:cNvSpPr txBox="1">
            <a:spLocks/>
          </p:cNvSpPr>
          <p:nvPr userDrawn="1"/>
        </p:nvSpPr>
        <p:spPr>
          <a:xfrm rot="16200000">
            <a:off x="7784510" y="5310028"/>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55" dirty="0" smtClean="0">
                <a:solidFill>
                  <a:prstClr val="white">
                    <a:lumMod val="50000"/>
                  </a:prstClr>
                </a:solidFill>
              </a:rPr>
              <a:t>Copyright Human Capital Growth.  All Rights Reserved.</a:t>
            </a:r>
            <a:endParaRPr lang="en-US" sz="1155" dirty="0">
              <a:solidFill>
                <a:prstClr val="white">
                  <a:lumMod val="50000"/>
                </a:prstClr>
              </a:solidFill>
            </a:endParaRPr>
          </a:p>
        </p:txBody>
      </p:sp>
    </p:spTree>
    <p:extLst>
      <p:ext uri="{BB962C8B-B14F-4D97-AF65-F5344CB8AC3E}">
        <p14:creationId xmlns:p14="http://schemas.microsoft.com/office/powerpoint/2010/main" val="14423987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lvl1pPr>
              <a:defRPr>
                <a:solidFill>
                  <a:srgbClr val="445CA8"/>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smtClean="0"/>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smtClean="0"/>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
        <p:nvSpPr>
          <p:cNvPr id="10" name="Footer Placeholder 4"/>
          <p:cNvSpPr txBox="1">
            <a:spLocks/>
          </p:cNvSpPr>
          <p:nvPr userDrawn="1"/>
        </p:nvSpPr>
        <p:spPr>
          <a:xfrm rot="16200000">
            <a:off x="7784510" y="5310028"/>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55" dirty="0" smtClean="0">
                <a:solidFill>
                  <a:prstClr val="white">
                    <a:lumMod val="50000"/>
                  </a:prstClr>
                </a:solidFill>
              </a:rPr>
              <a:t>Copyright Human Capital Growth.  All Rights Reserved.</a:t>
            </a:r>
            <a:endParaRPr lang="en-US" sz="1155" dirty="0">
              <a:solidFill>
                <a:prstClr val="white">
                  <a:lumMod val="50000"/>
                </a:prstClr>
              </a:solidFill>
            </a:endParaRPr>
          </a:p>
        </p:txBody>
      </p:sp>
    </p:spTree>
    <p:extLst>
      <p:ext uri="{BB962C8B-B14F-4D97-AF65-F5344CB8AC3E}">
        <p14:creationId xmlns:p14="http://schemas.microsoft.com/office/powerpoint/2010/main" val="40363625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45CA8"/>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
        <p:nvSpPr>
          <p:cNvPr id="6" name="Footer Placeholder 4"/>
          <p:cNvSpPr txBox="1">
            <a:spLocks/>
          </p:cNvSpPr>
          <p:nvPr userDrawn="1"/>
        </p:nvSpPr>
        <p:spPr>
          <a:xfrm rot="16200000">
            <a:off x="7784510" y="5310028"/>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55" dirty="0" smtClean="0">
                <a:solidFill>
                  <a:prstClr val="white">
                    <a:lumMod val="50000"/>
                  </a:prstClr>
                </a:solidFill>
              </a:rPr>
              <a:t>Copyright Human Capital Growth.  All Rights Reserved.</a:t>
            </a:r>
            <a:endParaRPr lang="en-US" sz="1155" dirty="0">
              <a:solidFill>
                <a:prstClr val="white">
                  <a:lumMod val="50000"/>
                </a:prstClr>
              </a:solidFill>
            </a:endParaRPr>
          </a:p>
        </p:txBody>
      </p:sp>
    </p:spTree>
    <p:extLst>
      <p:ext uri="{BB962C8B-B14F-4D97-AF65-F5344CB8AC3E}">
        <p14:creationId xmlns:p14="http://schemas.microsoft.com/office/powerpoint/2010/main" val="40594963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
        <p:nvSpPr>
          <p:cNvPr id="6" name="Footer Placeholder 4"/>
          <p:cNvSpPr txBox="1">
            <a:spLocks/>
          </p:cNvSpPr>
          <p:nvPr userDrawn="1"/>
        </p:nvSpPr>
        <p:spPr>
          <a:xfrm rot="16200000">
            <a:off x="7784510" y="5310028"/>
            <a:ext cx="3799841" cy="401638"/>
          </a:xfrm>
          <a:prstGeom prst="rect">
            <a:avLst/>
          </a:prstGeom>
        </p:spPr>
        <p:txBody>
          <a:bodyPr vert="horz" lIns="100584" tIns="50292" rIns="100584" bIns="50292"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55" dirty="0" smtClean="0">
                <a:solidFill>
                  <a:prstClr val="white">
                    <a:lumMod val="50000"/>
                  </a:prstClr>
                </a:solidFill>
              </a:rPr>
              <a:t>Copyright Human Capital Growth.  All Rights Reserved.</a:t>
            </a:r>
            <a:endParaRPr lang="en-US" sz="1155" dirty="0">
              <a:solidFill>
                <a:prstClr val="white">
                  <a:lumMod val="50000"/>
                </a:prstClr>
              </a:solidFill>
            </a:endParaRPr>
          </a:p>
        </p:txBody>
      </p:sp>
    </p:spTree>
    <p:extLst>
      <p:ext uri="{BB962C8B-B14F-4D97-AF65-F5344CB8AC3E}">
        <p14:creationId xmlns:p14="http://schemas.microsoft.com/office/powerpoint/2010/main" val="4851578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smtClean="0"/>
              <a:t>Click to edit Master title style</a:t>
            </a:r>
            <a:endParaRPr lang="en-US" dirty="0"/>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44461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smtClean="0"/>
              <a:t>Click icon to add picture</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22339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32767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98E591-46E5-4B6D-8FF7-C7C552B24278}" type="datetimeFigureOut">
              <a:rPr lang="en-US" smtClean="0">
                <a:solidFill>
                  <a:prstClr val="black">
                    <a:tint val="75000"/>
                  </a:prstClr>
                </a:solidFill>
              </a:rPr>
              <a:pPr/>
              <a:t>9/28/2017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727BA-E685-4C73-9805-DA6FB45AF4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98196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Title Text</a:t>
            </a:r>
          </a:p>
        </p:txBody>
      </p:sp>
      <p:sp>
        <p:nvSpPr>
          <p:cNvPr id="39" name="Shape 39"/>
          <p:cNvSpPr>
            <a:spLocks noGrp="1"/>
          </p:cNvSpPr>
          <p:nvPr>
            <p:ph type="body" sz="half" idx="1"/>
          </p:nvPr>
        </p:nvSpPr>
        <p:spPr>
          <a:xfrm>
            <a:off x="502920" y="1813563"/>
            <a:ext cx="4442460" cy="5129426"/>
          </a:xfrm>
          <a:prstGeom prst="rect">
            <a:avLst/>
          </a:prstGeom>
        </p:spPr>
        <p:txBody>
          <a:bodyPr/>
          <a:lstStyle>
            <a:lvl1pPr>
              <a:spcBef>
                <a:spcPts val="660"/>
              </a:spcBef>
              <a:defRPr sz="3080">
                <a:latin typeface="+mn-lt"/>
                <a:ea typeface="+mn-ea"/>
                <a:cs typeface="+mn-cs"/>
                <a:sym typeface="Calibri"/>
              </a:defRPr>
            </a:lvl1pPr>
            <a:lvl2pPr>
              <a:spcBef>
                <a:spcPts val="660"/>
              </a:spcBef>
              <a:defRPr sz="3080">
                <a:latin typeface="+mn-lt"/>
                <a:ea typeface="+mn-ea"/>
                <a:cs typeface="+mn-cs"/>
                <a:sym typeface="Calibri"/>
              </a:defRPr>
            </a:lvl2pPr>
            <a:lvl3pPr>
              <a:spcBef>
                <a:spcPts val="660"/>
              </a:spcBef>
              <a:defRPr sz="3080">
                <a:latin typeface="+mn-lt"/>
                <a:ea typeface="+mn-ea"/>
                <a:cs typeface="+mn-cs"/>
                <a:sym typeface="Calibri"/>
              </a:defRPr>
            </a:lvl3pPr>
            <a:lvl4pPr>
              <a:spcBef>
                <a:spcPts val="660"/>
              </a:spcBef>
              <a:defRPr sz="3080">
                <a:latin typeface="+mn-lt"/>
                <a:ea typeface="+mn-ea"/>
                <a:cs typeface="+mn-cs"/>
                <a:sym typeface="Calibri"/>
              </a:defRPr>
            </a:lvl4pPr>
            <a:lvl5pPr>
              <a:spcBef>
                <a:spcPts val="660"/>
              </a:spcBef>
              <a:defRPr sz="308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0" name="Shape 40"/>
          <p:cNvSpPr>
            <a:spLocks noGrp="1"/>
          </p:cNvSpPr>
          <p:nvPr>
            <p:ph type="sldNum" sz="quarter" idx="2"/>
          </p:nvPr>
        </p:nvSpPr>
        <p:spPr>
          <a:prstGeom prst="rect">
            <a:avLst/>
          </a:prstGeom>
        </p:spPr>
        <p:txBody>
          <a:bodyPr/>
          <a:lstStyle/>
          <a:p>
            <a:fld id="{86CB4B4D-7CA3-9044-876B-883B54F8677D}"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7113210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4980BF1-042A-4E32-9D63-33639EC8D908}" type="datetime1">
              <a:rPr lang="en-US" smtClean="0"/>
              <a:t>9/28/2017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9542130-7A97-4C67-8A19-F5BD97CD53DA}" type="slidenum">
              <a:rPr lang="en-US" smtClean="0"/>
              <a:t>‹#›</a:t>
            </a:fld>
            <a:endParaRPr lang="en-US" dirty="0"/>
          </a:p>
        </p:txBody>
      </p:sp>
    </p:spTree>
    <p:extLst>
      <p:ext uri="{BB962C8B-B14F-4D97-AF65-F5344CB8AC3E}">
        <p14:creationId xmlns:p14="http://schemas.microsoft.com/office/powerpoint/2010/main" val="4085807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0AD352-78A1-41A5-B004-8CA92AD46C1A}" type="datetime1">
              <a:rPr lang="en-US" smtClean="0"/>
              <a:t>9/28/2017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9542130-7A97-4C67-8A19-F5BD97CD53DA}" type="slidenum">
              <a:rPr lang="en-US" smtClean="0"/>
              <a:t>‹#›</a:t>
            </a:fld>
            <a:endParaRPr lang="en-US" dirty="0"/>
          </a:p>
        </p:txBody>
      </p:sp>
    </p:spTree>
    <p:extLst>
      <p:ext uri="{BB962C8B-B14F-4D97-AF65-F5344CB8AC3E}">
        <p14:creationId xmlns:p14="http://schemas.microsoft.com/office/powerpoint/2010/main" val="3466940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3"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2923" y="1626447"/>
            <a:ext cx="3309144" cy="5316538"/>
          </a:xfrm>
        </p:spPr>
        <p:txBody>
          <a:bodyPr/>
          <a:lstStyle>
            <a:lvl1pPr marL="0" indent="0">
              <a:buNone/>
              <a:defRPr sz="1600"/>
            </a:lvl1pPr>
            <a:lvl2pPr marL="509292" indent="0">
              <a:buNone/>
              <a:defRPr sz="1300"/>
            </a:lvl2pPr>
            <a:lvl3pPr marL="1018586" indent="0">
              <a:buNone/>
              <a:defRPr sz="1100"/>
            </a:lvl3pPr>
            <a:lvl4pPr marL="1527879" indent="0">
              <a:buNone/>
              <a:defRPr sz="1000"/>
            </a:lvl4pPr>
            <a:lvl5pPr marL="2037173" indent="0">
              <a:buNone/>
              <a:defRPr sz="1000"/>
            </a:lvl5pPr>
            <a:lvl6pPr marL="2546466" indent="0">
              <a:buNone/>
              <a:defRPr sz="1000"/>
            </a:lvl6pPr>
            <a:lvl7pPr marL="3055758" indent="0">
              <a:buNone/>
              <a:defRPr sz="1000"/>
            </a:lvl7pPr>
            <a:lvl8pPr marL="3565052" indent="0">
              <a:buNone/>
              <a:defRPr sz="1000"/>
            </a:lvl8pPr>
            <a:lvl9pPr marL="4074344"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569820-D992-4C88-BCB7-CDC1B9F2FF9E}" type="datetime1">
              <a:rPr lang="en-US" smtClean="0"/>
              <a:t>9/28/2017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542130-7A97-4C67-8A19-F5BD97CD53DA}" type="slidenum">
              <a:rPr lang="en-US" smtClean="0"/>
              <a:t>‹#›</a:t>
            </a:fld>
            <a:endParaRPr lang="en-US" dirty="0"/>
          </a:p>
        </p:txBody>
      </p:sp>
    </p:spTree>
    <p:extLst>
      <p:ext uri="{BB962C8B-B14F-4D97-AF65-F5344CB8AC3E}">
        <p14:creationId xmlns:p14="http://schemas.microsoft.com/office/powerpoint/2010/main" val="3939576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292" indent="0">
              <a:buNone/>
              <a:defRPr sz="3100"/>
            </a:lvl2pPr>
            <a:lvl3pPr marL="1018586" indent="0">
              <a:buNone/>
              <a:defRPr sz="2700"/>
            </a:lvl3pPr>
            <a:lvl4pPr marL="1527879" indent="0">
              <a:buNone/>
              <a:defRPr sz="2200"/>
            </a:lvl4pPr>
            <a:lvl5pPr marL="2037173" indent="0">
              <a:buNone/>
              <a:defRPr sz="2200"/>
            </a:lvl5pPr>
            <a:lvl6pPr marL="2546466" indent="0">
              <a:buNone/>
              <a:defRPr sz="2200"/>
            </a:lvl6pPr>
            <a:lvl7pPr marL="3055758" indent="0">
              <a:buNone/>
              <a:defRPr sz="2200"/>
            </a:lvl7pPr>
            <a:lvl8pPr marL="3565052" indent="0">
              <a:buNone/>
              <a:defRPr sz="2200"/>
            </a:lvl8pPr>
            <a:lvl9pPr marL="4074344" indent="0">
              <a:buNone/>
              <a:defRPr sz="2200"/>
            </a:lvl9pPr>
          </a:lstStyle>
          <a:p>
            <a:endParaRPr lang="en-US" dirty="0"/>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292" indent="0">
              <a:buNone/>
              <a:defRPr sz="1300"/>
            </a:lvl2pPr>
            <a:lvl3pPr marL="1018586" indent="0">
              <a:buNone/>
              <a:defRPr sz="1100"/>
            </a:lvl3pPr>
            <a:lvl4pPr marL="1527879" indent="0">
              <a:buNone/>
              <a:defRPr sz="1000"/>
            </a:lvl4pPr>
            <a:lvl5pPr marL="2037173" indent="0">
              <a:buNone/>
              <a:defRPr sz="1000"/>
            </a:lvl5pPr>
            <a:lvl6pPr marL="2546466" indent="0">
              <a:buNone/>
              <a:defRPr sz="1000"/>
            </a:lvl6pPr>
            <a:lvl7pPr marL="3055758" indent="0">
              <a:buNone/>
              <a:defRPr sz="1000"/>
            </a:lvl7pPr>
            <a:lvl8pPr marL="3565052" indent="0">
              <a:buNone/>
              <a:defRPr sz="1000"/>
            </a:lvl8pPr>
            <a:lvl9pPr marL="4074344"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76B1AB-9309-4B6D-AC06-618F23D977D5}" type="datetime1">
              <a:rPr lang="en-US" smtClean="0"/>
              <a:t>9/28/2017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542130-7A97-4C67-8A19-F5BD97CD53DA}" type="slidenum">
              <a:rPr lang="en-US" smtClean="0"/>
              <a:t>‹#›</a:t>
            </a:fld>
            <a:endParaRPr lang="en-US" dirty="0"/>
          </a:p>
        </p:txBody>
      </p:sp>
    </p:spTree>
    <p:extLst>
      <p:ext uri="{BB962C8B-B14F-4D97-AF65-F5344CB8AC3E}">
        <p14:creationId xmlns:p14="http://schemas.microsoft.com/office/powerpoint/2010/main" val="3743722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11256"/>
            <a:ext cx="9052560" cy="1295400"/>
          </a:xfrm>
          <a:prstGeom prst="rect">
            <a:avLst/>
          </a:prstGeom>
        </p:spPr>
        <p:txBody>
          <a:bodyPr vert="horz" lIns="101858" tIns="50929" rIns="101858" bIns="50929" rtlCol="0" anchor="ctr">
            <a:normAutofit/>
          </a:bodyPr>
          <a:lstStyle/>
          <a:p>
            <a:r>
              <a:rPr lang="en-US"/>
              <a:t>Click to edit Master title style</a:t>
            </a:r>
          </a:p>
        </p:txBody>
      </p:sp>
      <p:sp>
        <p:nvSpPr>
          <p:cNvPr id="3" name="Text Placeholder 2"/>
          <p:cNvSpPr>
            <a:spLocks noGrp="1"/>
          </p:cNvSpPr>
          <p:nvPr>
            <p:ph type="body" idx="1"/>
          </p:nvPr>
        </p:nvSpPr>
        <p:spPr>
          <a:xfrm>
            <a:off x="502920" y="1813563"/>
            <a:ext cx="9052560" cy="5129425"/>
          </a:xfrm>
          <a:prstGeom prst="rect">
            <a:avLst/>
          </a:prstGeom>
        </p:spPr>
        <p:txBody>
          <a:bodyPr vert="horz" lIns="101858" tIns="50929" rIns="101858" bIns="509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02920" y="7203864"/>
            <a:ext cx="2346960" cy="413808"/>
          </a:xfrm>
          <a:prstGeom prst="rect">
            <a:avLst/>
          </a:prstGeom>
        </p:spPr>
        <p:txBody>
          <a:bodyPr vert="horz" lIns="101858" tIns="50929" rIns="101858" bIns="50929" rtlCol="0" anchor="ctr"/>
          <a:lstStyle>
            <a:lvl1pPr algn="l">
              <a:defRPr sz="1300">
                <a:solidFill>
                  <a:schemeClr val="tx1">
                    <a:tint val="75000"/>
                  </a:schemeClr>
                </a:solidFill>
              </a:defRPr>
            </a:lvl1pPr>
          </a:lstStyle>
          <a:p>
            <a:fld id="{DB86BCC7-CD26-469E-9D74-31EF62F142C1}" type="datetime1">
              <a:rPr lang="en-US" smtClean="0"/>
              <a:t>9/28/2017</a:t>
            </a:fld>
            <a:endParaRPr lang="en-US" dirty="0"/>
          </a:p>
        </p:txBody>
      </p:sp>
      <p:sp>
        <p:nvSpPr>
          <p:cNvPr id="5" name="Footer Placeholder 4"/>
          <p:cNvSpPr>
            <a:spLocks noGrp="1"/>
          </p:cNvSpPr>
          <p:nvPr>
            <p:ph type="ftr" sz="quarter" idx="3"/>
          </p:nvPr>
        </p:nvSpPr>
        <p:spPr>
          <a:xfrm>
            <a:off x="3436620" y="7203864"/>
            <a:ext cx="3185160" cy="413808"/>
          </a:xfrm>
          <a:prstGeom prst="rect">
            <a:avLst/>
          </a:prstGeom>
        </p:spPr>
        <p:txBody>
          <a:bodyPr vert="horz" lIns="101858" tIns="50929" rIns="101858" bIns="50929" rtlCol="0" anchor="ctr"/>
          <a:lstStyle>
            <a:lvl1pPr algn="ctr">
              <a:defRPr sz="13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3400" y="7206193"/>
            <a:ext cx="2346960" cy="413808"/>
          </a:xfrm>
          <a:prstGeom prst="rect">
            <a:avLst/>
          </a:prstGeom>
        </p:spPr>
        <p:txBody>
          <a:bodyPr vert="horz" lIns="101858" tIns="50929" rIns="101858" bIns="50929" rtlCol="0" anchor="ctr"/>
          <a:lstStyle>
            <a:lvl1pPr algn="l">
              <a:defRPr sz="1300">
                <a:solidFill>
                  <a:schemeClr val="tx1">
                    <a:tint val="75000"/>
                  </a:schemeClr>
                </a:solidFill>
              </a:defRPr>
            </a:lvl1pPr>
          </a:lstStyle>
          <a:p>
            <a:fld id="{59542130-7A97-4C67-8A19-F5BD97CD53DA}" type="slidenum">
              <a:rPr lang="en-US" smtClean="0"/>
              <a:pPr/>
              <a:t>‹#›</a:t>
            </a:fld>
            <a:endParaRPr lang="en-US" dirty="0"/>
          </a:p>
        </p:txBody>
      </p:sp>
    </p:spTree>
    <p:extLst>
      <p:ext uri="{BB962C8B-B14F-4D97-AF65-F5344CB8AC3E}">
        <p14:creationId xmlns:p14="http://schemas.microsoft.com/office/powerpoint/2010/main" val="3256504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1018586" rtl="0" eaLnBrk="1" latinLnBrk="0" hangingPunct="1">
        <a:spcBef>
          <a:spcPct val="0"/>
        </a:spcBef>
        <a:buNone/>
        <a:defRPr sz="4900" kern="1200">
          <a:solidFill>
            <a:schemeClr val="tx1"/>
          </a:solidFill>
          <a:latin typeface="+mj-lt"/>
          <a:ea typeface="+mj-ea"/>
          <a:cs typeface="+mj-cs"/>
        </a:defRPr>
      </a:lvl1pPr>
    </p:titleStyle>
    <p:bodyStyle>
      <a:lvl1pPr marL="381970" indent="-381970" algn="l" defTabSz="1018586"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7601" indent="-318309" algn="l" defTabSz="1018586"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3233" indent="-254646" algn="l" defTabSz="101858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82525" indent="-254646" algn="l" defTabSz="101858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91819" indent="-254646" algn="l" defTabSz="101858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801112" indent="-254646" algn="l" defTabSz="101858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10406" indent="-254646" algn="l" defTabSz="101858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19698" indent="-254646" algn="l" defTabSz="101858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28992" indent="-254646" algn="l" defTabSz="101858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018586" rtl="0" eaLnBrk="1" latinLnBrk="0" hangingPunct="1">
        <a:defRPr sz="2000" kern="1200">
          <a:solidFill>
            <a:schemeClr val="tx1"/>
          </a:solidFill>
          <a:latin typeface="+mn-lt"/>
          <a:ea typeface="+mn-ea"/>
          <a:cs typeface="+mn-cs"/>
        </a:defRPr>
      </a:lvl1pPr>
      <a:lvl2pPr marL="509292" algn="l" defTabSz="1018586" rtl="0" eaLnBrk="1" latinLnBrk="0" hangingPunct="1">
        <a:defRPr sz="2000" kern="1200">
          <a:solidFill>
            <a:schemeClr val="tx1"/>
          </a:solidFill>
          <a:latin typeface="+mn-lt"/>
          <a:ea typeface="+mn-ea"/>
          <a:cs typeface="+mn-cs"/>
        </a:defRPr>
      </a:lvl2pPr>
      <a:lvl3pPr marL="1018586" algn="l" defTabSz="1018586" rtl="0" eaLnBrk="1" latinLnBrk="0" hangingPunct="1">
        <a:defRPr sz="2000" kern="1200">
          <a:solidFill>
            <a:schemeClr val="tx1"/>
          </a:solidFill>
          <a:latin typeface="+mn-lt"/>
          <a:ea typeface="+mn-ea"/>
          <a:cs typeface="+mn-cs"/>
        </a:defRPr>
      </a:lvl3pPr>
      <a:lvl4pPr marL="1527879" algn="l" defTabSz="1018586" rtl="0" eaLnBrk="1" latinLnBrk="0" hangingPunct="1">
        <a:defRPr sz="2000" kern="1200">
          <a:solidFill>
            <a:schemeClr val="tx1"/>
          </a:solidFill>
          <a:latin typeface="+mn-lt"/>
          <a:ea typeface="+mn-ea"/>
          <a:cs typeface="+mn-cs"/>
        </a:defRPr>
      </a:lvl4pPr>
      <a:lvl5pPr marL="2037173" algn="l" defTabSz="1018586" rtl="0" eaLnBrk="1" latinLnBrk="0" hangingPunct="1">
        <a:defRPr sz="2000" kern="1200">
          <a:solidFill>
            <a:schemeClr val="tx1"/>
          </a:solidFill>
          <a:latin typeface="+mn-lt"/>
          <a:ea typeface="+mn-ea"/>
          <a:cs typeface="+mn-cs"/>
        </a:defRPr>
      </a:lvl5pPr>
      <a:lvl6pPr marL="2546466" algn="l" defTabSz="1018586" rtl="0" eaLnBrk="1" latinLnBrk="0" hangingPunct="1">
        <a:defRPr sz="2000" kern="1200">
          <a:solidFill>
            <a:schemeClr val="tx1"/>
          </a:solidFill>
          <a:latin typeface="+mn-lt"/>
          <a:ea typeface="+mn-ea"/>
          <a:cs typeface="+mn-cs"/>
        </a:defRPr>
      </a:lvl6pPr>
      <a:lvl7pPr marL="3055758" algn="l" defTabSz="1018586" rtl="0" eaLnBrk="1" latinLnBrk="0" hangingPunct="1">
        <a:defRPr sz="2000" kern="1200">
          <a:solidFill>
            <a:schemeClr val="tx1"/>
          </a:solidFill>
          <a:latin typeface="+mn-lt"/>
          <a:ea typeface="+mn-ea"/>
          <a:cs typeface="+mn-cs"/>
        </a:defRPr>
      </a:lvl7pPr>
      <a:lvl8pPr marL="3565052" algn="l" defTabSz="1018586" rtl="0" eaLnBrk="1" latinLnBrk="0" hangingPunct="1">
        <a:defRPr sz="2000" kern="1200">
          <a:solidFill>
            <a:schemeClr val="tx1"/>
          </a:solidFill>
          <a:latin typeface="+mn-lt"/>
          <a:ea typeface="+mn-ea"/>
          <a:cs typeface="+mn-cs"/>
        </a:defRPr>
      </a:lvl8pPr>
      <a:lvl9pPr marL="4074344" algn="l" defTabSz="1018586"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11256"/>
            <a:ext cx="9052560" cy="1295400"/>
          </a:xfrm>
          <a:prstGeom prst="rect">
            <a:avLst/>
          </a:prstGeom>
        </p:spPr>
        <p:txBody>
          <a:bodyPr vert="horz" lIns="101882" tIns="50941" rIns="101882" bIns="50941" rtlCol="0" anchor="ctr">
            <a:normAutofit/>
          </a:bodyPr>
          <a:lstStyle/>
          <a:p>
            <a:r>
              <a:rPr lang="en-US"/>
              <a:t>Click to edit Master title style</a:t>
            </a:r>
          </a:p>
        </p:txBody>
      </p:sp>
      <p:sp>
        <p:nvSpPr>
          <p:cNvPr id="3" name="Text Placeholder 2"/>
          <p:cNvSpPr>
            <a:spLocks noGrp="1"/>
          </p:cNvSpPr>
          <p:nvPr>
            <p:ph type="body" idx="1"/>
          </p:nvPr>
        </p:nvSpPr>
        <p:spPr>
          <a:xfrm>
            <a:off x="502920" y="1813560"/>
            <a:ext cx="9052560" cy="5129425"/>
          </a:xfrm>
          <a:prstGeom prst="rect">
            <a:avLst/>
          </a:prstGeom>
        </p:spPr>
        <p:txBody>
          <a:bodyPr vert="horz" lIns="101882" tIns="50941" rIns="101882" bIns="5094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02920" y="7203864"/>
            <a:ext cx="2346960" cy="413808"/>
          </a:xfrm>
          <a:prstGeom prst="rect">
            <a:avLst/>
          </a:prstGeom>
        </p:spPr>
        <p:txBody>
          <a:bodyPr vert="horz" lIns="101882" tIns="50941" rIns="101882" bIns="50941" rtlCol="0" anchor="ctr"/>
          <a:lstStyle>
            <a:lvl1pPr algn="l">
              <a:defRPr sz="1300">
                <a:solidFill>
                  <a:schemeClr val="tx1">
                    <a:tint val="75000"/>
                  </a:schemeClr>
                </a:solidFill>
              </a:defRPr>
            </a:lvl1pPr>
          </a:lstStyle>
          <a:p>
            <a:pPr defTabSz="1018824"/>
            <a:fld id="{D87C9D70-8FC3-4CB1-B486-F241323F4AF2}" type="datetimeFigureOut">
              <a:rPr lang="en-US" smtClean="0">
                <a:solidFill>
                  <a:prstClr val="black">
                    <a:tint val="75000"/>
                  </a:prstClr>
                </a:solidFill>
              </a:rPr>
              <a:pPr defTabSz="1018824"/>
              <a:t>9/28/2017</a:t>
            </a:fld>
            <a:endParaRPr lang="en-US" dirty="0">
              <a:solidFill>
                <a:prstClr val="black">
                  <a:tint val="75000"/>
                </a:prstClr>
              </a:solidFill>
            </a:endParaRPr>
          </a:p>
        </p:txBody>
      </p:sp>
      <p:sp>
        <p:nvSpPr>
          <p:cNvPr id="5" name="Footer Placeholder 4"/>
          <p:cNvSpPr>
            <a:spLocks noGrp="1"/>
          </p:cNvSpPr>
          <p:nvPr>
            <p:ph type="ftr" sz="quarter" idx="3"/>
          </p:nvPr>
        </p:nvSpPr>
        <p:spPr>
          <a:xfrm>
            <a:off x="3436620" y="7203864"/>
            <a:ext cx="3185160" cy="413808"/>
          </a:xfrm>
          <a:prstGeom prst="rect">
            <a:avLst/>
          </a:prstGeom>
        </p:spPr>
        <p:txBody>
          <a:bodyPr vert="horz" lIns="101882" tIns="50941" rIns="101882" bIns="50941" rtlCol="0" anchor="ctr"/>
          <a:lstStyle>
            <a:lvl1pPr algn="ctr">
              <a:defRPr sz="1300">
                <a:solidFill>
                  <a:schemeClr val="tx1">
                    <a:tint val="75000"/>
                  </a:schemeClr>
                </a:solidFill>
              </a:defRPr>
            </a:lvl1pPr>
          </a:lstStyle>
          <a:p>
            <a:pPr defTabSz="1018824"/>
            <a:endParaRPr lang="en-US" dirty="0">
              <a:solidFill>
                <a:prstClr val="black">
                  <a:tint val="75000"/>
                </a:prstClr>
              </a:solidFill>
            </a:endParaRPr>
          </a:p>
        </p:txBody>
      </p:sp>
      <p:sp>
        <p:nvSpPr>
          <p:cNvPr id="6" name="Slide Number Placeholder 5"/>
          <p:cNvSpPr>
            <a:spLocks noGrp="1"/>
          </p:cNvSpPr>
          <p:nvPr>
            <p:ph type="sldNum" sz="quarter" idx="4"/>
          </p:nvPr>
        </p:nvSpPr>
        <p:spPr>
          <a:xfrm>
            <a:off x="7208520" y="7203864"/>
            <a:ext cx="2346960" cy="413808"/>
          </a:xfrm>
          <a:prstGeom prst="rect">
            <a:avLst/>
          </a:prstGeom>
        </p:spPr>
        <p:txBody>
          <a:bodyPr vert="horz" lIns="101882" tIns="50941" rIns="101882" bIns="50941" rtlCol="0" anchor="ctr"/>
          <a:lstStyle>
            <a:lvl1pPr algn="r">
              <a:defRPr sz="1300">
                <a:solidFill>
                  <a:schemeClr val="tx1">
                    <a:tint val="75000"/>
                  </a:schemeClr>
                </a:solidFill>
              </a:defRPr>
            </a:lvl1pPr>
          </a:lstStyle>
          <a:p>
            <a:pPr defTabSz="1018824"/>
            <a:fld id="{FCD80291-3966-47DE-8526-C1A461E79A14}" type="slidenum">
              <a:rPr lang="en-US" smtClean="0">
                <a:solidFill>
                  <a:prstClr val="black">
                    <a:tint val="75000"/>
                  </a:prstClr>
                </a:solidFill>
              </a:rPr>
              <a:pPr defTabSz="1018824"/>
              <a:t>‹#›</a:t>
            </a:fld>
            <a:endParaRPr lang="en-US" dirty="0">
              <a:solidFill>
                <a:prstClr val="black">
                  <a:tint val="75000"/>
                </a:prstClr>
              </a:solidFill>
            </a:endParaRPr>
          </a:p>
        </p:txBody>
      </p:sp>
    </p:spTree>
    <p:extLst>
      <p:ext uri="{BB962C8B-B14F-4D97-AF65-F5344CB8AC3E}">
        <p14:creationId xmlns:p14="http://schemas.microsoft.com/office/powerpoint/2010/main" val="2358073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018824" rtl="0" eaLnBrk="1" latinLnBrk="0" hangingPunct="1">
        <a:spcBef>
          <a:spcPct val="0"/>
        </a:spcBef>
        <a:buNone/>
        <a:defRPr sz="4900" kern="1200">
          <a:solidFill>
            <a:schemeClr val="tx1"/>
          </a:solidFill>
          <a:latin typeface="+mj-lt"/>
          <a:ea typeface="+mj-ea"/>
          <a:cs typeface="+mj-cs"/>
        </a:defRPr>
      </a:lvl1pPr>
    </p:titleStyle>
    <p:bodyStyle>
      <a:lvl1pPr marL="382059" indent="-382059" algn="l" defTabSz="1018824"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7795" indent="-318383" algn="l" defTabSz="1018824"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3531" indent="-254706" algn="l" defTabSz="1018824"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82943"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92355"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801767"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11256"/>
            <a:ext cx="9052560" cy="12954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02920" y="1813560"/>
            <a:ext cx="9052560" cy="512942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2920" y="7203864"/>
            <a:ext cx="2346960" cy="413808"/>
          </a:xfrm>
          <a:prstGeom prst="rect">
            <a:avLst/>
          </a:prstGeom>
        </p:spPr>
        <p:txBody>
          <a:bodyPr vert="horz" lIns="91440" tIns="45720" rIns="91440" bIns="45720" rtlCol="0" anchor="ctr"/>
          <a:lstStyle>
            <a:lvl1pPr algn="l">
              <a:defRPr sz="1320">
                <a:solidFill>
                  <a:schemeClr val="tx1">
                    <a:tint val="75000"/>
                  </a:schemeClr>
                </a:solidFill>
              </a:defRPr>
            </a:lvl1pPr>
          </a:lstStyle>
          <a:p>
            <a:pPr defTabSz="1005840"/>
            <a:r>
              <a:rPr lang="en-US" smtClean="0">
                <a:solidFill>
                  <a:prstClr val="black">
                    <a:tint val="75000"/>
                  </a:prstClr>
                </a:solidFill>
              </a:rPr>
              <a:t>Confidential</a:t>
            </a:r>
            <a:endParaRPr lang="en-US" dirty="0">
              <a:solidFill>
                <a:prstClr val="black">
                  <a:tint val="75000"/>
                </a:prstClr>
              </a:solidFill>
            </a:endParaRPr>
          </a:p>
        </p:txBody>
      </p:sp>
      <p:sp>
        <p:nvSpPr>
          <p:cNvPr id="5" name="Footer Placeholder 4"/>
          <p:cNvSpPr>
            <a:spLocks noGrp="1"/>
          </p:cNvSpPr>
          <p:nvPr>
            <p:ph type="ftr" sz="quarter" idx="3"/>
          </p:nvPr>
        </p:nvSpPr>
        <p:spPr>
          <a:xfrm>
            <a:off x="3436620" y="7203864"/>
            <a:ext cx="318516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pPr defTabSz="1005840"/>
            <a:endParaRPr lang="en-US" dirty="0">
              <a:solidFill>
                <a:prstClr val="black">
                  <a:tint val="75000"/>
                </a:prstClr>
              </a:solidFill>
            </a:endParaRPr>
          </a:p>
        </p:txBody>
      </p:sp>
      <p:sp>
        <p:nvSpPr>
          <p:cNvPr id="6" name="Slide Number Placeholder 5"/>
          <p:cNvSpPr>
            <a:spLocks noGrp="1"/>
          </p:cNvSpPr>
          <p:nvPr>
            <p:ph type="sldNum" sz="quarter" idx="4"/>
          </p:nvPr>
        </p:nvSpPr>
        <p:spPr>
          <a:xfrm>
            <a:off x="7208520" y="7203864"/>
            <a:ext cx="2346960" cy="413808"/>
          </a:xfrm>
          <a:prstGeom prst="rect">
            <a:avLst/>
          </a:prstGeom>
        </p:spPr>
        <p:txBody>
          <a:bodyPr vert="horz" lIns="91440" tIns="45720" rIns="91440" bIns="45720" rtlCol="0" anchor="ctr"/>
          <a:lstStyle>
            <a:lvl1pPr algn="r">
              <a:defRPr sz="1320">
                <a:solidFill>
                  <a:schemeClr val="tx1">
                    <a:tint val="75000"/>
                  </a:schemeClr>
                </a:solidFill>
              </a:defRPr>
            </a:lvl1pPr>
          </a:lstStyle>
          <a:p>
            <a:pPr defTabSz="1005840"/>
            <a:fld id="{F96C3B0C-ACC0-45D8-B8EC-460DC3555F3F}" type="slidenum">
              <a:rPr lang="en-US" smtClean="0">
                <a:solidFill>
                  <a:prstClr val="black">
                    <a:tint val="75000"/>
                  </a:prstClr>
                </a:solidFill>
              </a:rPr>
              <a:pPr defTabSz="1005840"/>
              <a:t>‹#›</a:t>
            </a:fld>
            <a:endParaRPr lang="en-US">
              <a:solidFill>
                <a:prstClr val="black">
                  <a:tint val="75000"/>
                </a:prstClr>
              </a:solidFill>
            </a:endParaRPr>
          </a:p>
        </p:txBody>
      </p:sp>
    </p:spTree>
    <p:extLst>
      <p:ext uri="{BB962C8B-B14F-4D97-AF65-F5344CB8AC3E}">
        <p14:creationId xmlns:p14="http://schemas.microsoft.com/office/powerpoint/2010/main" val="13080976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iming>
    <p:tnLst>
      <p:par>
        <p:cTn id="1" dur="indefinite" restart="never" nodeType="tmRoot"/>
      </p:par>
    </p:tnLst>
  </p:timing>
  <p:hf hdr="0" ftr="0" dt="0"/>
  <p:txStyles>
    <p:titleStyle>
      <a:lvl1pPr algn="ctr" defTabSz="1005840" rtl="0" eaLnBrk="1" latinLnBrk="0" hangingPunct="1">
        <a:spcBef>
          <a:spcPct val="0"/>
        </a:spcBef>
        <a:buNone/>
        <a:defRPr sz="3960" kern="1200">
          <a:solidFill>
            <a:srgbClr val="0070C0"/>
          </a:solidFill>
          <a:latin typeface="Glegoo" pitchFamily="2" charset="0"/>
          <a:ea typeface="+mj-ea"/>
          <a:cs typeface="+mj-cs"/>
        </a:defRPr>
      </a:lvl1pPr>
    </p:titleStyle>
    <p:bodyStyle>
      <a:lvl1pPr marL="377190" indent="-377190" algn="l" defTabSz="1005840" rtl="0" eaLnBrk="1" latinLnBrk="0" hangingPunct="1">
        <a:spcBef>
          <a:spcPct val="20000"/>
        </a:spcBef>
        <a:buFont typeface="Arial" pitchFamily="34" charset="0"/>
        <a:buChar char="•"/>
        <a:defRPr sz="3520" kern="1200">
          <a:solidFill>
            <a:schemeClr val="tx1"/>
          </a:solidFill>
          <a:latin typeface="Glegoo" pitchFamily="2" charset="0"/>
          <a:ea typeface="+mn-ea"/>
          <a:cs typeface="+mn-cs"/>
        </a:defRPr>
      </a:lvl1pPr>
      <a:lvl2pPr marL="817245" indent="-314325" algn="l" defTabSz="1005840" rtl="0" eaLnBrk="1" latinLnBrk="0" hangingPunct="1">
        <a:spcBef>
          <a:spcPct val="20000"/>
        </a:spcBef>
        <a:buFont typeface="Arial" pitchFamily="34" charset="0"/>
        <a:buChar char="–"/>
        <a:defRPr sz="3080" kern="1200">
          <a:solidFill>
            <a:schemeClr val="tx1"/>
          </a:solidFill>
          <a:latin typeface="Glegoo" pitchFamily="2" charset="0"/>
          <a:ea typeface="+mn-ea"/>
          <a:cs typeface="+mn-cs"/>
        </a:defRPr>
      </a:lvl2pPr>
      <a:lvl3pPr marL="1257300" indent="-251460" algn="l" defTabSz="1005840" rtl="0" eaLnBrk="1" latinLnBrk="0" hangingPunct="1">
        <a:spcBef>
          <a:spcPct val="20000"/>
        </a:spcBef>
        <a:buFont typeface="Arial" pitchFamily="34" charset="0"/>
        <a:buChar char="•"/>
        <a:defRPr sz="2640" kern="1200">
          <a:solidFill>
            <a:schemeClr val="tx1"/>
          </a:solidFill>
          <a:latin typeface="Glegoo" pitchFamily="2" charset="0"/>
          <a:ea typeface="+mn-ea"/>
          <a:cs typeface="+mn-cs"/>
        </a:defRPr>
      </a:lvl3pPr>
      <a:lvl4pPr marL="1760220" indent="-251460" algn="l" defTabSz="1005840" rtl="0" eaLnBrk="1" latinLnBrk="0" hangingPunct="1">
        <a:spcBef>
          <a:spcPct val="20000"/>
        </a:spcBef>
        <a:buFont typeface="Arial" pitchFamily="34" charset="0"/>
        <a:buChar char="–"/>
        <a:defRPr sz="2200" kern="1200">
          <a:solidFill>
            <a:schemeClr val="tx1"/>
          </a:solidFill>
          <a:latin typeface="Glegoo" pitchFamily="2" charset="0"/>
          <a:ea typeface="+mn-ea"/>
          <a:cs typeface="+mn-cs"/>
        </a:defRPr>
      </a:lvl4pPr>
      <a:lvl5pPr marL="2263140" indent="-251460" algn="l" defTabSz="1005840" rtl="0" eaLnBrk="1" latinLnBrk="0" hangingPunct="1">
        <a:spcBef>
          <a:spcPct val="20000"/>
        </a:spcBef>
        <a:buFont typeface="Arial" pitchFamily="34" charset="0"/>
        <a:buChar char="»"/>
        <a:defRPr sz="2200" kern="1200">
          <a:solidFill>
            <a:schemeClr val="tx1"/>
          </a:solidFill>
          <a:latin typeface="Glegoo" pitchFamily="2" charset="0"/>
          <a:ea typeface="+mn-ea"/>
          <a:cs typeface="+mn-cs"/>
        </a:defRPr>
      </a:lvl5pPr>
      <a:lvl6pPr marL="2766060" indent="-251460" algn="l" defTabSz="100584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268980" indent="-251460" algn="l" defTabSz="100584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771900" indent="-251460" algn="l" defTabSz="100584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274820" indent="-251460" algn="l" defTabSz="100584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09"/>
            <a:ext cx="8675370" cy="150230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1515" y="7203864"/>
            <a:ext cx="2263140" cy="413808"/>
          </a:xfrm>
          <a:prstGeom prst="rect">
            <a:avLst/>
          </a:prstGeom>
        </p:spPr>
        <p:txBody>
          <a:bodyPr vert="horz" lIns="91440" tIns="45720" rIns="91440" bIns="45720" rtlCol="0" anchor="ctr"/>
          <a:lstStyle>
            <a:lvl1pPr algn="l">
              <a:defRPr sz="990">
                <a:solidFill>
                  <a:schemeClr val="tx1">
                    <a:tint val="75000"/>
                  </a:schemeClr>
                </a:solidFill>
              </a:defRPr>
            </a:lvl1pPr>
          </a:lstStyle>
          <a:p>
            <a:pPr defTabSz="754380"/>
            <a:fld id="{A58484FF-D847-4BCB-9BAF-610C56561D7A}" type="datetime1">
              <a:rPr lang="en-US" smtClean="0">
                <a:solidFill>
                  <a:prstClr val="black">
                    <a:tint val="75000"/>
                  </a:prstClr>
                </a:solidFill>
              </a:rPr>
              <a:pPr defTabSz="754380"/>
              <a:t>9/28/2017</a:t>
            </a:fld>
            <a:endParaRPr lang="en-US">
              <a:solidFill>
                <a:prstClr val="black">
                  <a:tint val="75000"/>
                </a:prstClr>
              </a:solidFill>
            </a:endParaRPr>
          </a:p>
        </p:txBody>
      </p:sp>
      <p:sp>
        <p:nvSpPr>
          <p:cNvPr id="5" name="Footer Placeholder 4"/>
          <p:cNvSpPr>
            <a:spLocks noGrp="1"/>
          </p:cNvSpPr>
          <p:nvPr>
            <p:ph type="ftr" sz="quarter" idx="3"/>
          </p:nvPr>
        </p:nvSpPr>
        <p:spPr>
          <a:xfrm>
            <a:off x="3331845" y="7203864"/>
            <a:ext cx="3394710" cy="413808"/>
          </a:xfrm>
          <a:prstGeom prst="rect">
            <a:avLst/>
          </a:prstGeom>
        </p:spPr>
        <p:txBody>
          <a:bodyPr vert="horz" lIns="91440" tIns="45720" rIns="91440" bIns="45720" rtlCol="0" anchor="ctr"/>
          <a:lstStyle>
            <a:lvl1pPr algn="ctr">
              <a:defRPr sz="990">
                <a:solidFill>
                  <a:schemeClr val="tx1">
                    <a:tint val="75000"/>
                  </a:schemeClr>
                </a:solidFill>
              </a:defRPr>
            </a:lvl1pPr>
          </a:lstStyle>
          <a:p>
            <a:pPr defTabSz="754380"/>
            <a:endParaRPr lang="en-US">
              <a:solidFill>
                <a:prstClr val="black">
                  <a:tint val="75000"/>
                </a:prstClr>
              </a:solidFill>
            </a:endParaRPr>
          </a:p>
        </p:txBody>
      </p:sp>
      <p:sp>
        <p:nvSpPr>
          <p:cNvPr id="6" name="Slide Number Placeholder 5"/>
          <p:cNvSpPr>
            <a:spLocks noGrp="1"/>
          </p:cNvSpPr>
          <p:nvPr>
            <p:ph type="sldNum" sz="quarter" idx="4"/>
          </p:nvPr>
        </p:nvSpPr>
        <p:spPr>
          <a:xfrm>
            <a:off x="7103745" y="7203864"/>
            <a:ext cx="2263140" cy="413808"/>
          </a:xfrm>
          <a:prstGeom prst="rect">
            <a:avLst/>
          </a:prstGeom>
        </p:spPr>
        <p:txBody>
          <a:bodyPr vert="horz" lIns="91440" tIns="45720" rIns="91440" bIns="45720" rtlCol="0" anchor="ctr"/>
          <a:lstStyle>
            <a:lvl1pPr algn="r">
              <a:defRPr sz="990">
                <a:solidFill>
                  <a:schemeClr val="tx1">
                    <a:tint val="75000"/>
                  </a:schemeClr>
                </a:solidFill>
              </a:defRPr>
            </a:lvl1pPr>
          </a:lstStyle>
          <a:p>
            <a:pPr defTabSz="754380"/>
            <a:fld id="{8DE93121-C843-43D5-8505-1EF947779E30}" type="slidenum">
              <a:rPr lang="en-US" smtClean="0">
                <a:solidFill>
                  <a:prstClr val="black">
                    <a:tint val="75000"/>
                  </a:prstClr>
                </a:solidFill>
              </a:rPr>
              <a:pPr defTabSz="754380"/>
              <a:t>‹#›</a:t>
            </a:fld>
            <a:endParaRPr lang="en-US">
              <a:solidFill>
                <a:prstClr val="black">
                  <a:tint val="75000"/>
                </a:prstClr>
              </a:solidFill>
            </a:endParaRPr>
          </a:p>
        </p:txBody>
      </p:sp>
      <p:pic>
        <p:nvPicPr>
          <p:cNvPr id="7" name="Picture 6" descr="logo.png"/>
          <p:cNvPicPr/>
          <p:nvPr userDrawn="1"/>
        </p:nvPicPr>
        <p:blipFill>
          <a:blip r:embed="rId14" cstate="print"/>
          <a:stretch>
            <a:fillRect/>
          </a:stretch>
        </p:blipFill>
        <p:spPr>
          <a:xfrm>
            <a:off x="4290536" y="7203866"/>
            <a:ext cx="1477328" cy="334645"/>
          </a:xfrm>
          <a:prstGeom prst="rect">
            <a:avLst/>
          </a:prstGeom>
        </p:spPr>
      </p:pic>
    </p:spTree>
    <p:extLst>
      <p:ext uri="{BB962C8B-B14F-4D97-AF65-F5344CB8AC3E}">
        <p14:creationId xmlns:p14="http://schemas.microsoft.com/office/powerpoint/2010/main" val="316957238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2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iming>
    <p:tnLst>
      <p:par>
        <p:cTn id="1" dur="indefinite" restart="never" nodeType="tmRoot"/>
      </p:par>
    </p:tnLst>
  </p:timing>
  <p:hf hdr="0" ftr="0" dt="0"/>
  <p:txStyles>
    <p:titleStyle>
      <a:lvl1pPr algn="l" defTabSz="754380" rtl="0" eaLnBrk="1" latinLnBrk="0" hangingPunct="1">
        <a:lnSpc>
          <a:spcPct val="90000"/>
        </a:lnSpc>
        <a:spcBef>
          <a:spcPct val="0"/>
        </a:spcBef>
        <a:buNone/>
        <a:defRPr sz="2640" kern="1200">
          <a:solidFill>
            <a:schemeClr val="accent5">
              <a:lumMod val="75000"/>
            </a:schemeClr>
          </a:solidFill>
          <a:latin typeface="Arial Black" panose="020B0A04020102020204" pitchFamily="34" charset="0"/>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pPr defTabSz="1005840"/>
            <a:fld id="{D498E591-46E5-4B6D-8FF7-C7C552B24278}" type="datetimeFigureOut">
              <a:rPr lang="en-US" smtClean="0">
                <a:solidFill>
                  <a:prstClr val="black">
                    <a:tint val="75000"/>
                  </a:prstClr>
                </a:solidFill>
              </a:rPr>
              <a:pPr defTabSz="1005840"/>
              <a:t>9/28/2017</a:t>
            </a:fld>
            <a:endParaRPr lang="en-US">
              <a:solidFill>
                <a:prstClr val="black">
                  <a:tint val="75000"/>
                </a:prstClr>
              </a:solidFill>
            </a:endParaRPr>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pPr defTabSz="1005840"/>
            <a:endParaRPr lang="en-US">
              <a:solidFill>
                <a:prstClr val="black">
                  <a:tint val="75000"/>
                </a:prstClr>
              </a:solidFill>
            </a:endParaRPr>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pPr defTabSz="1005840"/>
            <a:fld id="{ADD727BA-E685-4C73-9805-DA6FB45AF40C}" type="slidenum">
              <a:rPr lang="en-US" smtClean="0">
                <a:solidFill>
                  <a:prstClr val="black">
                    <a:tint val="75000"/>
                  </a:prstClr>
                </a:solidFill>
              </a:rPr>
              <a:pPr defTabSz="1005840"/>
              <a:t>‹#›</a:t>
            </a:fld>
            <a:endParaRPr lang="en-US">
              <a:solidFill>
                <a:prstClr val="black">
                  <a:tint val="75000"/>
                </a:prstClr>
              </a:solidFill>
            </a:endParaRPr>
          </a:p>
        </p:txBody>
      </p:sp>
      <p:pic>
        <p:nvPicPr>
          <p:cNvPr id="7" name="Picture 6" descr="logo.png"/>
          <p:cNvPicPr/>
          <p:nvPr userDrawn="1"/>
        </p:nvPicPr>
        <p:blipFill>
          <a:blip r:embed="rId14" cstate="print"/>
          <a:stretch>
            <a:fillRect/>
          </a:stretch>
        </p:blipFill>
        <p:spPr>
          <a:xfrm>
            <a:off x="4263331" y="7212397"/>
            <a:ext cx="1531740" cy="405277"/>
          </a:xfrm>
          <a:prstGeom prst="rect">
            <a:avLst/>
          </a:prstGeom>
        </p:spPr>
      </p:pic>
    </p:spTree>
    <p:extLst>
      <p:ext uri="{BB962C8B-B14F-4D97-AF65-F5344CB8AC3E}">
        <p14:creationId xmlns:p14="http://schemas.microsoft.com/office/powerpoint/2010/main" val="1837770237"/>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8.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4.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s://www.humancapitalgrowth.com/benchmark.html"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http://www.humancapitalgrowth.com/boost-your-hr-practices-with-design-thinking.html" TargetMode="External"/><Relationship Id="rId2" Type="http://schemas.openxmlformats.org/officeDocument/2006/relationships/notesSlide" Target="../notesSlides/notesSlide26.xml"/><Relationship Id="rId1" Type="http://schemas.openxmlformats.org/officeDocument/2006/relationships/slideLayout" Target="../slideLayouts/slideLayout38.xml"/><Relationship Id="rId6" Type="http://schemas.openxmlformats.org/officeDocument/2006/relationships/hyperlink" Target="https://www.humancapitalgrowth.com/take-your-performance-management-from-hate-to-love.html" TargetMode="External"/><Relationship Id="rId5" Type="http://schemas.openxmlformats.org/officeDocument/2006/relationships/hyperlink" Target="http://www.humancapitalgrowth.com/new-approaches-to-people-analytics-helping-hr-lead-with-intelligence.html" TargetMode="Externa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hyperlink" Target="https://twitter.com/sarkarbarney" TargetMode="External"/><Relationship Id="rId3" Type="http://schemas.openxmlformats.org/officeDocument/2006/relationships/hyperlink" Target="http://www.linkedin.com/company/human-capital-growth" TargetMode="External"/><Relationship Id="rId7" Type="http://schemas.openxmlformats.org/officeDocument/2006/relationships/hyperlink" Target="mailto:info@humancapitalgrowth.com?subject=Connecting%20from%20the%202017%20CAHR%20conference" TargetMode="External"/><Relationship Id="rId12" Type="http://schemas.openxmlformats.org/officeDocument/2006/relationships/hyperlink" Target="https://www.linkedin.com/in/sarkarbarney/" TargetMode="External"/><Relationship Id="rId2" Type="http://schemas.openxmlformats.org/officeDocument/2006/relationships/notesSlide" Target="../notesSlides/notesSlide28.xml"/><Relationship Id="rId1" Type="http://schemas.openxmlformats.org/officeDocument/2006/relationships/slideLayout" Target="../slideLayouts/slideLayout43.xml"/><Relationship Id="rId6" Type="http://schemas.openxmlformats.org/officeDocument/2006/relationships/image" Target="../media/image54.png"/><Relationship Id="rId11" Type="http://schemas.openxmlformats.org/officeDocument/2006/relationships/image" Target="../media/image57.png"/><Relationship Id="rId5" Type="http://schemas.openxmlformats.org/officeDocument/2006/relationships/hyperlink" Target="https://twitter.com/hcgtm" TargetMode="External"/><Relationship Id="rId10" Type="http://schemas.openxmlformats.org/officeDocument/2006/relationships/hyperlink" Target="http://www.humancapitalgrowth.com/" TargetMode="External"/><Relationship Id="rId4" Type="http://schemas.openxmlformats.org/officeDocument/2006/relationships/image" Target="../media/image53.png"/><Relationship Id="rId9" Type="http://schemas.openxmlformats.org/officeDocument/2006/relationships/image" Target="../media/image56.png"/><Relationship Id="rId14" Type="http://schemas.openxmlformats.org/officeDocument/2006/relationships/hyperlink" Target="mailto:shreya@humancapitalgrowth.com?subject=Connecting%20from%202017%20CAHR%20conferenc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15.png"/><Relationship Id="rId12" Type="http://schemas.openxmlformats.org/officeDocument/2006/relationships/image" Target="../media/image20.jpeg"/><Relationship Id="rId2" Type="http://schemas.openxmlformats.org/officeDocument/2006/relationships/notesSlide" Target="../notesSlides/notesSlide4.xml"/><Relationship Id="rId16" Type="http://schemas.openxmlformats.org/officeDocument/2006/relationships/image" Target="../media/image24.png"/><Relationship Id="rId1" Type="http://schemas.openxmlformats.org/officeDocument/2006/relationships/slideLayout" Target="../slideLayouts/slideLayout24.xml"/><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png"/><Relationship Id="rId15" Type="http://schemas.openxmlformats.org/officeDocument/2006/relationships/image" Target="../media/image23.gif"/><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8.png"/><Relationship Id="rId11" Type="http://schemas.microsoft.com/office/2007/relationships/hdphoto" Target="../media/hdphoto1.wdp"/><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jpeg"/><Relationship Id="rId9" Type="http://schemas.openxmlformats.org/officeDocument/2006/relationships/image" Target="../media/image31.png"/><Relationship Id="rId1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B24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822957"/>
            <a:ext cx="6789420" cy="1666028"/>
          </a:xfrm>
        </p:spPr>
        <p:txBody>
          <a:bodyPr>
            <a:normAutofit/>
          </a:bodyPr>
          <a:lstStyle/>
          <a:p>
            <a:r>
              <a:rPr lang="en-US" sz="2400" b="1" dirty="0">
                <a:latin typeface="Century Gothic" panose="020B0502020202020204" pitchFamily="34" charset="0"/>
              </a:rPr>
              <a:t>Better performance, less </a:t>
            </a:r>
            <a:r>
              <a:rPr lang="en-US" sz="2400" b="1" dirty="0" smtClean="0">
                <a:latin typeface="Century Gothic" panose="020B0502020202020204" pitchFamily="34" charset="0"/>
              </a:rPr>
              <a:t>management </a:t>
            </a:r>
            <a:br>
              <a:rPr lang="en-US" sz="2400" b="1" dirty="0" smtClean="0">
                <a:latin typeface="Century Gothic" panose="020B0502020202020204" pitchFamily="34" charset="0"/>
              </a:rPr>
            </a:br>
            <a:r>
              <a:rPr lang="en-US" sz="2400" b="1" dirty="0" smtClean="0">
                <a:latin typeface="Century Gothic" panose="020B0502020202020204" pitchFamily="34" charset="0"/>
              </a:rPr>
              <a:t>The </a:t>
            </a:r>
            <a:r>
              <a:rPr lang="en-US" sz="2400" b="1" dirty="0">
                <a:latin typeface="Century Gothic" panose="020B0502020202020204" pitchFamily="34" charset="0"/>
              </a:rPr>
              <a:t>Gap Inc. Story</a:t>
            </a:r>
            <a:endParaRPr lang="en-US" sz="2400" dirty="0">
              <a:latin typeface="Century Gothic" panose="020B0502020202020204" pitchFamily="34" charset="0"/>
            </a:endParaRPr>
          </a:p>
        </p:txBody>
      </p:sp>
      <p:sp>
        <p:nvSpPr>
          <p:cNvPr id="3" name="Subtitle 2"/>
          <p:cNvSpPr>
            <a:spLocks noGrp="1"/>
          </p:cNvSpPr>
          <p:nvPr>
            <p:ph type="subTitle" idx="1"/>
          </p:nvPr>
        </p:nvSpPr>
        <p:spPr>
          <a:xfrm>
            <a:off x="404622" y="4311544"/>
            <a:ext cx="5980176" cy="1986280"/>
          </a:xfrm>
        </p:spPr>
        <p:txBody>
          <a:bodyPr>
            <a:normAutofit/>
          </a:bodyPr>
          <a:lstStyle/>
          <a:p>
            <a:r>
              <a:rPr lang="en-US" sz="2000" dirty="0" smtClean="0">
                <a:solidFill>
                  <a:schemeClr val="bg1"/>
                </a:solidFill>
                <a:latin typeface="Century Gothic" panose="020B0502020202020204" pitchFamily="34" charset="0"/>
              </a:rPr>
              <a:t>September 27</a:t>
            </a:r>
            <a:r>
              <a:rPr lang="en-US" sz="2000" baseline="30000" dirty="0" smtClean="0">
                <a:solidFill>
                  <a:schemeClr val="bg1"/>
                </a:solidFill>
                <a:latin typeface="Century Gothic" panose="020B0502020202020204" pitchFamily="34" charset="0"/>
              </a:rPr>
              <a:t>th</a:t>
            </a:r>
            <a:r>
              <a:rPr lang="en-US" sz="2000" dirty="0" smtClean="0">
                <a:solidFill>
                  <a:schemeClr val="bg1"/>
                </a:solidFill>
                <a:latin typeface="Century Gothic" panose="020B0502020202020204" pitchFamily="34" charset="0"/>
              </a:rPr>
              <a:t>, 2017</a:t>
            </a:r>
            <a:endParaRPr lang="en-US" sz="2000" dirty="0">
              <a:solidFill>
                <a:schemeClr val="bg1"/>
              </a:solidFill>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59542130-7A97-4C67-8A19-F5BD97CD53DA}" type="slidenum">
              <a:rPr lang="en-US" smtClean="0"/>
              <a:t>1</a:t>
            </a:fld>
            <a:endParaRPr lang="en-US" dirty="0"/>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l="29268"/>
          <a:stretch/>
        </p:blipFill>
        <p:spPr>
          <a:xfrm>
            <a:off x="6934200" y="0"/>
            <a:ext cx="6629400" cy="77724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9928" y="5862722"/>
            <a:ext cx="1184756" cy="1187915"/>
          </a:xfrm>
          <a:prstGeom prst="rect">
            <a:avLst/>
          </a:prstGeom>
        </p:spPr>
      </p:pic>
      <p:pic>
        <p:nvPicPr>
          <p:cNvPr id="8" name="Picture 7" descr="logo.png"/>
          <p:cNvPicPr/>
          <p:nvPr/>
        </p:nvPicPr>
        <p:blipFill>
          <a:blip r:embed="rId5" cstate="print"/>
          <a:stretch>
            <a:fillRect/>
          </a:stretch>
        </p:blipFill>
        <p:spPr>
          <a:xfrm>
            <a:off x="3292467" y="6187439"/>
            <a:ext cx="2236098" cy="538480"/>
          </a:xfrm>
          <a:prstGeom prst="rect">
            <a:avLst/>
          </a:prstGeom>
        </p:spPr>
      </p:pic>
      <p:sp>
        <p:nvSpPr>
          <p:cNvPr id="9" name="TextBox 8"/>
          <p:cNvSpPr txBox="1"/>
          <p:nvPr/>
        </p:nvSpPr>
        <p:spPr>
          <a:xfrm>
            <a:off x="2057400" y="2438400"/>
            <a:ext cx="2667000" cy="584775"/>
          </a:xfrm>
          <a:prstGeom prst="rect">
            <a:avLst/>
          </a:prstGeom>
          <a:noFill/>
        </p:spPr>
        <p:txBody>
          <a:bodyPr wrap="square" rtlCol="0">
            <a:spAutoFit/>
          </a:bodyPr>
          <a:lstStyle/>
          <a:p>
            <a:pPr algn="ctr"/>
            <a:r>
              <a:rPr lang="en-US" sz="3200" b="1" dirty="0" smtClean="0">
                <a:latin typeface="Century Gothic" panose="020B0502020202020204" pitchFamily="34" charset="0"/>
              </a:rPr>
              <a:t>Webinar</a:t>
            </a:r>
            <a:endParaRPr lang="en-US" sz="3200" b="1" dirty="0">
              <a:latin typeface="Century Gothic" panose="020B0502020202020204" pitchFamily="34" charset="0"/>
            </a:endParaRPr>
          </a:p>
        </p:txBody>
      </p:sp>
    </p:spTree>
    <p:extLst>
      <p:ext uri="{BB962C8B-B14F-4D97-AF65-F5344CB8AC3E}">
        <p14:creationId xmlns:p14="http://schemas.microsoft.com/office/powerpoint/2010/main" val="338304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09248" y="345443"/>
            <a:ext cx="9346235" cy="732508"/>
          </a:xfrm>
          <a:prstGeom prst="rect">
            <a:avLst/>
          </a:prstGeom>
          <a:noFill/>
        </p:spPr>
        <p:txBody>
          <a:bodyPr wrap="square" lIns="101858" tIns="50929" rIns="101858" bIns="50929" rtlCol="0">
            <a:spAutoFit/>
          </a:bodyPr>
          <a:lstStyle/>
          <a:p>
            <a:r>
              <a:rPr lang="en-US" sz="4000" dirty="0">
                <a:solidFill>
                  <a:srgbClr val="404040"/>
                </a:solidFill>
                <a:latin typeface="Century Gothic" panose="020B0502020202020204" pitchFamily="34" charset="0"/>
              </a:rPr>
              <a:t>The big headlines</a:t>
            </a:r>
          </a:p>
        </p:txBody>
      </p:sp>
      <p:cxnSp>
        <p:nvCxnSpPr>
          <p:cNvPr id="10" name="Straight Connector 9"/>
          <p:cNvCxnSpPr/>
          <p:nvPr/>
        </p:nvCxnSpPr>
        <p:spPr>
          <a:xfrm>
            <a:off x="401037" y="1077948"/>
            <a:ext cx="9281920" cy="0"/>
          </a:xfrm>
          <a:prstGeom prst="line">
            <a:avLst/>
          </a:prstGeom>
          <a:ln w="6350" cmpd="sng">
            <a:solidFill>
              <a:srgbClr val="595959"/>
            </a:solidFill>
          </a:ln>
        </p:spPr>
        <p:style>
          <a:lnRef idx="1">
            <a:schemeClr val="dk1"/>
          </a:lnRef>
          <a:fillRef idx="0">
            <a:schemeClr val="dk1"/>
          </a:fillRef>
          <a:effectRef idx="0">
            <a:schemeClr val="dk1"/>
          </a:effectRef>
          <a:fontRef idx="minor">
            <a:schemeClr val="tx1"/>
          </a:fontRef>
        </p:style>
      </p:cxnSp>
      <p:sp>
        <p:nvSpPr>
          <p:cNvPr id="6" name="Rectangle 5"/>
          <p:cNvSpPr/>
          <p:nvPr/>
        </p:nvSpPr>
        <p:spPr>
          <a:xfrm>
            <a:off x="3996644" y="2966438"/>
            <a:ext cx="2057400" cy="707866"/>
          </a:xfrm>
          <a:prstGeom prst="rect">
            <a:avLst/>
          </a:prstGeom>
        </p:spPr>
        <p:txBody>
          <a:bodyPr wrap="square" lIns="91418" tIns="45710" rIns="91418" bIns="45710">
            <a:spAutoFit/>
          </a:bodyPr>
          <a:lstStyle/>
          <a:p>
            <a:pPr algn="ctr"/>
            <a:r>
              <a:rPr lang="en-US" sz="4000" b="1" dirty="0">
                <a:latin typeface="Century Gothic" panose="020B0502020202020204" pitchFamily="34" charset="0"/>
              </a:rPr>
              <a:t>Ratings</a:t>
            </a:r>
          </a:p>
        </p:txBody>
      </p:sp>
      <p:grpSp>
        <p:nvGrpSpPr>
          <p:cNvPr id="7" name="Group 6"/>
          <p:cNvGrpSpPr/>
          <p:nvPr/>
        </p:nvGrpSpPr>
        <p:grpSpPr>
          <a:xfrm>
            <a:off x="3996644" y="2285502"/>
            <a:ext cx="2057400" cy="2069738"/>
            <a:chOff x="1828800" y="1415267"/>
            <a:chExt cx="2057400" cy="2069738"/>
          </a:xfrm>
        </p:grpSpPr>
        <p:sp>
          <p:nvSpPr>
            <p:cNvPr id="8" name="Oval 7"/>
            <p:cNvSpPr/>
            <p:nvPr/>
          </p:nvSpPr>
          <p:spPr>
            <a:xfrm>
              <a:off x="1828800" y="1415267"/>
              <a:ext cx="2057400" cy="2069738"/>
            </a:xfrm>
            <a:prstGeom prst="ellipse">
              <a:avLst/>
            </a:prstGeom>
            <a:noFill/>
            <a:ln w="190500">
              <a:solidFill>
                <a:srgbClr val="EE4A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a:stCxn id="8" idx="1"/>
              <a:endCxn id="8" idx="5"/>
            </p:cNvCxnSpPr>
            <p:nvPr/>
          </p:nvCxnSpPr>
          <p:spPr>
            <a:xfrm>
              <a:off x="2130099" y="1718373"/>
              <a:ext cx="1454802" cy="1463526"/>
            </a:xfrm>
            <a:prstGeom prst="line">
              <a:avLst/>
            </a:prstGeom>
            <a:ln w="190500">
              <a:solidFill>
                <a:srgbClr val="EE4A27"/>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935058" y="2966438"/>
            <a:ext cx="2158662" cy="707866"/>
          </a:xfrm>
          <a:prstGeom prst="rect">
            <a:avLst/>
          </a:prstGeom>
        </p:spPr>
        <p:txBody>
          <a:bodyPr wrap="square" lIns="91418" tIns="45710" rIns="91418" bIns="45710">
            <a:spAutoFit/>
          </a:bodyPr>
          <a:lstStyle/>
          <a:p>
            <a:pPr algn="ctr"/>
            <a:r>
              <a:rPr lang="en-US" sz="4000" b="1" dirty="0">
                <a:latin typeface="Century Gothic" panose="020B0502020202020204" pitchFamily="34" charset="0"/>
              </a:rPr>
              <a:t>Review</a:t>
            </a:r>
          </a:p>
        </p:txBody>
      </p:sp>
      <p:grpSp>
        <p:nvGrpSpPr>
          <p:cNvPr id="12" name="Group 11"/>
          <p:cNvGrpSpPr/>
          <p:nvPr/>
        </p:nvGrpSpPr>
        <p:grpSpPr>
          <a:xfrm>
            <a:off x="935058" y="2271047"/>
            <a:ext cx="2158662" cy="2098648"/>
            <a:chOff x="1719532" y="2418043"/>
            <a:chExt cx="2792078" cy="2719956"/>
          </a:xfrm>
        </p:grpSpPr>
        <p:sp>
          <p:nvSpPr>
            <p:cNvPr id="13" name="Oval 12"/>
            <p:cNvSpPr/>
            <p:nvPr/>
          </p:nvSpPr>
          <p:spPr>
            <a:xfrm>
              <a:off x="1719532" y="2418043"/>
              <a:ext cx="2792078" cy="2719956"/>
            </a:xfrm>
            <a:prstGeom prst="ellipse">
              <a:avLst/>
            </a:prstGeom>
            <a:noFill/>
            <a:ln w="190500">
              <a:solidFill>
                <a:srgbClr val="BDD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p:cNvCxnSpPr>
              <a:stCxn id="13" idx="1"/>
              <a:endCxn id="13" idx="5"/>
            </p:cNvCxnSpPr>
            <p:nvPr/>
          </p:nvCxnSpPr>
          <p:spPr>
            <a:xfrm>
              <a:off x="2128422" y="2816371"/>
              <a:ext cx="1974298" cy="1923300"/>
            </a:xfrm>
            <a:prstGeom prst="line">
              <a:avLst/>
            </a:prstGeom>
            <a:ln w="190500">
              <a:solidFill>
                <a:srgbClr val="BDD24C"/>
              </a:solidFill>
            </a:ln>
          </p:spPr>
          <p:style>
            <a:lnRef idx="1">
              <a:schemeClr val="accent1"/>
            </a:lnRef>
            <a:fillRef idx="0">
              <a:schemeClr val="accent1"/>
            </a:fillRef>
            <a:effectRef idx="0">
              <a:schemeClr val="accent1"/>
            </a:effectRef>
            <a:fontRef idx="minor">
              <a:schemeClr val="tx1"/>
            </a:fontRef>
          </p:style>
        </p:cxnSp>
      </p:grpSp>
      <p:pic>
        <p:nvPicPr>
          <p:cNvPr id="15" name="Picture 14" descr="PPT Elements-15.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5526" y="1950113"/>
            <a:ext cx="2697074" cy="2712046"/>
          </a:xfrm>
          <a:prstGeom prst="rect">
            <a:avLst/>
          </a:prstGeom>
        </p:spPr>
      </p:pic>
    </p:spTree>
    <p:extLst>
      <p:ext uri="{BB962C8B-B14F-4D97-AF65-F5344CB8AC3E}">
        <p14:creationId xmlns:p14="http://schemas.microsoft.com/office/powerpoint/2010/main" val="76107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2"/>
          <p:cNvSpPr txBox="1">
            <a:spLocks/>
          </p:cNvSpPr>
          <p:nvPr/>
        </p:nvSpPr>
        <p:spPr>
          <a:xfrm>
            <a:off x="670560" y="1200133"/>
            <a:ext cx="8549640" cy="5372134"/>
          </a:xfrm>
          <a:prstGeom prst="rect">
            <a:avLst/>
          </a:prstGeom>
        </p:spPr>
        <p:txBody>
          <a:bodyPr vert="horz" lIns="101858" tIns="50929" rIns="101858" bIns="50929"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81970" lvl="1" indent="-381970" defTabSz="1018586">
              <a:lnSpc>
                <a:spcPct val="150000"/>
              </a:lnSpc>
              <a:spcBef>
                <a:spcPts val="0"/>
              </a:spcBef>
              <a:buFont typeface="Arial" panose="020B0604020202020204" pitchFamily="34" charset="0"/>
              <a:buChar char="•"/>
              <a:defRPr/>
            </a:pPr>
            <a:r>
              <a:rPr lang="en-US" sz="3200" dirty="0">
                <a:solidFill>
                  <a:srgbClr val="404040"/>
                </a:solidFill>
                <a:latin typeface="Century Gothic" panose="020B0502020202020204" pitchFamily="34" charset="0"/>
              </a:rPr>
              <a:t>Business performance was erratic</a:t>
            </a:r>
          </a:p>
          <a:p>
            <a:pPr marL="381970" lvl="1" indent="-381970" defTabSz="1018586">
              <a:spcBef>
                <a:spcPts val="0"/>
              </a:spcBef>
              <a:buFont typeface="Arial" panose="020B0604020202020204" pitchFamily="34" charset="0"/>
              <a:buChar char="•"/>
              <a:defRPr/>
            </a:pPr>
            <a:r>
              <a:rPr lang="en-US" sz="3200" dirty="0">
                <a:solidFill>
                  <a:srgbClr val="404040"/>
                </a:solidFill>
                <a:latin typeface="Century Gothic" panose="020B0502020202020204" pitchFamily="34" charset="0"/>
              </a:rPr>
              <a:t>Process was complex, time consuming and expensive</a:t>
            </a:r>
            <a:endParaRPr lang="en-US" sz="3200" i="1" dirty="0">
              <a:solidFill>
                <a:srgbClr val="404040"/>
              </a:solidFill>
              <a:latin typeface="Century Gothic" panose="020B0502020202020204" pitchFamily="34" charset="0"/>
            </a:endParaRPr>
          </a:p>
          <a:p>
            <a:pPr marL="381970" lvl="1" indent="-381970" defTabSz="1018586">
              <a:lnSpc>
                <a:spcPct val="150000"/>
              </a:lnSpc>
              <a:spcBef>
                <a:spcPts val="0"/>
              </a:spcBef>
              <a:buFont typeface="Arial" panose="020B0604020202020204" pitchFamily="34" charset="0"/>
              <a:buChar char="•"/>
              <a:defRPr/>
            </a:pPr>
            <a:r>
              <a:rPr lang="en-US" sz="3200" dirty="0">
                <a:solidFill>
                  <a:srgbClr val="404040"/>
                </a:solidFill>
                <a:latin typeface="Century Gothic" panose="020B0502020202020204" pitchFamily="34" charset="0"/>
              </a:rPr>
              <a:t>Employees disliked the process</a:t>
            </a:r>
          </a:p>
          <a:p>
            <a:pPr marL="381970" lvl="1" indent="-381970" defTabSz="1018586">
              <a:lnSpc>
                <a:spcPct val="150000"/>
              </a:lnSpc>
              <a:spcBef>
                <a:spcPts val="0"/>
              </a:spcBef>
              <a:buFont typeface="Arial" panose="020B0604020202020204" pitchFamily="34" charset="0"/>
              <a:buChar char="•"/>
              <a:defRPr/>
            </a:pPr>
            <a:r>
              <a:rPr lang="en-US" sz="3200" dirty="0">
                <a:solidFill>
                  <a:srgbClr val="404040"/>
                </a:solidFill>
                <a:latin typeface="Century Gothic" panose="020B0502020202020204" pitchFamily="34" charset="0"/>
              </a:rPr>
              <a:t>Company going global</a:t>
            </a:r>
          </a:p>
          <a:p>
            <a:pPr marL="381970" lvl="1" indent="-381970" defTabSz="1018586">
              <a:lnSpc>
                <a:spcPct val="150000"/>
              </a:lnSpc>
              <a:spcBef>
                <a:spcPts val="0"/>
              </a:spcBef>
              <a:buFont typeface="Arial" panose="020B0604020202020204" pitchFamily="34" charset="0"/>
              <a:buChar char="•"/>
              <a:defRPr/>
            </a:pPr>
            <a:r>
              <a:rPr lang="en-US" sz="3200" dirty="0">
                <a:solidFill>
                  <a:srgbClr val="404040"/>
                </a:solidFill>
                <a:latin typeface="Century Gothic" panose="020B0502020202020204" pitchFamily="34" charset="0"/>
              </a:rPr>
              <a:t>Thought leaders were saying… change</a:t>
            </a:r>
          </a:p>
          <a:p>
            <a:pPr marL="381970" lvl="1" indent="-381970" defTabSz="1018586">
              <a:lnSpc>
                <a:spcPct val="150000"/>
              </a:lnSpc>
              <a:spcBef>
                <a:spcPts val="0"/>
              </a:spcBef>
              <a:buFont typeface="Arial" panose="020B0604020202020204" pitchFamily="34" charset="0"/>
              <a:buChar char="•"/>
              <a:defRPr/>
            </a:pPr>
            <a:endParaRPr lang="en-US" sz="3200" dirty="0">
              <a:solidFill>
                <a:srgbClr val="404040"/>
              </a:solidFill>
              <a:latin typeface="Century Gothic" panose="020B0502020202020204" pitchFamily="34" charset="0"/>
            </a:endParaRPr>
          </a:p>
        </p:txBody>
      </p:sp>
      <p:sp>
        <p:nvSpPr>
          <p:cNvPr id="5" name="TextBox 4"/>
          <p:cNvSpPr txBox="1"/>
          <p:nvPr/>
        </p:nvSpPr>
        <p:spPr>
          <a:xfrm>
            <a:off x="209248" y="345443"/>
            <a:ext cx="9346235" cy="732508"/>
          </a:xfrm>
          <a:prstGeom prst="rect">
            <a:avLst/>
          </a:prstGeom>
          <a:noFill/>
        </p:spPr>
        <p:txBody>
          <a:bodyPr wrap="square" lIns="101858" tIns="50929" rIns="101858" bIns="50929" rtlCol="0">
            <a:spAutoFit/>
          </a:bodyPr>
          <a:lstStyle/>
          <a:p>
            <a:r>
              <a:rPr lang="en-US" sz="4000" dirty="0">
                <a:solidFill>
                  <a:srgbClr val="404040"/>
                </a:solidFill>
                <a:latin typeface="Century Gothic" panose="020B0502020202020204" pitchFamily="34" charset="0"/>
              </a:rPr>
              <a:t>Why we did it</a:t>
            </a:r>
          </a:p>
        </p:txBody>
      </p:sp>
      <p:cxnSp>
        <p:nvCxnSpPr>
          <p:cNvPr id="10" name="Straight Connector 9"/>
          <p:cNvCxnSpPr/>
          <p:nvPr/>
        </p:nvCxnSpPr>
        <p:spPr>
          <a:xfrm>
            <a:off x="401037" y="1077948"/>
            <a:ext cx="9281920" cy="0"/>
          </a:xfrm>
          <a:prstGeom prst="line">
            <a:avLst/>
          </a:prstGeom>
          <a:ln w="6350" cmpd="sng">
            <a:solidFill>
              <a:srgbClr val="595959"/>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996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09246" y="345441"/>
            <a:ext cx="9346235" cy="732508"/>
          </a:xfrm>
          <a:prstGeom prst="rect">
            <a:avLst/>
          </a:prstGeom>
          <a:noFill/>
        </p:spPr>
        <p:txBody>
          <a:bodyPr wrap="square" lIns="101882" tIns="50941" rIns="101882" bIns="50941" rtlCol="0">
            <a:spAutoFit/>
          </a:bodyPr>
          <a:lstStyle/>
          <a:p>
            <a:r>
              <a:rPr lang="en-US" sz="4000" dirty="0">
                <a:solidFill>
                  <a:srgbClr val="404040"/>
                </a:solidFill>
                <a:latin typeface="Century Gothic" panose="020B0502020202020204" pitchFamily="34" charset="0"/>
              </a:rPr>
              <a:t>How we did it?</a:t>
            </a:r>
          </a:p>
        </p:txBody>
      </p:sp>
      <p:cxnSp>
        <p:nvCxnSpPr>
          <p:cNvPr id="21" name="Straight Connector 20"/>
          <p:cNvCxnSpPr/>
          <p:nvPr/>
        </p:nvCxnSpPr>
        <p:spPr>
          <a:xfrm>
            <a:off x="319280" y="1066800"/>
            <a:ext cx="9281920" cy="0"/>
          </a:xfrm>
          <a:prstGeom prst="line">
            <a:avLst/>
          </a:prstGeom>
          <a:ln w="6350" cmpd="sng">
            <a:solidFill>
              <a:srgbClr val="595959"/>
            </a:solidFill>
          </a:ln>
        </p:spPr>
        <p:style>
          <a:lnRef idx="1">
            <a:schemeClr val="dk1"/>
          </a:lnRef>
          <a:fillRef idx="0">
            <a:schemeClr val="dk1"/>
          </a:fillRef>
          <a:effectRef idx="0">
            <a:schemeClr val="dk1"/>
          </a:effectRef>
          <a:fontRef idx="minor">
            <a:schemeClr val="tx1"/>
          </a:fontRef>
        </p:style>
      </p:cxnSp>
      <p:sp>
        <p:nvSpPr>
          <p:cNvPr id="19" name="Rectangle 18"/>
          <p:cNvSpPr/>
          <p:nvPr/>
        </p:nvSpPr>
        <p:spPr>
          <a:xfrm>
            <a:off x="5067309" y="1295400"/>
            <a:ext cx="4617076" cy="2895600"/>
          </a:xfrm>
          <a:prstGeom prst="rect">
            <a:avLst/>
          </a:prstGeom>
          <a:solidFill>
            <a:schemeClr val="bg1">
              <a:lumMod val="8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600"/>
              </a:spcAft>
            </a:pPr>
            <a:r>
              <a:rPr lang="en-US" sz="2400" b="1" dirty="0">
                <a:solidFill>
                  <a:schemeClr val="tx1"/>
                </a:solidFill>
                <a:latin typeface="Century Gothic"/>
                <a:cs typeface="Century Gothic"/>
              </a:rPr>
              <a:t>Design</a:t>
            </a:r>
            <a:endParaRPr lang="en-US" sz="2400" b="1" i="1" dirty="0">
              <a:solidFill>
                <a:schemeClr val="tx1"/>
              </a:solidFill>
              <a:latin typeface="Century Gothic"/>
              <a:cs typeface="Century Gothic"/>
            </a:endParaRPr>
          </a:p>
          <a:p>
            <a:pPr marL="179388" indent="-179388">
              <a:lnSpc>
                <a:spcPct val="150000"/>
              </a:lnSpc>
              <a:buFont typeface="Arial" panose="020B0604020202020204" pitchFamily="34" charset="0"/>
              <a:buChar char="•"/>
            </a:pPr>
            <a:r>
              <a:rPr lang="en-US" dirty="0">
                <a:solidFill>
                  <a:schemeClr val="tx1"/>
                </a:solidFill>
                <a:latin typeface="Century Gothic"/>
                <a:cs typeface="Century Gothic"/>
              </a:rPr>
              <a:t>Assembled a team</a:t>
            </a:r>
          </a:p>
          <a:p>
            <a:pPr marL="179388" indent="-179388">
              <a:lnSpc>
                <a:spcPct val="150000"/>
              </a:lnSpc>
              <a:buFont typeface="Arial" panose="020B0604020202020204" pitchFamily="34" charset="0"/>
              <a:buChar char="•"/>
            </a:pPr>
            <a:r>
              <a:rPr lang="en-US" dirty="0">
                <a:solidFill>
                  <a:schemeClr val="tx1"/>
                </a:solidFill>
                <a:latin typeface="Century Gothic"/>
                <a:cs typeface="Century Gothic"/>
              </a:rPr>
              <a:t>Developed a process and brand</a:t>
            </a:r>
          </a:p>
          <a:p>
            <a:pPr marL="179388" indent="-179388">
              <a:lnSpc>
                <a:spcPct val="150000"/>
              </a:lnSpc>
              <a:buFont typeface="Arial" panose="020B0604020202020204" pitchFamily="34" charset="0"/>
              <a:buChar char="•"/>
            </a:pPr>
            <a:r>
              <a:rPr lang="en-US" dirty="0">
                <a:solidFill>
                  <a:schemeClr val="tx1"/>
                </a:solidFill>
                <a:latin typeface="Century Gothic"/>
                <a:cs typeface="Century Gothic"/>
              </a:rPr>
              <a:t>Created a flexible change plan</a:t>
            </a:r>
          </a:p>
        </p:txBody>
      </p:sp>
      <p:sp>
        <p:nvSpPr>
          <p:cNvPr id="20" name="Rectangle 19"/>
          <p:cNvSpPr/>
          <p:nvPr/>
        </p:nvSpPr>
        <p:spPr>
          <a:xfrm>
            <a:off x="358404" y="1295400"/>
            <a:ext cx="4617076" cy="2895600"/>
          </a:xfrm>
          <a:prstGeom prst="rect">
            <a:avLst/>
          </a:prstGeom>
          <a:solidFill>
            <a:srgbClr val="727272"/>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600"/>
              </a:spcAft>
            </a:pPr>
            <a:r>
              <a:rPr lang="en-US" sz="2400" b="1" dirty="0">
                <a:solidFill>
                  <a:schemeClr val="bg1"/>
                </a:solidFill>
                <a:latin typeface="Century Gothic"/>
                <a:cs typeface="Century Gothic"/>
              </a:rPr>
              <a:t>Analysis</a:t>
            </a:r>
            <a:endParaRPr lang="en-US" sz="2400" b="1" i="1" dirty="0">
              <a:solidFill>
                <a:schemeClr val="bg1"/>
              </a:solidFill>
              <a:latin typeface="Century Gothic"/>
              <a:cs typeface="Century Gothic"/>
            </a:endParaRPr>
          </a:p>
          <a:p>
            <a:pPr marL="179388" lvl="0" indent="-179388">
              <a:lnSpc>
                <a:spcPct val="150000"/>
              </a:lnSpc>
              <a:buFont typeface="Arial" panose="020B0604020202020204" pitchFamily="34" charset="0"/>
              <a:buChar char="•"/>
            </a:pPr>
            <a:r>
              <a:rPr lang="en-US" dirty="0">
                <a:solidFill>
                  <a:schemeClr val="bg1"/>
                </a:solidFill>
                <a:latin typeface="Century Gothic"/>
                <a:cs typeface="Century Gothic"/>
              </a:rPr>
              <a:t>Conducted research</a:t>
            </a:r>
          </a:p>
          <a:p>
            <a:pPr marL="179388" lvl="0" indent="-179388">
              <a:lnSpc>
                <a:spcPct val="150000"/>
              </a:lnSpc>
              <a:buFont typeface="Arial" panose="020B0604020202020204" pitchFamily="34" charset="0"/>
              <a:buChar char="•"/>
            </a:pPr>
            <a:r>
              <a:rPr lang="en-US" dirty="0">
                <a:solidFill>
                  <a:schemeClr val="bg1"/>
                </a:solidFill>
                <a:latin typeface="Century Gothic"/>
                <a:cs typeface="Century Gothic"/>
              </a:rPr>
              <a:t>Benchmarked</a:t>
            </a:r>
          </a:p>
          <a:p>
            <a:pPr marL="179388" lvl="0" indent="-179388">
              <a:lnSpc>
                <a:spcPct val="150000"/>
              </a:lnSpc>
              <a:buFont typeface="Arial" panose="020B0604020202020204" pitchFamily="34" charset="0"/>
              <a:buChar char="•"/>
            </a:pPr>
            <a:r>
              <a:rPr lang="en-US" dirty="0">
                <a:solidFill>
                  <a:schemeClr val="bg1"/>
                </a:solidFill>
                <a:latin typeface="Century Gothic"/>
                <a:cs typeface="Century Gothic"/>
              </a:rPr>
              <a:t>Asked leaders</a:t>
            </a:r>
          </a:p>
        </p:txBody>
      </p:sp>
      <p:sp>
        <p:nvSpPr>
          <p:cNvPr id="22" name="Rectangle 21"/>
          <p:cNvSpPr/>
          <p:nvPr/>
        </p:nvSpPr>
        <p:spPr>
          <a:xfrm>
            <a:off x="5067309" y="4274058"/>
            <a:ext cx="4617076" cy="3201924"/>
          </a:xfrm>
          <a:prstGeom prst="rect">
            <a:avLst/>
          </a:prstGeom>
          <a:solidFill>
            <a:srgbClr val="727272"/>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600"/>
              </a:spcAft>
            </a:pPr>
            <a:r>
              <a:rPr lang="en-US" sz="2400" b="1" dirty="0">
                <a:solidFill>
                  <a:schemeClr val="bg1"/>
                </a:solidFill>
                <a:latin typeface="Century Gothic"/>
                <a:cs typeface="Century Gothic"/>
              </a:rPr>
              <a:t>Continuous Improvement</a:t>
            </a:r>
            <a:endParaRPr lang="en-US" sz="2400" b="1" i="1" dirty="0">
              <a:solidFill>
                <a:schemeClr val="bg1"/>
              </a:solidFill>
              <a:latin typeface="Century Gothic"/>
              <a:cs typeface="Century Gothic"/>
            </a:endParaRPr>
          </a:p>
          <a:p>
            <a:pPr marL="179388" indent="-179388">
              <a:lnSpc>
                <a:spcPct val="150000"/>
              </a:lnSpc>
              <a:spcAft>
                <a:spcPts val="600"/>
              </a:spcAft>
              <a:buFont typeface="Arial" panose="020B0604020202020204" pitchFamily="34" charset="0"/>
              <a:buChar char="•"/>
            </a:pPr>
            <a:r>
              <a:rPr lang="en-US" dirty="0">
                <a:solidFill>
                  <a:schemeClr val="bg1"/>
                </a:solidFill>
                <a:latin typeface="Century Gothic"/>
                <a:cs typeface="Century Gothic"/>
              </a:rPr>
              <a:t>Measured</a:t>
            </a:r>
          </a:p>
          <a:p>
            <a:pPr marL="179388" indent="-179388">
              <a:lnSpc>
                <a:spcPct val="150000"/>
              </a:lnSpc>
              <a:spcAft>
                <a:spcPts val="600"/>
              </a:spcAft>
              <a:buFont typeface="Arial" panose="020B0604020202020204" pitchFamily="34" charset="0"/>
              <a:buChar char="•"/>
            </a:pPr>
            <a:r>
              <a:rPr lang="en-US" dirty="0">
                <a:solidFill>
                  <a:schemeClr val="bg1"/>
                </a:solidFill>
                <a:latin typeface="Century Gothic"/>
                <a:cs typeface="Century Gothic"/>
              </a:rPr>
              <a:t>Refined</a:t>
            </a:r>
          </a:p>
        </p:txBody>
      </p:sp>
      <p:sp>
        <p:nvSpPr>
          <p:cNvPr id="23" name="Rectangle 22"/>
          <p:cNvSpPr/>
          <p:nvPr/>
        </p:nvSpPr>
        <p:spPr>
          <a:xfrm>
            <a:off x="358404" y="4274820"/>
            <a:ext cx="4617076" cy="3185160"/>
          </a:xfrm>
          <a:prstGeom prst="rect">
            <a:avLst/>
          </a:prstGeom>
          <a:solidFill>
            <a:schemeClr val="bg1">
              <a:lumMod val="8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600"/>
              </a:spcAft>
            </a:pPr>
            <a:r>
              <a:rPr lang="en-US" sz="2400" b="1" dirty="0">
                <a:solidFill>
                  <a:schemeClr val="tx1"/>
                </a:solidFill>
                <a:latin typeface="Century Gothic"/>
                <a:cs typeface="Century Gothic"/>
              </a:rPr>
              <a:t>Implement</a:t>
            </a:r>
            <a:endParaRPr lang="en-US" sz="2400" b="1" i="1" dirty="0">
              <a:solidFill>
                <a:schemeClr val="tx1"/>
              </a:solidFill>
              <a:latin typeface="Century Gothic"/>
              <a:cs typeface="Century Gothic"/>
            </a:endParaRPr>
          </a:p>
          <a:p>
            <a:pPr marL="179388" indent="-179388">
              <a:lnSpc>
                <a:spcPct val="150000"/>
              </a:lnSpc>
              <a:spcAft>
                <a:spcPts val="600"/>
              </a:spcAft>
              <a:buFont typeface="Arial" panose="020B0604020202020204" pitchFamily="34" charset="0"/>
              <a:buChar char="•"/>
            </a:pPr>
            <a:r>
              <a:rPr lang="en-US" dirty="0">
                <a:solidFill>
                  <a:schemeClr val="tx1"/>
                </a:solidFill>
                <a:latin typeface="Century Gothic"/>
                <a:cs typeface="Century Gothic"/>
              </a:rPr>
              <a:t>Communicated</a:t>
            </a:r>
          </a:p>
          <a:p>
            <a:pPr marL="179388" indent="-179388">
              <a:lnSpc>
                <a:spcPct val="150000"/>
              </a:lnSpc>
              <a:spcAft>
                <a:spcPts val="600"/>
              </a:spcAft>
              <a:buFont typeface="Arial" panose="020B0604020202020204" pitchFamily="34" charset="0"/>
              <a:buChar char="•"/>
            </a:pPr>
            <a:r>
              <a:rPr lang="en-US" dirty="0">
                <a:solidFill>
                  <a:schemeClr val="tx1"/>
                </a:solidFill>
                <a:latin typeface="Century Gothic"/>
                <a:cs typeface="Century Gothic"/>
              </a:rPr>
              <a:t>Launched</a:t>
            </a:r>
          </a:p>
          <a:p>
            <a:pPr marL="179388" indent="-179388">
              <a:lnSpc>
                <a:spcPct val="150000"/>
              </a:lnSpc>
              <a:spcAft>
                <a:spcPts val="600"/>
              </a:spcAft>
              <a:buFont typeface="Arial" panose="020B0604020202020204" pitchFamily="34" charset="0"/>
              <a:buChar char="•"/>
            </a:pPr>
            <a:r>
              <a:rPr lang="en-US" dirty="0">
                <a:solidFill>
                  <a:schemeClr val="tx1"/>
                </a:solidFill>
                <a:latin typeface="Century Gothic"/>
                <a:cs typeface="Century Gothic"/>
              </a:rPr>
              <a:t>Built Capability</a:t>
            </a:r>
          </a:p>
        </p:txBody>
      </p:sp>
    </p:spTree>
    <p:extLst>
      <p:ext uri="{BB962C8B-B14F-4D97-AF65-F5344CB8AC3E}">
        <p14:creationId xmlns:p14="http://schemas.microsoft.com/office/powerpoint/2010/main" val="303343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2"/>
          <p:cNvSpPr txBox="1">
            <a:spLocks/>
          </p:cNvSpPr>
          <p:nvPr/>
        </p:nvSpPr>
        <p:spPr>
          <a:xfrm>
            <a:off x="304800" y="304800"/>
            <a:ext cx="9281920" cy="1066800"/>
          </a:xfrm>
          <a:prstGeom prst="rect">
            <a:avLst/>
          </a:prstGeom>
          <a:ln>
            <a:noFill/>
          </a:ln>
        </p:spPr>
        <p:txBody>
          <a:bodyPr vert="horz" lIns="101858" tIns="50929" rIns="101858" bIns="50929"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defTabSz="1018586">
              <a:lnSpc>
                <a:spcPct val="120000"/>
              </a:lnSpc>
              <a:spcBef>
                <a:spcPts val="0"/>
              </a:spcBef>
              <a:buNone/>
              <a:defRPr/>
            </a:pPr>
            <a:r>
              <a:rPr lang="en-US" sz="4000" dirty="0">
                <a:solidFill>
                  <a:srgbClr val="404040"/>
                </a:solidFill>
                <a:latin typeface="Century Gothic" panose="020B0502020202020204" pitchFamily="34" charset="0"/>
              </a:rPr>
              <a:t>What the research told us</a:t>
            </a:r>
          </a:p>
          <a:p>
            <a:pPr marL="381970" lvl="1" indent="-381970" defTabSz="1018586">
              <a:lnSpc>
                <a:spcPct val="120000"/>
              </a:lnSpc>
              <a:spcBef>
                <a:spcPts val="0"/>
              </a:spcBef>
              <a:buFont typeface="Arial" panose="020B0604020202020204" pitchFamily="34" charset="0"/>
              <a:buChar char="•"/>
              <a:defRPr/>
            </a:pPr>
            <a:endParaRPr lang="en-US" sz="1600" dirty="0">
              <a:solidFill>
                <a:srgbClr val="404040"/>
              </a:solidFill>
              <a:latin typeface="Century Gothic" panose="020B0502020202020204" pitchFamily="34" charset="0"/>
            </a:endParaRPr>
          </a:p>
        </p:txBody>
      </p:sp>
      <p:cxnSp>
        <p:nvCxnSpPr>
          <p:cNvPr id="10" name="Straight Connector 9"/>
          <p:cNvCxnSpPr/>
          <p:nvPr/>
        </p:nvCxnSpPr>
        <p:spPr>
          <a:xfrm>
            <a:off x="357117" y="1143000"/>
            <a:ext cx="9281920" cy="0"/>
          </a:xfrm>
          <a:prstGeom prst="line">
            <a:avLst/>
          </a:prstGeom>
          <a:ln w="6350" cmpd="sng">
            <a:solidFill>
              <a:srgbClr val="595959"/>
            </a:solidFill>
          </a:ln>
        </p:spPr>
        <p:style>
          <a:lnRef idx="1">
            <a:schemeClr val="dk1"/>
          </a:lnRef>
          <a:fillRef idx="0">
            <a:schemeClr val="dk1"/>
          </a:fillRef>
          <a:effectRef idx="0">
            <a:schemeClr val="dk1"/>
          </a:effectRef>
          <a:fontRef idx="minor">
            <a:schemeClr val="tx1"/>
          </a:fontRef>
        </p:style>
      </p:cxnSp>
      <p:sp>
        <p:nvSpPr>
          <p:cNvPr id="6" name="Rectangle 5"/>
          <p:cNvSpPr/>
          <p:nvPr/>
        </p:nvSpPr>
        <p:spPr>
          <a:xfrm>
            <a:off x="362868" y="2362200"/>
            <a:ext cx="4617076" cy="2346960"/>
          </a:xfrm>
          <a:prstGeom prst="rect">
            <a:avLst/>
          </a:prstGeom>
          <a:solidFill>
            <a:schemeClr val="bg1">
              <a:lumMod val="8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600"/>
              </a:spcAft>
            </a:pPr>
            <a:r>
              <a:rPr lang="en-US" b="1" dirty="0">
                <a:solidFill>
                  <a:schemeClr val="tx1"/>
                </a:solidFill>
                <a:latin typeface="Century Gothic"/>
                <a:cs typeface="Century Gothic"/>
              </a:rPr>
              <a:t>Daniel Pink — </a:t>
            </a:r>
            <a:r>
              <a:rPr lang="en-US" b="1" i="1" dirty="0">
                <a:solidFill>
                  <a:schemeClr val="tx1"/>
                </a:solidFill>
                <a:latin typeface="Century Gothic"/>
                <a:cs typeface="Century Gothic"/>
              </a:rPr>
              <a:t>Drive</a:t>
            </a:r>
            <a:endParaRPr lang="en-US" sz="1800" b="1" i="1" dirty="0">
              <a:solidFill>
                <a:schemeClr val="tx1"/>
              </a:solidFill>
              <a:latin typeface="Century Gothic"/>
              <a:cs typeface="Century Gothic"/>
            </a:endParaRPr>
          </a:p>
          <a:p>
            <a:pPr marL="179388" indent="-179388">
              <a:buFont typeface="Arial" panose="020B0604020202020204" pitchFamily="34" charset="0"/>
              <a:buChar char="•"/>
            </a:pPr>
            <a:r>
              <a:rPr lang="en-US" sz="1600" dirty="0">
                <a:solidFill>
                  <a:schemeClr val="tx1"/>
                </a:solidFill>
                <a:latin typeface="Century Gothic"/>
                <a:cs typeface="Century Gothic"/>
              </a:rPr>
              <a:t>Traditional performance management drives productivity but squelches creativity and innovation</a:t>
            </a:r>
          </a:p>
        </p:txBody>
      </p:sp>
      <p:sp>
        <p:nvSpPr>
          <p:cNvPr id="7" name="Rectangle 6"/>
          <p:cNvSpPr/>
          <p:nvPr/>
        </p:nvSpPr>
        <p:spPr>
          <a:xfrm>
            <a:off x="5064416" y="2362200"/>
            <a:ext cx="4617076" cy="2346960"/>
          </a:xfrm>
          <a:prstGeom prst="rect">
            <a:avLst/>
          </a:prstGeom>
          <a:solidFill>
            <a:srgbClr val="727272"/>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600"/>
              </a:spcAft>
            </a:pPr>
            <a:r>
              <a:rPr lang="en-US" b="1" dirty="0">
                <a:latin typeface="Century Gothic"/>
                <a:cs typeface="Century Gothic"/>
              </a:rPr>
              <a:t>Samuel </a:t>
            </a:r>
            <a:r>
              <a:rPr lang="en-US" b="1" dirty="0" err="1">
                <a:latin typeface="Century Gothic"/>
                <a:cs typeface="Century Gothic"/>
              </a:rPr>
              <a:t>Culbert</a:t>
            </a:r>
            <a:r>
              <a:rPr lang="en-US" b="1" dirty="0">
                <a:latin typeface="Century Gothic"/>
                <a:cs typeface="Century Gothic"/>
              </a:rPr>
              <a:t> — </a:t>
            </a:r>
            <a:r>
              <a:rPr lang="en-US" b="1" i="1" dirty="0">
                <a:latin typeface="Century Gothic"/>
                <a:cs typeface="Century Gothic"/>
              </a:rPr>
              <a:t>Get Rid of the Performance Review</a:t>
            </a:r>
          </a:p>
          <a:p>
            <a:pPr marL="179388" indent="-179388">
              <a:spcAft>
                <a:spcPts val="600"/>
              </a:spcAft>
              <a:buFont typeface="Arial" panose="020B0604020202020204" pitchFamily="34" charset="0"/>
              <a:buChar char="•"/>
            </a:pPr>
            <a:r>
              <a:rPr lang="en-US" sz="1600" dirty="0">
                <a:latin typeface="Century Gothic"/>
                <a:cs typeface="Century Gothic"/>
              </a:rPr>
              <a:t>Reviews, ratings and forced distribution curves are demotivating </a:t>
            </a:r>
          </a:p>
          <a:p>
            <a:pPr marL="179388" indent="-179388">
              <a:buFont typeface="Arial" panose="020B0604020202020204" pitchFamily="34" charset="0"/>
              <a:buChar char="•"/>
            </a:pPr>
            <a:r>
              <a:rPr lang="en-US" sz="1600" dirty="0">
                <a:latin typeface="Century Gothic"/>
                <a:cs typeface="Century Gothic"/>
              </a:rPr>
              <a:t>Frequent informal performance conversations are key to driving performance</a:t>
            </a:r>
          </a:p>
        </p:txBody>
      </p:sp>
      <p:sp>
        <p:nvSpPr>
          <p:cNvPr id="8" name="Rectangle 7"/>
          <p:cNvSpPr/>
          <p:nvPr/>
        </p:nvSpPr>
        <p:spPr>
          <a:xfrm>
            <a:off x="381001" y="4902709"/>
            <a:ext cx="4617076" cy="2420436"/>
          </a:xfrm>
          <a:prstGeom prst="rect">
            <a:avLst/>
          </a:prstGeom>
          <a:solidFill>
            <a:srgbClr val="727272"/>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600"/>
              </a:spcAft>
            </a:pPr>
            <a:r>
              <a:rPr lang="en-US" b="1" dirty="0">
                <a:latin typeface="Century Gothic"/>
                <a:cs typeface="Century Gothic"/>
              </a:rPr>
              <a:t>Dr. David Rock — </a:t>
            </a:r>
            <a:r>
              <a:rPr lang="en-US" b="1" i="1" dirty="0">
                <a:latin typeface="Century Gothic"/>
                <a:cs typeface="Century Gothic"/>
              </a:rPr>
              <a:t>Coaching with the Brain in Mind</a:t>
            </a:r>
          </a:p>
          <a:p>
            <a:pPr marL="179388" indent="-179388">
              <a:buFont typeface="Arial" panose="020B0604020202020204" pitchFamily="34" charset="0"/>
              <a:buChar char="•"/>
            </a:pPr>
            <a:r>
              <a:rPr lang="en-US" sz="1600" dirty="0">
                <a:latin typeface="Century Gothic"/>
                <a:cs typeface="Century Gothic"/>
              </a:rPr>
              <a:t>Neuroscience points to the need to rethink how we give feedback to minimize threat and unlock creativity</a:t>
            </a:r>
          </a:p>
        </p:txBody>
      </p:sp>
      <p:sp>
        <p:nvSpPr>
          <p:cNvPr id="9" name="Rectangle 8"/>
          <p:cNvSpPr/>
          <p:nvPr/>
        </p:nvSpPr>
        <p:spPr>
          <a:xfrm>
            <a:off x="5082549" y="4902709"/>
            <a:ext cx="4617076" cy="2420436"/>
          </a:xfrm>
          <a:prstGeom prst="rect">
            <a:avLst/>
          </a:prstGeom>
          <a:solidFill>
            <a:schemeClr val="bg1">
              <a:lumMod val="8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600"/>
              </a:spcAft>
            </a:pPr>
            <a:r>
              <a:rPr lang="en-US" b="1" dirty="0">
                <a:solidFill>
                  <a:schemeClr val="tx1"/>
                </a:solidFill>
                <a:latin typeface="Century Gothic"/>
                <a:cs typeface="Century Gothic"/>
              </a:rPr>
              <a:t>Dr. Carol </a:t>
            </a:r>
            <a:r>
              <a:rPr lang="en-US" b="1" dirty="0" err="1">
                <a:solidFill>
                  <a:schemeClr val="tx1"/>
                </a:solidFill>
                <a:latin typeface="Century Gothic"/>
                <a:cs typeface="Century Gothic"/>
              </a:rPr>
              <a:t>Dweck</a:t>
            </a:r>
            <a:r>
              <a:rPr lang="en-US" b="1" dirty="0">
                <a:solidFill>
                  <a:schemeClr val="tx1"/>
                </a:solidFill>
                <a:latin typeface="Century Gothic"/>
                <a:cs typeface="Century Gothic"/>
              </a:rPr>
              <a:t> — </a:t>
            </a:r>
            <a:r>
              <a:rPr lang="en-US" b="1" i="1" dirty="0">
                <a:solidFill>
                  <a:schemeClr val="tx1"/>
                </a:solidFill>
                <a:latin typeface="Century Gothic"/>
                <a:cs typeface="Century Gothic"/>
              </a:rPr>
              <a:t>Mindset</a:t>
            </a:r>
          </a:p>
          <a:p>
            <a:pPr marL="179388" indent="-179388">
              <a:spcAft>
                <a:spcPts val="600"/>
              </a:spcAft>
              <a:buFont typeface="Arial" panose="020B0604020202020204" pitchFamily="34" charset="0"/>
              <a:buChar char="•"/>
            </a:pPr>
            <a:r>
              <a:rPr lang="en-US" sz="1600" dirty="0">
                <a:solidFill>
                  <a:schemeClr val="tx1"/>
                </a:solidFill>
                <a:latin typeface="Century Gothic"/>
                <a:cs typeface="Century Gothic"/>
              </a:rPr>
              <a:t>A Growth Mindset drives performance – intelligence can be developed</a:t>
            </a:r>
          </a:p>
          <a:p>
            <a:pPr marL="179388" indent="-179388">
              <a:spcAft>
                <a:spcPts val="600"/>
              </a:spcAft>
              <a:buFont typeface="Arial" panose="020B0604020202020204" pitchFamily="34" charset="0"/>
              <a:buChar char="•"/>
            </a:pPr>
            <a:r>
              <a:rPr lang="en-US" sz="1600" dirty="0">
                <a:solidFill>
                  <a:schemeClr val="tx1"/>
                </a:solidFill>
                <a:latin typeface="Century Gothic"/>
                <a:cs typeface="Century Gothic"/>
              </a:rPr>
              <a:t>Embrace challenges, persist in the face of setbacks, see effort as the path to mastery, learn from feedback, find inspiration in others’ success</a:t>
            </a:r>
          </a:p>
        </p:txBody>
      </p:sp>
      <p:sp>
        <p:nvSpPr>
          <p:cNvPr id="11" name="Content Placeholder 2"/>
          <p:cNvSpPr txBox="1">
            <a:spLocks/>
          </p:cNvSpPr>
          <p:nvPr/>
        </p:nvSpPr>
        <p:spPr>
          <a:xfrm>
            <a:off x="401037" y="1295400"/>
            <a:ext cx="9281920" cy="1066800"/>
          </a:xfrm>
          <a:prstGeom prst="rect">
            <a:avLst/>
          </a:prstGeom>
          <a:ln>
            <a:noFill/>
          </a:ln>
        </p:spPr>
        <p:txBody>
          <a:bodyPr vert="horz" lIns="101858" tIns="50929" rIns="101858" bIns="50929"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defTabSz="1018586">
              <a:lnSpc>
                <a:spcPct val="120000"/>
              </a:lnSpc>
              <a:spcBef>
                <a:spcPts val="0"/>
              </a:spcBef>
              <a:buNone/>
              <a:defRPr/>
            </a:pPr>
            <a:r>
              <a:rPr lang="en-US" sz="2400" dirty="0">
                <a:solidFill>
                  <a:sysClr val="windowText" lastClr="000000"/>
                </a:solidFill>
                <a:latin typeface="Century Gothic" panose="020B0502020202020204" pitchFamily="34" charset="0"/>
              </a:rPr>
              <a:t>There is a gap between what science knows and what business does</a:t>
            </a:r>
          </a:p>
          <a:p>
            <a:pPr marL="381970" lvl="1" indent="-381970" defTabSz="1018586">
              <a:lnSpc>
                <a:spcPct val="120000"/>
              </a:lnSpc>
              <a:spcBef>
                <a:spcPts val="0"/>
              </a:spcBef>
              <a:buFont typeface="Arial" panose="020B0604020202020204" pitchFamily="34" charset="0"/>
              <a:buChar char="•"/>
              <a:defRPr/>
            </a:pPr>
            <a:endParaRPr lang="en-US" sz="1600" dirty="0">
              <a:solidFill>
                <a:sysClr val="windowText" lastClr="000000"/>
              </a:solidFill>
              <a:latin typeface="Century Gothic" panose="020B0502020202020204" pitchFamily="34" charset="0"/>
            </a:endParaRPr>
          </a:p>
        </p:txBody>
      </p:sp>
    </p:spTree>
    <p:extLst>
      <p:ext uri="{BB962C8B-B14F-4D97-AF65-F5344CB8AC3E}">
        <p14:creationId xmlns:p14="http://schemas.microsoft.com/office/powerpoint/2010/main" val="70949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9"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0"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526" y="1198878"/>
            <a:ext cx="5234942" cy="320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335282" y="4532631"/>
            <a:ext cx="9346235" cy="1360373"/>
          </a:xfrm>
          <a:prstGeom prst="rect">
            <a:avLst/>
          </a:prstGeom>
          <a:noFill/>
        </p:spPr>
        <p:txBody>
          <a:bodyPr wrap="square" lIns="101870" tIns="50935" rIns="101870" bIns="50935" rtlCol="0">
            <a:spAutoFit/>
          </a:bodyPr>
          <a:lstStyle/>
          <a:p>
            <a:pPr algn="ctr" defTabSz="1018705"/>
            <a:r>
              <a:rPr lang="en-US" sz="4000" dirty="0">
                <a:solidFill>
                  <a:srgbClr val="404040"/>
                </a:solidFill>
                <a:latin typeface="Century Gothic"/>
                <a:cs typeface="Century Gothic"/>
              </a:rPr>
              <a:t>Gap Inc.’s approach to performance management…</a:t>
            </a:r>
          </a:p>
        </p:txBody>
      </p:sp>
      <p:sp>
        <p:nvSpPr>
          <p:cNvPr id="8" name="TextBox 7"/>
          <p:cNvSpPr txBox="1"/>
          <p:nvPr/>
        </p:nvSpPr>
        <p:spPr>
          <a:xfrm>
            <a:off x="305090" y="5867400"/>
            <a:ext cx="9346235" cy="1360373"/>
          </a:xfrm>
          <a:prstGeom prst="rect">
            <a:avLst/>
          </a:prstGeom>
          <a:noFill/>
        </p:spPr>
        <p:txBody>
          <a:bodyPr wrap="square" lIns="101870" tIns="50935" rIns="101870" bIns="50935" rtlCol="0">
            <a:spAutoFit/>
          </a:bodyPr>
          <a:lstStyle/>
          <a:p>
            <a:pPr algn="ctr" defTabSz="1018705"/>
            <a:r>
              <a:rPr lang="en-US" sz="4000" dirty="0">
                <a:solidFill>
                  <a:srgbClr val="404040"/>
                </a:solidFill>
                <a:latin typeface="Century Gothic"/>
                <a:cs typeface="Century Gothic"/>
              </a:rPr>
              <a:t>More of the </a:t>
            </a:r>
            <a:r>
              <a:rPr lang="en-US" sz="4000" b="1" dirty="0">
                <a:solidFill>
                  <a:srgbClr val="404040"/>
                </a:solidFill>
                <a:latin typeface="Century Gothic"/>
                <a:cs typeface="Century Gothic"/>
              </a:rPr>
              <a:t>performance</a:t>
            </a:r>
            <a:r>
              <a:rPr lang="en-US" sz="4000" dirty="0">
                <a:solidFill>
                  <a:srgbClr val="404040"/>
                </a:solidFill>
                <a:latin typeface="Century Gothic"/>
                <a:cs typeface="Century Gothic"/>
              </a:rPr>
              <a:t>, less of the </a:t>
            </a:r>
            <a:r>
              <a:rPr lang="en-US" sz="4000" b="1" dirty="0">
                <a:solidFill>
                  <a:srgbClr val="404040"/>
                </a:solidFill>
                <a:latin typeface="Century Gothic"/>
                <a:cs typeface="Century Gothic"/>
              </a:rPr>
              <a:t>management</a:t>
            </a:r>
          </a:p>
        </p:txBody>
      </p:sp>
    </p:spTree>
    <p:extLst>
      <p:ext uri="{BB962C8B-B14F-4D97-AF65-F5344CB8AC3E}">
        <p14:creationId xmlns:p14="http://schemas.microsoft.com/office/powerpoint/2010/main" val="251255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40"/>
                                        </p:tgtEl>
                                        <p:attrNameLst>
                                          <p:attrName>style.visibility</p:attrName>
                                        </p:attrNameLst>
                                      </p:cBhvr>
                                      <p:to>
                                        <p:strVal val="visible"/>
                                      </p:to>
                                    </p:set>
                                    <p:animEffect transition="in" filter="fade">
                                      <p:cBhvr>
                                        <p:cTn id="7" dur="1000"/>
                                        <p:tgtEl>
                                          <p:spTgt spid="1040"/>
                                        </p:tgtEl>
                                      </p:cBhvr>
                                    </p:animEffect>
                                    <p:anim calcmode="lin" valueType="num">
                                      <p:cBhvr>
                                        <p:cTn id="8" dur="1000" fill="hold"/>
                                        <p:tgtEl>
                                          <p:spTgt spid="1040"/>
                                        </p:tgtEl>
                                        <p:attrNameLst>
                                          <p:attrName>ppt_x</p:attrName>
                                        </p:attrNameLst>
                                      </p:cBhvr>
                                      <p:tavLst>
                                        <p:tav tm="0">
                                          <p:val>
                                            <p:strVal val="#ppt_x"/>
                                          </p:val>
                                        </p:tav>
                                        <p:tav tm="100000">
                                          <p:val>
                                            <p:strVal val="#ppt_x"/>
                                          </p:val>
                                        </p:tav>
                                      </p:tavLst>
                                    </p:anim>
                                    <p:anim calcmode="lin" valueType="num">
                                      <p:cBhvr>
                                        <p:cTn id="9" dur="1000" fill="hold"/>
                                        <p:tgtEl>
                                          <p:spTgt spid="10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2">
                                            <p:txEl>
                                              <p:pRg st="0" end="0"/>
                                            </p:txEl>
                                          </p:spTgt>
                                        </p:tgtEl>
                                        <p:attrNameLst>
                                          <p:attrName>style.visibility</p:attrName>
                                        </p:attrNameLst>
                                      </p:cBhvr>
                                      <p:to>
                                        <p:strVal val="visible"/>
                                      </p:to>
                                    </p:set>
                                    <p:animEffect transition="in" filter="fade">
                                      <p:cBhvr>
                                        <p:cTn id="14" dur="500"/>
                                        <p:tgtEl>
                                          <p:spTgt spid="2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2">
                                            <p:txEl>
                                              <p:pRg st="0" end="0"/>
                                            </p:txEl>
                                          </p:spTgt>
                                        </p:tgtEl>
                                      </p:cBhvr>
                                    </p:animEffect>
                                    <p:set>
                                      <p:cBhvr>
                                        <p:cTn id="19" dur="1" fill="hold">
                                          <p:stCondLst>
                                            <p:cond delay="499"/>
                                          </p:stCondLst>
                                        </p:cTn>
                                        <p:tgtEl>
                                          <p:spTgt spid="22">
                                            <p:txEl>
                                              <p:pRg st="0" end="0"/>
                                            </p:txEl>
                                          </p:spTgt>
                                        </p:tgtEl>
                                        <p:attrNameLst>
                                          <p:attrName>style.visibility</p:attrName>
                                        </p:attrNameLst>
                                      </p:cBhvr>
                                      <p:to>
                                        <p:strVal val="hidden"/>
                                      </p:to>
                                    </p:set>
                                  </p:childTnLst>
                                </p:cTn>
                              </p:par>
                              <p:par>
                                <p:cTn id="20" presetID="14" presetClass="entr" presetSubtype="10" fill="hold" grpId="0" nodeType="with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allAtOnce"/>
      <p:bldP spid="8"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599" y="1347411"/>
            <a:ext cx="2339052" cy="2288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descr="PPT Elements-14.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593" y="1354732"/>
            <a:ext cx="2285407" cy="2760068"/>
          </a:xfrm>
          <a:prstGeom prst="rect">
            <a:avLst/>
          </a:prstGeom>
        </p:spPr>
      </p:pic>
      <p:pic>
        <p:nvPicPr>
          <p:cNvPr id="15" name="Picture 14" descr="PPT Elements-12.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2400" y="1406268"/>
            <a:ext cx="2306750" cy="2251332"/>
          </a:xfrm>
          <a:prstGeom prst="rect">
            <a:avLst/>
          </a:prstGeom>
        </p:spPr>
      </p:pic>
      <p:pic>
        <p:nvPicPr>
          <p:cNvPr id="16" name="Picture 15" descr="PPT Elements-15.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34651" y="1319141"/>
            <a:ext cx="2332125" cy="2345072"/>
          </a:xfrm>
          <a:prstGeom prst="rect">
            <a:avLst/>
          </a:prstGeom>
        </p:spPr>
      </p:pic>
      <p:sp>
        <p:nvSpPr>
          <p:cNvPr id="3" name="TextBox 2"/>
          <p:cNvSpPr txBox="1"/>
          <p:nvPr/>
        </p:nvSpPr>
        <p:spPr>
          <a:xfrm>
            <a:off x="2815946" y="4942582"/>
            <a:ext cx="4450257" cy="1077218"/>
          </a:xfrm>
          <a:prstGeom prst="rect">
            <a:avLst/>
          </a:prstGeom>
          <a:noFill/>
        </p:spPr>
        <p:txBody>
          <a:bodyPr wrap="none" rtlCol="0">
            <a:spAutoFit/>
          </a:bodyPr>
          <a:lstStyle/>
          <a:p>
            <a:pPr algn="ctr"/>
            <a:r>
              <a:rPr lang="en-US" sz="4400" b="1" dirty="0">
                <a:solidFill>
                  <a:schemeClr val="tx1">
                    <a:lumMod val="75000"/>
                    <a:lumOff val="25000"/>
                  </a:schemeClr>
                </a:solidFill>
                <a:latin typeface="Century Gothic"/>
                <a:cs typeface="Century Gothic"/>
              </a:rPr>
              <a:t>Growth Mindset</a:t>
            </a:r>
          </a:p>
          <a:p>
            <a:pPr algn="ctr"/>
            <a:r>
              <a:rPr lang="en-US" dirty="0">
                <a:solidFill>
                  <a:schemeClr val="tx1">
                    <a:lumMod val="75000"/>
                    <a:lumOff val="25000"/>
                  </a:schemeClr>
                </a:solidFill>
                <a:latin typeface="Century Gothic"/>
                <a:cs typeface="Century Gothic"/>
              </a:rPr>
              <a:t>(Intelligence can be developed)</a:t>
            </a:r>
          </a:p>
        </p:txBody>
      </p:sp>
      <p:pic>
        <p:nvPicPr>
          <p:cNvPr id="7" name="Picture 6" descr="carrot-03.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4800" y="3938854"/>
            <a:ext cx="9509352" cy="888340"/>
          </a:xfrm>
          <a:prstGeom prst="rect">
            <a:avLst/>
          </a:prstGeom>
        </p:spPr>
      </p:pic>
    </p:spTree>
    <p:extLst>
      <p:ext uri="{BB962C8B-B14F-4D97-AF65-F5344CB8AC3E}">
        <p14:creationId xmlns:p14="http://schemas.microsoft.com/office/powerpoint/2010/main" val="9935579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8"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520263" y="2897793"/>
            <a:ext cx="3032009" cy="1015642"/>
          </a:xfrm>
          <a:prstGeom prst="rect">
            <a:avLst/>
          </a:prstGeom>
        </p:spPr>
        <p:txBody>
          <a:bodyPr wrap="square" lIns="91418" tIns="45710" rIns="91418" bIns="45710">
            <a:spAutoFit/>
          </a:bodyPr>
          <a:lstStyle/>
          <a:p>
            <a:pPr algn="ctr"/>
            <a:r>
              <a:rPr lang="en-US" sz="6000" b="1" dirty="0">
                <a:latin typeface="Century Gothic" panose="020B0502020202020204" pitchFamily="34" charset="0"/>
              </a:rPr>
              <a:t>Ratings</a:t>
            </a:r>
          </a:p>
        </p:txBody>
      </p:sp>
      <p:grpSp>
        <p:nvGrpSpPr>
          <p:cNvPr id="7" name="Group 6"/>
          <p:cNvGrpSpPr/>
          <p:nvPr/>
        </p:nvGrpSpPr>
        <p:grpSpPr>
          <a:xfrm>
            <a:off x="3482162" y="1981200"/>
            <a:ext cx="3032009" cy="3050192"/>
            <a:chOff x="1828800" y="1415267"/>
            <a:chExt cx="2057400" cy="2069738"/>
          </a:xfrm>
        </p:grpSpPr>
        <p:sp>
          <p:nvSpPr>
            <p:cNvPr id="8" name="Oval 7"/>
            <p:cNvSpPr/>
            <p:nvPr/>
          </p:nvSpPr>
          <p:spPr>
            <a:xfrm>
              <a:off x="1828800" y="1415267"/>
              <a:ext cx="2057400" cy="2069738"/>
            </a:xfrm>
            <a:prstGeom prst="ellipse">
              <a:avLst/>
            </a:prstGeom>
            <a:noFill/>
            <a:ln w="190500">
              <a:solidFill>
                <a:srgbClr val="EE4A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a:stCxn id="8" idx="1"/>
              <a:endCxn id="8" idx="5"/>
            </p:cNvCxnSpPr>
            <p:nvPr/>
          </p:nvCxnSpPr>
          <p:spPr>
            <a:xfrm>
              <a:off x="2130099" y="1718373"/>
              <a:ext cx="1454802" cy="1463526"/>
            </a:xfrm>
            <a:prstGeom prst="line">
              <a:avLst/>
            </a:prstGeom>
            <a:ln w="190500">
              <a:solidFill>
                <a:srgbClr val="EE4A2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0970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732" y="0"/>
            <a:ext cx="10058400" cy="7772400"/>
            <a:chOff x="0" y="0"/>
            <a:chExt cx="10058400" cy="7772400"/>
          </a:xfrm>
        </p:grpSpPr>
        <p:pic>
          <p:nvPicPr>
            <p:cNvPr id="6" name="Picture 5" descr="rd bkgnd-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058400" cy="7772400"/>
            </a:xfrm>
            <a:prstGeom prst="rect">
              <a:avLst/>
            </a:prstGeom>
          </p:spPr>
        </p:pic>
        <p:sp>
          <p:nvSpPr>
            <p:cNvPr id="10" name="Rectangle 9"/>
            <p:cNvSpPr/>
            <p:nvPr/>
          </p:nvSpPr>
          <p:spPr>
            <a:xfrm>
              <a:off x="4343400" y="1307200"/>
              <a:ext cx="4800600" cy="5177315"/>
            </a:xfrm>
            <a:prstGeom prst="rect">
              <a:avLst/>
            </a:prstGeom>
          </p:spPr>
          <p:txBody>
            <a:bodyPr wrap="square">
              <a:spAutoFit/>
            </a:bodyPr>
            <a:lstStyle/>
            <a:p>
              <a:pPr>
                <a:lnSpc>
                  <a:spcPct val="120000"/>
                </a:lnSpc>
              </a:pPr>
              <a:r>
                <a:rPr lang="en-US" sz="2300" dirty="0">
                  <a:solidFill>
                    <a:schemeClr val="bg1"/>
                  </a:solidFill>
                  <a:latin typeface="Century Gothic"/>
                  <a:cs typeface="Century Gothic"/>
                </a:rPr>
                <a:t>We set tough objectives and work hard to exceed our goals. We do what it takes to win in the marketplace with integrity. We live the values of our company. If we fall short of hitting our goals, we quickly learn from our experience and strive to win. Managers inspire and drive performance of their teams through regular coaching and feedback.</a:t>
              </a:r>
            </a:p>
          </p:txBody>
        </p:sp>
        <p:pic>
          <p:nvPicPr>
            <p:cNvPr id="16" name="Picture 15" descr="performance standard-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1459600"/>
              <a:ext cx="2767584" cy="3334512"/>
            </a:xfrm>
            <a:prstGeom prst="rect">
              <a:avLst/>
            </a:prstGeom>
          </p:spPr>
        </p:pic>
      </p:grpSp>
    </p:spTree>
    <p:extLst>
      <p:ext uri="{BB962C8B-B14F-4D97-AF65-F5344CB8AC3E}">
        <p14:creationId xmlns:p14="http://schemas.microsoft.com/office/powerpoint/2010/main" val="22585154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0"/>
            <a:ext cx="10058400" cy="7772400"/>
          </a:xfrm>
          <a:prstGeom prst="rect">
            <a:avLst/>
          </a:prstGeom>
          <a:solidFill>
            <a:srgbClr val="ECB246"/>
          </a:solidFill>
          <a:ln>
            <a:noFill/>
          </a:ln>
          <a:effectLst/>
          <a:extLst/>
        </p:spPr>
      </p:pic>
      <p:sp>
        <p:nvSpPr>
          <p:cNvPr id="16" name="Rectangle 15"/>
          <p:cNvSpPr/>
          <p:nvPr/>
        </p:nvSpPr>
        <p:spPr>
          <a:xfrm>
            <a:off x="4038600" y="1484864"/>
            <a:ext cx="5035039" cy="4992136"/>
          </a:xfrm>
          <a:prstGeom prst="rect">
            <a:avLst/>
          </a:prstGeom>
        </p:spPr>
        <p:txBody>
          <a:bodyPr wrap="square">
            <a:spAutoFit/>
          </a:bodyPr>
          <a:lstStyle/>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No more than 8 goals</a:t>
            </a:r>
          </a:p>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Use SMART</a:t>
            </a:r>
          </a:p>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Create outcomes… not lists of tasks</a:t>
            </a:r>
          </a:p>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Have a stretch component</a:t>
            </a:r>
          </a:p>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Determine appropriate timeframe</a:t>
            </a:r>
          </a:p>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Documented</a:t>
            </a:r>
          </a:p>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Dynamic</a:t>
            </a:r>
          </a:p>
        </p:txBody>
      </p:sp>
      <p:pic>
        <p:nvPicPr>
          <p:cNvPr id="2" name="Picture 1" descr="goals-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484864"/>
            <a:ext cx="2346960" cy="2962656"/>
          </a:xfrm>
          <a:prstGeom prst="rect">
            <a:avLst/>
          </a:prstGeom>
        </p:spPr>
      </p:pic>
    </p:spTree>
    <p:extLst>
      <p:ext uri="{BB962C8B-B14F-4D97-AF65-F5344CB8AC3E}">
        <p14:creationId xmlns:p14="http://schemas.microsoft.com/office/powerpoint/2010/main" val="35964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
                                            <p:txEl>
                                              <p:pRg st="1" end="1"/>
                                            </p:txEl>
                                          </p:spTgt>
                                        </p:tgtEl>
                                        <p:attrNameLst>
                                          <p:attrName>style.visibility</p:attrName>
                                        </p:attrNameLst>
                                      </p:cBhvr>
                                      <p:to>
                                        <p:strVal val="visible"/>
                                      </p:to>
                                    </p:set>
                                    <p:animEffect transition="in" filter="fade">
                                      <p:cBhvr>
                                        <p:cTn id="10" dur="500"/>
                                        <p:tgtEl>
                                          <p:spTgt spid="1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animEffect transition="in" filter="fade">
                                      <p:cBhvr>
                                        <p:cTn id="13" dur="500"/>
                                        <p:tgtEl>
                                          <p:spTgt spid="1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xEl>
                                              <p:pRg st="3" end="3"/>
                                            </p:txEl>
                                          </p:spTgt>
                                        </p:tgtEl>
                                        <p:attrNameLst>
                                          <p:attrName>style.visibility</p:attrName>
                                        </p:attrNameLst>
                                      </p:cBhvr>
                                      <p:to>
                                        <p:strVal val="visible"/>
                                      </p:to>
                                    </p:set>
                                    <p:animEffect transition="in" filter="fade">
                                      <p:cBhvr>
                                        <p:cTn id="16" dur="500"/>
                                        <p:tgtEl>
                                          <p:spTgt spid="1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animEffect transition="in" filter="fade">
                                      <p:cBhvr>
                                        <p:cTn id="19" dur="500"/>
                                        <p:tgtEl>
                                          <p:spTgt spid="1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6">
                                            <p:txEl>
                                              <p:pRg st="5" end="5"/>
                                            </p:txEl>
                                          </p:spTgt>
                                        </p:tgtEl>
                                        <p:attrNameLst>
                                          <p:attrName>style.visibility</p:attrName>
                                        </p:attrNameLst>
                                      </p:cBhvr>
                                      <p:to>
                                        <p:strVal val="visible"/>
                                      </p:to>
                                    </p:set>
                                    <p:animEffect transition="in" filter="fade">
                                      <p:cBhvr>
                                        <p:cTn id="22" dur="500"/>
                                        <p:tgtEl>
                                          <p:spTgt spid="1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6">
                                            <p:txEl>
                                              <p:pRg st="6" end="6"/>
                                            </p:txEl>
                                          </p:spTgt>
                                        </p:tgtEl>
                                        <p:attrNameLst>
                                          <p:attrName>style.visibility</p:attrName>
                                        </p:attrNameLst>
                                      </p:cBhvr>
                                      <p:to>
                                        <p:strVal val="visible"/>
                                      </p:to>
                                    </p:set>
                                    <p:animEffect transition="in" filter="fade">
                                      <p:cBhvr>
                                        <p:cTn id="25" dur="5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8"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518752" y="3204025"/>
            <a:ext cx="3208776" cy="1117206"/>
          </a:xfrm>
          <a:prstGeom prst="rect">
            <a:avLst/>
          </a:prstGeom>
        </p:spPr>
        <p:txBody>
          <a:bodyPr wrap="square" lIns="91418" tIns="45710" rIns="91418" bIns="45710">
            <a:spAutoFit/>
          </a:bodyPr>
          <a:lstStyle/>
          <a:p>
            <a:pPr algn="ctr"/>
            <a:r>
              <a:rPr lang="en-US" sz="6000" b="1" dirty="0">
                <a:latin typeface="Century Gothic" panose="020B0502020202020204" pitchFamily="34" charset="0"/>
              </a:rPr>
              <a:t>Review</a:t>
            </a:r>
          </a:p>
        </p:txBody>
      </p:sp>
      <p:grpSp>
        <p:nvGrpSpPr>
          <p:cNvPr id="15" name="Group 14"/>
          <p:cNvGrpSpPr/>
          <p:nvPr/>
        </p:nvGrpSpPr>
        <p:grpSpPr>
          <a:xfrm>
            <a:off x="3450928" y="2187631"/>
            <a:ext cx="3208780" cy="3119570"/>
            <a:chOff x="1719532" y="2418043"/>
            <a:chExt cx="2792078" cy="2719956"/>
          </a:xfrm>
        </p:grpSpPr>
        <p:sp>
          <p:nvSpPr>
            <p:cNvPr id="16" name="Oval 15"/>
            <p:cNvSpPr/>
            <p:nvPr/>
          </p:nvSpPr>
          <p:spPr>
            <a:xfrm>
              <a:off x="1719532" y="2418043"/>
              <a:ext cx="2792078" cy="2719956"/>
            </a:xfrm>
            <a:prstGeom prst="ellipse">
              <a:avLst/>
            </a:prstGeom>
            <a:noFill/>
            <a:ln w="190500">
              <a:solidFill>
                <a:srgbClr val="BDD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a:stCxn id="16" idx="1"/>
              <a:endCxn id="16" idx="5"/>
            </p:cNvCxnSpPr>
            <p:nvPr/>
          </p:nvCxnSpPr>
          <p:spPr>
            <a:xfrm>
              <a:off x="2128422" y="2816371"/>
              <a:ext cx="1974298" cy="1923300"/>
            </a:xfrm>
            <a:prstGeom prst="line">
              <a:avLst/>
            </a:prstGeom>
            <a:ln w="190500">
              <a:solidFill>
                <a:srgbClr val="BDD24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9235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8479A274-627E-40A7-BF96-8E8C2BE93B4F}" type="slidenum">
              <a:rPr lang="en-US" smtClean="0">
                <a:solidFill>
                  <a:prstClr val="white">
                    <a:lumMod val="50000"/>
                  </a:prstClr>
                </a:solidFill>
              </a:rPr>
              <a:pPr/>
              <a:t>2</a:t>
            </a:fld>
            <a:endParaRPr lang="en-US" dirty="0">
              <a:solidFill>
                <a:prstClr val="white">
                  <a:lumMod val="50000"/>
                </a:prstClr>
              </a:solidFill>
            </a:endParaRPr>
          </a:p>
        </p:txBody>
      </p:sp>
      <p:sp>
        <p:nvSpPr>
          <p:cNvPr id="2" name="Title 1"/>
          <p:cNvSpPr>
            <a:spLocks noGrp="1"/>
          </p:cNvSpPr>
          <p:nvPr>
            <p:ph type="title" idx="4294967295"/>
          </p:nvPr>
        </p:nvSpPr>
        <p:spPr>
          <a:xfrm>
            <a:off x="1033780" y="829673"/>
            <a:ext cx="8415020" cy="942975"/>
          </a:xfrm>
        </p:spPr>
        <p:txBody>
          <a:bodyPr>
            <a:normAutofit/>
          </a:bodyPr>
          <a:lstStyle/>
          <a:p>
            <a:pPr algn="ctr"/>
            <a:r>
              <a:rPr lang="en-US" sz="4400" dirty="0" smtClean="0">
                <a:latin typeface="Century Gothic" panose="020B0502020202020204" pitchFamily="34" charset="0"/>
              </a:rPr>
              <a:t>Host</a:t>
            </a:r>
            <a:endParaRPr lang="en-US" sz="4400" dirty="0">
              <a:latin typeface="Century Gothic" panose="020B0502020202020204" pitchFamily="34" charset="0"/>
            </a:endParaRPr>
          </a:p>
        </p:txBody>
      </p:sp>
      <p:sp>
        <p:nvSpPr>
          <p:cNvPr id="3" name="Content Placeholder 2"/>
          <p:cNvSpPr>
            <a:spLocks noGrp="1"/>
          </p:cNvSpPr>
          <p:nvPr>
            <p:ph sz="half" idx="4294967295"/>
          </p:nvPr>
        </p:nvSpPr>
        <p:spPr>
          <a:xfrm>
            <a:off x="4572000" y="4826817"/>
            <a:ext cx="3331845" cy="949959"/>
          </a:xfrm>
        </p:spPr>
        <p:txBody>
          <a:bodyPr>
            <a:noAutofit/>
          </a:bodyPr>
          <a:lstStyle/>
          <a:p>
            <a:pPr marL="0" indent="0">
              <a:spcBef>
                <a:spcPts val="0"/>
              </a:spcBef>
              <a:buNone/>
            </a:pPr>
            <a:r>
              <a:rPr lang="en-US" sz="2200" dirty="0" smtClean="0"/>
              <a:t>Dr. Shreya </a:t>
            </a:r>
            <a:r>
              <a:rPr lang="en-US" sz="2200" dirty="0"/>
              <a:t>Sarkar-Barney</a:t>
            </a:r>
          </a:p>
          <a:p>
            <a:pPr marL="0" indent="0">
              <a:spcBef>
                <a:spcPts val="0"/>
              </a:spcBef>
              <a:buNone/>
            </a:pPr>
            <a:r>
              <a:rPr lang="en-US" sz="1760" dirty="0" smtClean="0"/>
              <a:t>CEO </a:t>
            </a:r>
            <a:r>
              <a:rPr lang="en-US" sz="1760" dirty="0"/>
              <a:t>&amp; Founder</a:t>
            </a:r>
          </a:p>
          <a:p>
            <a:pPr marL="0" indent="0">
              <a:spcBef>
                <a:spcPts val="0"/>
              </a:spcBef>
              <a:buNone/>
            </a:pPr>
            <a:r>
              <a:rPr lang="en-US" sz="1760" dirty="0"/>
              <a:t>Human Capital Growth</a:t>
            </a:r>
          </a:p>
          <a:p>
            <a:pPr marL="0" indent="0">
              <a:spcBef>
                <a:spcPts val="0"/>
              </a:spcBef>
              <a:buNone/>
            </a:pPr>
            <a:endParaRPr lang="en-US" sz="1980" dirty="0"/>
          </a:p>
        </p:txBody>
      </p:sp>
      <p:pic>
        <p:nvPicPr>
          <p:cNvPr id="7" name="Picture 6" descr="Shreya Sarkar-Barney(10).jpg"/>
          <p:cNvPicPr>
            <a:picLocks noChangeAspect="1"/>
          </p:cNvPicPr>
          <p:nvPr/>
        </p:nvPicPr>
        <p:blipFill>
          <a:blip r:embed="rId3" cstate="print"/>
          <a:srcRect t="2163" b="21739"/>
          <a:stretch>
            <a:fillRect/>
          </a:stretch>
        </p:blipFill>
        <p:spPr>
          <a:xfrm>
            <a:off x="1143000" y="2294778"/>
            <a:ext cx="3124200" cy="3512478"/>
          </a:xfrm>
          <a:prstGeom prst="rect">
            <a:avLst/>
          </a:prstGeom>
        </p:spPr>
      </p:pic>
    </p:spTree>
    <p:extLst>
      <p:ext uri="{BB962C8B-B14F-4D97-AF65-F5344CB8AC3E}">
        <p14:creationId xmlns:p14="http://schemas.microsoft.com/office/powerpoint/2010/main" val="11911538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1600200"/>
            <a:ext cx="2466622" cy="2895600"/>
          </a:xfrm>
          <a:prstGeom prst="rect">
            <a:avLst/>
          </a:prstGeom>
        </p:spPr>
      </p:pic>
      <p:sp>
        <p:nvSpPr>
          <p:cNvPr id="15" name="Rectangle 14"/>
          <p:cNvSpPr/>
          <p:nvPr/>
        </p:nvSpPr>
        <p:spPr>
          <a:xfrm>
            <a:off x="4038600" y="1484864"/>
            <a:ext cx="5035039" cy="3945696"/>
          </a:xfrm>
          <a:prstGeom prst="rect">
            <a:avLst/>
          </a:prstGeom>
        </p:spPr>
        <p:txBody>
          <a:bodyPr wrap="square">
            <a:spAutoFit/>
          </a:bodyPr>
          <a:lstStyle/>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Regular cadence of discussion</a:t>
            </a:r>
          </a:p>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Includes goals, performance against the standard, key relationship effectiveness, development plans</a:t>
            </a:r>
          </a:p>
          <a:p>
            <a:pPr marL="339725" indent="-339725">
              <a:lnSpc>
                <a:spcPct val="120000"/>
              </a:lnSpc>
              <a:spcAft>
                <a:spcPts val="1200"/>
              </a:spcAft>
              <a:buFont typeface="Arial" panose="020B0604020202020204" pitchFamily="34" charset="0"/>
              <a:buChar char="•"/>
            </a:pPr>
            <a:r>
              <a:rPr lang="en-US" sz="2400" dirty="0">
                <a:solidFill>
                  <a:srgbClr val="FFFFFF"/>
                </a:solidFill>
                <a:latin typeface="Century Gothic" panose="020B0502020202020204" pitchFamily="34" charset="0"/>
              </a:rPr>
              <a:t>Doesn’t wait until the end of the journey</a:t>
            </a:r>
          </a:p>
        </p:txBody>
      </p:sp>
    </p:spTree>
    <p:extLst>
      <p:ext uri="{BB962C8B-B14F-4D97-AF65-F5344CB8AC3E}">
        <p14:creationId xmlns:p14="http://schemas.microsoft.com/office/powerpoint/2010/main" val="388402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fade">
                                      <p:cBhvr>
                                        <p:cTn id="14" dur="500"/>
                                        <p:tgtEl>
                                          <p:spTgt spid="15">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fade">
                                      <p:cBhvr>
                                        <p:cTn id="17"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4114800" y="1483816"/>
            <a:ext cx="5180707" cy="4154984"/>
          </a:xfrm>
          <a:prstGeom prst="rect">
            <a:avLst/>
          </a:prstGeom>
        </p:spPr>
        <p:txBody>
          <a:bodyPr wrap="square">
            <a:spAutoFit/>
          </a:bodyPr>
          <a:lstStyle/>
          <a:p>
            <a:pPr marL="339725" indent="-339725">
              <a:buFont typeface="Arial" panose="020B0604020202020204" pitchFamily="34" charset="0"/>
              <a:buChar char="•"/>
            </a:pPr>
            <a:r>
              <a:rPr lang="en-US" sz="2400" dirty="0">
                <a:solidFill>
                  <a:srgbClr val="FFFFFF"/>
                </a:solidFill>
                <a:latin typeface="Century Gothic" panose="020B0502020202020204" pitchFamily="34" charset="0"/>
              </a:rPr>
              <a:t>Separate process from performance</a:t>
            </a:r>
          </a:p>
          <a:p>
            <a:pPr marL="339725" indent="-339725">
              <a:buFont typeface="Arial" panose="020B0604020202020204" pitchFamily="34" charset="0"/>
              <a:buChar char="•"/>
            </a:pPr>
            <a:endParaRPr lang="en-US" sz="2400" dirty="0">
              <a:solidFill>
                <a:srgbClr val="FFFFFF"/>
              </a:solidFill>
              <a:latin typeface="Century Gothic" panose="020B0502020202020204" pitchFamily="34" charset="0"/>
            </a:endParaRPr>
          </a:p>
          <a:p>
            <a:pPr marL="339725" indent="-339725">
              <a:buFont typeface="Arial" panose="020B0604020202020204" pitchFamily="34" charset="0"/>
              <a:buChar char="•"/>
            </a:pPr>
            <a:r>
              <a:rPr lang="en-US" sz="2400" dirty="0">
                <a:solidFill>
                  <a:srgbClr val="FFFFFF"/>
                </a:solidFill>
                <a:latin typeface="Century Gothic" panose="020B0502020202020204" pitchFamily="34" charset="0"/>
              </a:rPr>
              <a:t>Based on goal achievement and performance against the standard</a:t>
            </a:r>
          </a:p>
          <a:p>
            <a:pPr marL="339725" indent="-339725">
              <a:lnSpc>
                <a:spcPct val="200000"/>
              </a:lnSpc>
              <a:buFont typeface="Arial" panose="020B0604020202020204" pitchFamily="34" charset="0"/>
              <a:buChar char="•"/>
            </a:pPr>
            <a:r>
              <a:rPr lang="en-US" sz="2400" dirty="0">
                <a:solidFill>
                  <a:srgbClr val="FFFFFF"/>
                </a:solidFill>
                <a:latin typeface="Century Gothic" panose="020B0502020202020204" pitchFamily="34" charset="0"/>
              </a:rPr>
              <a:t>Not tied to ratings</a:t>
            </a:r>
          </a:p>
          <a:p>
            <a:pPr marL="339725" indent="-339725">
              <a:lnSpc>
                <a:spcPct val="200000"/>
              </a:lnSpc>
              <a:buFont typeface="Arial" panose="020B0604020202020204" pitchFamily="34" charset="0"/>
              <a:buChar char="•"/>
            </a:pPr>
            <a:r>
              <a:rPr lang="en-US" sz="2400" dirty="0">
                <a:solidFill>
                  <a:srgbClr val="FFFFFF"/>
                </a:solidFill>
                <a:latin typeface="Century Gothic" panose="020B0502020202020204" pitchFamily="34" charset="0"/>
              </a:rPr>
              <a:t>New concept: pre-calibration</a:t>
            </a:r>
          </a:p>
          <a:p>
            <a:endParaRPr lang="en-US" sz="2400" dirty="0">
              <a:solidFill>
                <a:srgbClr val="FFFFFF"/>
              </a:solidFill>
              <a:latin typeface="Century Gothic" panose="020B0502020202020204"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6882" y="1371600"/>
            <a:ext cx="2716058" cy="3272432"/>
          </a:xfrm>
          <a:prstGeom prst="rect">
            <a:avLst/>
          </a:prstGeom>
        </p:spPr>
      </p:pic>
    </p:spTree>
    <p:extLst>
      <p:ext uri="{BB962C8B-B14F-4D97-AF65-F5344CB8AC3E}">
        <p14:creationId xmlns:p14="http://schemas.microsoft.com/office/powerpoint/2010/main" val="67004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
                                            <p:txEl>
                                              <p:pRg st="2" end="2"/>
                                            </p:txEl>
                                          </p:spTgt>
                                        </p:tgtEl>
                                        <p:attrNameLst>
                                          <p:attrName>style.visibility</p:attrName>
                                        </p:attrNameLst>
                                      </p:cBhvr>
                                      <p:to>
                                        <p:strVal val="visible"/>
                                      </p:to>
                                    </p:set>
                                    <p:animEffect transition="in" filter="fade">
                                      <p:cBhvr>
                                        <p:cTn id="10" dur="500"/>
                                        <p:tgtEl>
                                          <p:spTgt spid="1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xEl>
                                              <p:pRg st="3" end="3"/>
                                            </p:txEl>
                                          </p:spTgt>
                                        </p:tgtEl>
                                        <p:attrNameLst>
                                          <p:attrName>style.visibility</p:attrName>
                                        </p:attrNameLst>
                                      </p:cBhvr>
                                      <p:to>
                                        <p:strVal val="visible"/>
                                      </p:to>
                                    </p:set>
                                    <p:animEffect transition="in" filter="fade">
                                      <p:cBhvr>
                                        <p:cTn id="13" dur="500"/>
                                        <p:tgtEl>
                                          <p:spTgt spid="16">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xEl>
                                              <p:pRg st="4" end="4"/>
                                            </p:txEl>
                                          </p:spTgt>
                                        </p:tgtEl>
                                        <p:attrNameLst>
                                          <p:attrName>style.visibility</p:attrName>
                                        </p:attrNameLst>
                                      </p:cBhvr>
                                      <p:to>
                                        <p:strVal val="visible"/>
                                      </p:to>
                                    </p:set>
                                    <p:animEffect transition="in" filter="fade">
                                      <p:cBhvr>
                                        <p:cTn id="16" dur="5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4139184" y="1833330"/>
            <a:ext cx="5105401" cy="4105739"/>
          </a:xfrm>
          <a:prstGeom prst="rect">
            <a:avLst/>
          </a:prstGeom>
        </p:spPr>
        <p:txBody>
          <a:bodyPr wrap="square">
            <a:spAutoFit/>
          </a:bodyPr>
          <a:lstStyle/>
          <a:p>
            <a:pPr marL="339725" indent="-339725">
              <a:lnSpc>
                <a:spcPct val="120000"/>
              </a:lnSpc>
              <a:spcAft>
                <a:spcPts val="1800"/>
              </a:spcAft>
              <a:buFont typeface="Arial" panose="020B0604020202020204" pitchFamily="34" charset="0"/>
              <a:buChar char="•"/>
            </a:pPr>
            <a:r>
              <a:rPr lang="en-US" sz="2400" dirty="0">
                <a:solidFill>
                  <a:srgbClr val="FFFFFF"/>
                </a:solidFill>
                <a:latin typeface="Century Gothic" panose="020B0502020202020204" pitchFamily="34" charset="0"/>
              </a:rPr>
              <a:t>Grounded in Growth Mindset</a:t>
            </a:r>
          </a:p>
          <a:p>
            <a:pPr marL="339725" indent="-339725">
              <a:lnSpc>
                <a:spcPct val="120000"/>
              </a:lnSpc>
              <a:spcAft>
                <a:spcPts val="1800"/>
              </a:spcAft>
              <a:buFont typeface="Arial" panose="020B0604020202020204" pitchFamily="34" charset="0"/>
              <a:buChar char="•"/>
            </a:pPr>
            <a:r>
              <a:rPr lang="en-US" sz="2400" dirty="0">
                <a:solidFill>
                  <a:srgbClr val="FFFFFF"/>
                </a:solidFill>
                <a:latin typeface="Century Gothic" panose="020B0502020202020204" pitchFamily="34" charset="0"/>
              </a:rPr>
              <a:t>Built Goal Setting and Feedback Skills</a:t>
            </a:r>
          </a:p>
          <a:p>
            <a:pPr marL="339725" indent="-339725">
              <a:lnSpc>
                <a:spcPct val="120000"/>
              </a:lnSpc>
              <a:spcAft>
                <a:spcPts val="1800"/>
              </a:spcAft>
              <a:buFont typeface="Arial" panose="020B0604020202020204" pitchFamily="34" charset="0"/>
              <a:buChar char="•"/>
            </a:pPr>
            <a:r>
              <a:rPr lang="en-US" sz="2400" dirty="0">
                <a:solidFill>
                  <a:srgbClr val="FFFFFF"/>
                </a:solidFill>
                <a:latin typeface="Century Gothic" panose="020B0502020202020204" pitchFamily="34" charset="0"/>
              </a:rPr>
              <a:t>Increased Rewards Understanding</a:t>
            </a:r>
          </a:p>
          <a:p>
            <a:pPr marL="339725" indent="-339725">
              <a:lnSpc>
                <a:spcPct val="120000"/>
              </a:lnSpc>
              <a:spcAft>
                <a:spcPts val="1800"/>
              </a:spcAft>
              <a:buFont typeface="Arial" panose="020B0604020202020204" pitchFamily="34" charset="0"/>
              <a:buChar char="•"/>
            </a:pPr>
            <a:endParaRPr lang="en-US" sz="2400" dirty="0">
              <a:latin typeface="Century Gothic" panose="020B0502020202020204" pitchFamily="34" charset="0"/>
            </a:endParaRPr>
          </a:p>
          <a:p>
            <a:pPr>
              <a:lnSpc>
                <a:spcPct val="120000"/>
              </a:lnSpc>
              <a:spcAft>
                <a:spcPts val="1800"/>
              </a:spcAft>
            </a:pPr>
            <a:endParaRPr lang="en-US" sz="2400" dirty="0">
              <a:latin typeface="Century Gothic" panose="020B0502020202020204" pitchFamily="34" charset="0"/>
            </a:endParaRPr>
          </a:p>
        </p:txBody>
      </p:sp>
      <p:pic>
        <p:nvPicPr>
          <p:cNvPr id="10" name="Picture 9" descr="learning-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1371600"/>
            <a:ext cx="2767584" cy="3334512"/>
          </a:xfrm>
          <a:prstGeom prst="rect">
            <a:avLst/>
          </a:prstGeom>
        </p:spPr>
      </p:pic>
    </p:spTree>
    <p:extLst>
      <p:ext uri="{BB962C8B-B14F-4D97-AF65-F5344CB8AC3E}">
        <p14:creationId xmlns:p14="http://schemas.microsoft.com/office/powerpoint/2010/main" val="99246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
                                            <p:txEl>
                                              <p:pRg st="1" end="1"/>
                                            </p:txEl>
                                          </p:spTgt>
                                        </p:tgtEl>
                                        <p:attrNameLst>
                                          <p:attrName>style.visibility</p:attrName>
                                        </p:attrNameLst>
                                      </p:cBhvr>
                                      <p:to>
                                        <p:strVal val="visible"/>
                                      </p:to>
                                    </p:set>
                                    <p:animEffect transition="in" filter="fade">
                                      <p:cBhvr>
                                        <p:cTn id="10" dur="500"/>
                                        <p:tgtEl>
                                          <p:spTgt spid="1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animEffect transition="in" filter="fade">
                                      <p:cBhvr>
                                        <p:cTn id="13" dur="5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1524000"/>
            <a:ext cx="2466622" cy="2895600"/>
          </a:xfrm>
          <a:prstGeom prst="rect">
            <a:avLst/>
          </a:prstGeom>
        </p:spPr>
      </p:pic>
      <p:sp>
        <p:nvSpPr>
          <p:cNvPr id="8" name="Rectangle 7"/>
          <p:cNvSpPr/>
          <p:nvPr/>
        </p:nvSpPr>
        <p:spPr>
          <a:xfrm>
            <a:off x="4267200" y="1426365"/>
            <a:ext cx="4876800" cy="4212435"/>
          </a:xfrm>
          <a:prstGeom prst="rect">
            <a:avLst/>
          </a:prstGeom>
        </p:spPr>
        <p:txBody>
          <a:bodyPr wrap="square">
            <a:spAutoFit/>
          </a:bodyPr>
          <a:lstStyle/>
          <a:p>
            <a:pPr>
              <a:lnSpc>
                <a:spcPct val="120000"/>
              </a:lnSpc>
            </a:pPr>
            <a:r>
              <a:rPr lang="en-US" sz="2400" b="1" dirty="0">
                <a:solidFill>
                  <a:srgbClr val="FFFFFF"/>
                </a:solidFill>
                <a:latin typeface="Century Gothic" panose="020B0502020202020204" pitchFamily="34" charset="0"/>
              </a:rPr>
              <a:t>Frequency:</a:t>
            </a:r>
          </a:p>
          <a:p>
            <a:pPr marL="342900" indent="-342900">
              <a:lnSpc>
                <a:spcPct val="120000"/>
              </a:lnSpc>
              <a:buFont typeface="Arial" panose="020B0604020202020204" pitchFamily="34" charset="0"/>
              <a:buChar char="•"/>
            </a:pPr>
            <a:r>
              <a:rPr lang="en-US" sz="3200" b="1" dirty="0">
                <a:solidFill>
                  <a:srgbClr val="FFFFFF"/>
                </a:solidFill>
                <a:latin typeface="Century Gothic" panose="020B0502020202020204" pitchFamily="34" charset="0"/>
              </a:rPr>
              <a:t>90%</a:t>
            </a:r>
            <a:r>
              <a:rPr lang="en-US" sz="2400" dirty="0">
                <a:solidFill>
                  <a:srgbClr val="FFFFFF"/>
                </a:solidFill>
                <a:latin typeface="Century Gothic" panose="020B0502020202020204" pitchFamily="34" charset="0"/>
              </a:rPr>
              <a:t> of surveyed employees are having monthly TBs</a:t>
            </a:r>
            <a:endParaRPr lang="en-US" sz="2400" b="1" dirty="0">
              <a:solidFill>
                <a:srgbClr val="FFFFFF"/>
              </a:solidFill>
              <a:latin typeface="Century Gothic" panose="020B0502020202020204" pitchFamily="34" charset="0"/>
            </a:endParaRPr>
          </a:p>
          <a:p>
            <a:pPr>
              <a:lnSpc>
                <a:spcPct val="120000"/>
              </a:lnSpc>
            </a:pPr>
            <a:endParaRPr lang="en-US" sz="2400" b="1" dirty="0">
              <a:solidFill>
                <a:srgbClr val="FFFFFF"/>
              </a:solidFill>
              <a:latin typeface="Century Gothic" panose="020B0502020202020204" pitchFamily="34" charset="0"/>
            </a:endParaRPr>
          </a:p>
          <a:p>
            <a:pPr>
              <a:lnSpc>
                <a:spcPct val="120000"/>
              </a:lnSpc>
            </a:pPr>
            <a:r>
              <a:rPr lang="en-US" sz="2400" b="1" dirty="0">
                <a:solidFill>
                  <a:srgbClr val="FFFFFF"/>
                </a:solidFill>
                <a:latin typeface="Century Gothic" panose="020B0502020202020204" pitchFamily="34" charset="0"/>
              </a:rPr>
              <a:t>Quality</a:t>
            </a:r>
          </a:p>
          <a:p>
            <a:pPr marL="339725" indent="-339725">
              <a:lnSpc>
                <a:spcPct val="120000"/>
              </a:lnSpc>
              <a:buFont typeface="Arial" panose="020B0604020202020204" pitchFamily="34" charset="0"/>
              <a:buChar char="•"/>
            </a:pPr>
            <a:r>
              <a:rPr lang="en-US" sz="2400" dirty="0">
                <a:solidFill>
                  <a:srgbClr val="FFFFFF"/>
                </a:solidFill>
                <a:latin typeface="Century Gothic" panose="020B0502020202020204" pitchFamily="34" charset="0"/>
              </a:rPr>
              <a:t>Want more feedback </a:t>
            </a:r>
            <a:r>
              <a:rPr lang="en-US" sz="3200" b="1" dirty="0">
                <a:solidFill>
                  <a:srgbClr val="FFFFFF"/>
                </a:solidFill>
                <a:latin typeface="Century Gothic" panose="020B0502020202020204" pitchFamily="34" charset="0"/>
              </a:rPr>
              <a:t>4.1</a:t>
            </a:r>
          </a:p>
          <a:p>
            <a:pPr marL="339725" indent="-339725">
              <a:lnSpc>
                <a:spcPct val="120000"/>
              </a:lnSpc>
              <a:buFont typeface="Arial" panose="020B0604020202020204" pitchFamily="34" charset="0"/>
              <a:buChar char="•"/>
            </a:pPr>
            <a:r>
              <a:rPr lang="en-US" sz="2400" dirty="0">
                <a:solidFill>
                  <a:srgbClr val="FFFFFF"/>
                </a:solidFill>
                <a:latin typeface="Century Gothic" panose="020B0502020202020204" pitchFamily="34" charset="0"/>
              </a:rPr>
              <a:t>See better performance </a:t>
            </a:r>
            <a:r>
              <a:rPr lang="en-US" sz="3200" b="1" dirty="0">
                <a:solidFill>
                  <a:srgbClr val="FFFFFF"/>
                </a:solidFill>
                <a:latin typeface="Century Gothic" panose="020B0502020202020204" pitchFamily="34" charset="0"/>
              </a:rPr>
              <a:t>4.2</a:t>
            </a:r>
          </a:p>
          <a:p>
            <a:pPr marL="339725" indent="-339725">
              <a:lnSpc>
                <a:spcPct val="120000"/>
              </a:lnSpc>
              <a:buFont typeface="Arial" panose="020B0604020202020204" pitchFamily="34" charset="0"/>
              <a:buChar char="•"/>
            </a:pPr>
            <a:r>
              <a:rPr lang="en-US" sz="2400" dirty="0">
                <a:solidFill>
                  <a:srgbClr val="FFFFFF"/>
                </a:solidFill>
                <a:latin typeface="Century Gothic" panose="020B0502020202020204" pitchFamily="34" charset="0"/>
              </a:rPr>
              <a:t>Are learning </a:t>
            </a:r>
            <a:r>
              <a:rPr lang="en-US" sz="3200" b="1" dirty="0">
                <a:solidFill>
                  <a:srgbClr val="FFFFFF"/>
                </a:solidFill>
                <a:latin typeface="Century Gothic" panose="020B0502020202020204" pitchFamily="34" charset="0"/>
              </a:rPr>
              <a:t>4.2</a:t>
            </a:r>
          </a:p>
        </p:txBody>
      </p:sp>
    </p:spTree>
    <p:extLst>
      <p:ext uri="{BB962C8B-B14F-4D97-AF65-F5344CB8AC3E}">
        <p14:creationId xmlns:p14="http://schemas.microsoft.com/office/powerpoint/2010/main" val="216345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500"/>
                                        <p:tgtEl>
                                          <p:spTgt spid="8">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500"/>
                                        <p:tgtEl>
                                          <p:spTgt spid="8">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fade">
                                      <p:cBhvr>
                                        <p:cTn id="22" dur="500"/>
                                        <p:tgtEl>
                                          <p:spTgt spid="8">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animEffect transition="in" filter="fade">
                                      <p:cBhvr>
                                        <p:cTn id="25" dur="500"/>
                                        <p:tgtEl>
                                          <p:spTgt spid="8">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8">
                                            <p:txEl>
                                              <p:pRg st="6" end="6"/>
                                            </p:txEl>
                                          </p:spTgt>
                                        </p:tgtEl>
                                        <p:attrNameLst>
                                          <p:attrName>style.visibility</p:attrName>
                                        </p:attrNameLst>
                                      </p:cBhvr>
                                      <p:to>
                                        <p:strVal val="visible"/>
                                      </p:to>
                                    </p:set>
                                    <p:animEffect transition="in" filter="fade">
                                      <p:cBhvr>
                                        <p:cTn id="28"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9"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0"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526" y="1447800"/>
            <a:ext cx="5234942" cy="320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68879" y="5105400"/>
            <a:ext cx="9346235" cy="1087750"/>
          </a:xfrm>
          <a:prstGeom prst="rect">
            <a:avLst/>
          </a:prstGeom>
          <a:noFill/>
        </p:spPr>
        <p:txBody>
          <a:bodyPr wrap="square" lIns="101870" tIns="50935" rIns="101870" bIns="50935" rtlCol="0">
            <a:spAutoFit/>
          </a:bodyPr>
          <a:lstStyle/>
          <a:p>
            <a:pPr algn="ctr" defTabSz="1018705"/>
            <a:r>
              <a:rPr lang="en-US" sz="3200" dirty="0">
                <a:solidFill>
                  <a:schemeClr val="tx1">
                    <a:lumMod val="75000"/>
                    <a:lumOff val="25000"/>
                  </a:schemeClr>
                </a:solidFill>
                <a:latin typeface="Century Gothic"/>
                <a:cs typeface="Century Gothic"/>
              </a:rPr>
              <a:t>More of the </a:t>
            </a:r>
            <a:r>
              <a:rPr lang="en-US" sz="3200" b="1" dirty="0">
                <a:solidFill>
                  <a:schemeClr val="tx1">
                    <a:lumMod val="75000"/>
                    <a:lumOff val="25000"/>
                  </a:schemeClr>
                </a:solidFill>
                <a:latin typeface="Century Gothic"/>
                <a:cs typeface="Century Gothic"/>
              </a:rPr>
              <a:t>performance</a:t>
            </a:r>
            <a:r>
              <a:rPr lang="en-US" sz="3200" dirty="0">
                <a:solidFill>
                  <a:schemeClr val="tx1">
                    <a:lumMod val="75000"/>
                    <a:lumOff val="25000"/>
                  </a:schemeClr>
                </a:solidFill>
                <a:latin typeface="Century Gothic"/>
                <a:cs typeface="Century Gothic"/>
              </a:rPr>
              <a:t>, less of the </a:t>
            </a:r>
            <a:r>
              <a:rPr lang="en-US" sz="3200" b="1" dirty="0">
                <a:solidFill>
                  <a:schemeClr val="tx1">
                    <a:lumMod val="75000"/>
                    <a:lumOff val="25000"/>
                  </a:schemeClr>
                </a:solidFill>
                <a:latin typeface="Century Gothic"/>
                <a:cs typeface="Century Gothic"/>
              </a:rPr>
              <a:t>management</a:t>
            </a:r>
          </a:p>
        </p:txBody>
      </p:sp>
    </p:spTree>
    <p:extLst>
      <p:ext uri="{BB962C8B-B14F-4D97-AF65-F5344CB8AC3E}">
        <p14:creationId xmlns:p14="http://schemas.microsoft.com/office/powerpoint/2010/main" val="307745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40"/>
                                        </p:tgtEl>
                                        <p:attrNameLst>
                                          <p:attrName>style.visibility</p:attrName>
                                        </p:attrNameLst>
                                      </p:cBhvr>
                                      <p:to>
                                        <p:strVal val="visible"/>
                                      </p:to>
                                    </p:set>
                                    <p:animEffect transition="in" filter="fade">
                                      <p:cBhvr>
                                        <p:cTn id="7" dur="1000"/>
                                        <p:tgtEl>
                                          <p:spTgt spid="1040"/>
                                        </p:tgtEl>
                                      </p:cBhvr>
                                    </p:animEffect>
                                    <p:anim calcmode="lin" valueType="num">
                                      <p:cBhvr>
                                        <p:cTn id="8" dur="1000" fill="hold"/>
                                        <p:tgtEl>
                                          <p:spTgt spid="1040"/>
                                        </p:tgtEl>
                                        <p:attrNameLst>
                                          <p:attrName>ppt_x</p:attrName>
                                        </p:attrNameLst>
                                      </p:cBhvr>
                                      <p:tavLst>
                                        <p:tav tm="0">
                                          <p:val>
                                            <p:strVal val="#ppt_x"/>
                                          </p:val>
                                        </p:tav>
                                        <p:tav tm="100000">
                                          <p:val>
                                            <p:strVal val="#ppt_x"/>
                                          </p:val>
                                        </p:tav>
                                      </p:tavLst>
                                    </p:anim>
                                    <p:anim calcmode="lin" valueType="num">
                                      <p:cBhvr>
                                        <p:cTn id="9" dur="1000" fill="hold"/>
                                        <p:tgtEl>
                                          <p:spTgt spid="10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Century Gothic" panose="020B0502020202020204" pitchFamily="34" charset="0"/>
              </a:rPr>
              <a:t>Questions?</a:t>
            </a:r>
            <a:endParaRPr lang="en-US" dirty="0">
              <a:solidFill>
                <a:schemeClr val="bg1"/>
              </a:solidFill>
              <a:latin typeface="Century Gothic" panose="020B0502020202020204" pitchFamily="34" charset="0"/>
            </a:endParaRPr>
          </a:p>
        </p:txBody>
      </p:sp>
      <p:sp>
        <p:nvSpPr>
          <p:cNvPr id="5" name="Slide Number Placeholder 4"/>
          <p:cNvSpPr>
            <a:spLocks noGrp="1"/>
          </p:cNvSpPr>
          <p:nvPr>
            <p:ph type="sldNum" sz="quarter" idx="12"/>
          </p:nvPr>
        </p:nvSpPr>
        <p:spPr>
          <a:prstGeom prst="rect">
            <a:avLst/>
          </a:prstGeom>
        </p:spPr>
        <p:txBody>
          <a:bodyPr/>
          <a:lstStyle/>
          <a:p>
            <a:fld id="{BBA9EE64-7008-47DB-989E-0E9FC28DAFD9}" type="slidenum">
              <a:rPr lang="en-US" sz="1210">
                <a:latin typeface="Century Gothic" panose="020B0502020202020204" pitchFamily="34" charset="0"/>
              </a:rPr>
              <a:pPr/>
              <a:t>25</a:t>
            </a:fld>
            <a:endParaRPr lang="en-US" sz="1320" dirty="0">
              <a:latin typeface="Century Gothic" panose="020B0502020202020204" pitchFamily="34" charset="0"/>
            </a:endParaRPr>
          </a:p>
        </p:txBody>
      </p:sp>
      <p:sp>
        <p:nvSpPr>
          <p:cNvPr id="3" name="Text Placeholder 2"/>
          <p:cNvSpPr>
            <a:spLocks noGrp="1"/>
          </p:cNvSpPr>
          <p:nvPr>
            <p:ph idx="4294967295"/>
          </p:nvPr>
        </p:nvSpPr>
        <p:spPr>
          <a:xfrm>
            <a:off x="1005840" y="3276600"/>
            <a:ext cx="8032750" cy="3576480"/>
          </a:xfrm>
        </p:spPr>
        <p:txBody>
          <a:bodyPr>
            <a:normAutofit/>
          </a:bodyPr>
          <a:lstStyle/>
          <a:p>
            <a:pPr marL="0" indent="0" algn="ctr">
              <a:buNone/>
            </a:pPr>
            <a:r>
              <a:rPr lang="en-US" sz="2400" dirty="0" smtClean="0">
                <a:latin typeface="Century Gothic" panose="020B0502020202020204" pitchFamily="34" charset="0"/>
              </a:rPr>
              <a:t>Leadership Development</a:t>
            </a:r>
            <a:endParaRPr lang="en-US" sz="2400" dirty="0">
              <a:latin typeface="Century Gothic" panose="020B0502020202020204" pitchFamily="34" charset="0"/>
            </a:endParaRPr>
          </a:p>
          <a:p>
            <a:pPr marL="0" indent="0" algn="ctr">
              <a:buNone/>
            </a:pPr>
            <a:endParaRPr lang="en-US" sz="2800" dirty="0">
              <a:latin typeface="Century Gothic" panose="020B0502020202020204" pitchFamily="34" charset="0"/>
            </a:endParaRPr>
          </a:p>
        </p:txBody>
      </p:sp>
      <p:sp>
        <p:nvSpPr>
          <p:cNvPr id="6" name="Title 1"/>
          <p:cNvSpPr txBox="1">
            <a:spLocks/>
          </p:cNvSpPr>
          <p:nvPr/>
        </p:nvSpPr>
        <p:spPr>
          <a:xfrm>
            <a:off x="502920" y="804941"/>
            <a:ext cx="9052560" cy="942976"/>
          </a:xfrm>
          <a:prstGeom prst="rect">
            <a:avLst/>
          </a:prstGeom>
          <a:ln w="12700">
            <a:miter lim="400000"/>
          </a:ln>
          <a:extLst>
            <a:ext uri="{C572A759-6A51-4108-AA02-DFA0A04FC94B}">
              <ma14:wrappingTextBoxFlag xmlns:ma14="http://schemas.microsoft.com/office/mac/drawingml/2011/main" xmlns="" val="1"/>
            </a:ext>
          </a:extLst>
        </p:spPr>
        <p:txBody>
          <a:bodyPr lIns="37718" tIns="37718" rIns="37718" bIns="37718" anchor="b">
            <a:normAutofit/>
          </a:bodyPr>
          <a:lstStyle>
            <a:lvl1pPr marL="0" marR="0" indent="0" algn="ctr" defTabSz="6858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Helvetica Neue"/>
                <a:ea typeface="Helvetica Neue"/>
                <a:cs typeface="Helvetica Neue"/>
                <a:sym typeface="Helvetica Neue"/>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9pPr>
          </a:lstStyle>
          <a:p>
            <a:pPr hangingPunct="1"/>
            <a:r>
              <a:rPr lang="en-US" sz="2800" dirty="0">
                <a:solidFill>
                  <a:schemeClr val="tx1"/>
                </a:solidFill>
                <a:latin typeface="Century Gothic" panose="020B0502020202020204" pitchFamily="34" charset="0"/>
              </a:rPr>
              <a:t>Next HCG Webinar</a:t>
            </a:r>
          </a:p>
        </p:txBody>
      </p:sp>
      <p:sp>
        <p:nvSpPr>
          <p:cNvPr id="7" name="Subtitle 4"/>
          <p:cNvSpPr txBox="1">
            <a:spLocks/>
          </p:cNvSpPr>
          <p:nvPr/>
        </p:nvSpPr>
        <p:spPr>
          <a:xfrm>
            <a:off x="1299210" y="4892041"/>
            <a:ext cx="7543800" cy="1366004"/>
          </a:xfrm>
          <a:prstGeom prst="rect">
            <a:avLst/>
          </a:prstGeom>
          <a:ln w="12700">
            <a:miter lim="400000"/>
          </a:ln>
          <a:extLst>
            <a:ext uri="{C572A759-6A51-4108-AA02-DFA0A04FC94B}">
              <ma14:wrappingTextBoxFlag xmlns:ma14="http://schemas.microsoft.com/office/mac/drawingml/2011/main" xmlns="" val="1"/>
            </a:ext>
          </a:extLst>
        </p:spPr>
        <p:txBody>
          <a:bodyPr lIns="50291" rIns="50291">
            <a:normAutofit/>
          </a:bodyPr>
          <a:lstStyle>
            <a:lvl1pPr marL="0" marR="0" indent="0" algn="l" defTabSz="457200" rtl="0" latinLnBrk="0">
              <a:lnSpc>
                <a:spcPct val="100000"/>
              </a:lnSpc>
              <a:spcBef>
                <a:spcPts val="500"/>
              </a:spcBef>
              <a:spcAft>
                <a:spcPts val="0"/>
              </a:spcAft>
              <a:buClrTx/>
              <a:buSzTx/>
              <a:buFont typeface="Arial"/>
              <a:buNone/>
              <a:tabLst/>
              <a:defRPr sz="2400" b="0" i="0" u="none" strike="noStrike" cap="none" spc="0" baseline="0">
                <a:ln>
                  <a:noFill/>
                </a:ln>
                <a:solidFill>
                  <a:srgbClr val="000000"/>
                </a:solidFill>
                <a:uFillTx/>
                <a:latin typeface="Avenir Medium"/>
                <a:ea typeface="Avenir Medium"/>
                <a:cs typeface="Avenir Medium"/>
                <a:sym typeface="Avenir Medium"/>
              </a:defRPr>
            </a:lvl1pPr>
            <a:lvl2pPr marL="0" marR="0" indent="457200" algn="l" defTabSz="457200" rtl="0" latinLnBrk="0">
              <a:lnSpc>
                <a:spcPct val="100000"/>
              </a:lnSpc>
              <a:spcBef>
                <a:spcPts val="500"/>
              </a:spcBef>
              <a:spcAft>
                <a:spcPts val="0"/>
              </a:spcAft>
              <a:buClrTx/>
              <a:buSzTx/>
              <a:buFont typeface="Arial"/>
              <a:buNone/>
              <a:tabLst/>
              <a:defRPr sz="2400" b="0" i="0" u="none" strike="noStrike" cap="none" spc="0" baseline="0">
                <a:ln>
                  <a:noFill/>
                </a:ln>
                <a:solidFill>
                  <a:srgbClr val="000000"/>
                </a:solidFill>
                <a:uFillTx/>
                <a:latin typeface="Avenir Medium"/>
                <a:ea typeface="Avenir Medium"/>
                <a:cs typeface="Avenir Medium"/>
                <a:sym typeface="Avenir Medium"/>
              </a:defRPr>
            </a:lvl2pPr>
            <a:lvl3pPr marL="0" marR="0" indent="914400" algn="l" defTabSz="457200" rtl="0" latinLnBrk="0">
              <a:lnSpc>
                <a:spcPct val="100000"/>
              </a:lnSpc>
              <a:spcBef>
                <a:spcPts val="500"/>
              </a:spcBef>
              <a:spcAft>
                <a:spcPts val="0"/>
              </a:spcAft>
              <a:buClrTx/>
              <a:buSzTx/>
              <a:buFont typeface="Arial"/>
              <a:buNone/>
              <a:tabLst/>
              <a:defRPr sz="2400" b="0" i="0" u="none" strike="noStrike" cap="none" spc="0" baseline="0">
                <a:ln>
                  <a:noFill/>
                </a:ln>
                <a:solidFill>
                  <a:srgbClr val="000000"/>
                </a:solidFill>
                <a:uFillTx/>
                <a:latin typeface="Avenir Medium"/>
                <a:ea typeface="Avenir Medium"/>
                <a:cs typeface="Avenir Medium"/>
                <a:sym typeface="Avenir Medium"/>
              </a:defRPr>
            </a:lvl3pPr>
            <a:lvl4pPr marL="0" marR="0" indent="1371600" algn="l" defTabSz="457200" rtl="0" latinLnBrk="0">
              <a:lnSpc>
                <a:spcPct val="100000"/>
              </a:lnSpc>
              <a:spcBef>
                <a:spcPts val="500"/>
              </a:spcBef>
              <a:spcAft>
                <a:spcPts val="0"/>
              </a:spcAft>
              <a:buClrTx/>
              <a:buSzTx/>
              <a:buFont typeface="Arial"/>
              <a:buNone/>
              <a:tabLst/>
              <a:defRPr sz="2400" b="0" i="0" u="none" strike="noStrike" cap="none" spc="0" baseline="0">
                <a:ln>
                  <a:noFill/>
                </a:ln>
                <a:solidFill>
                  <a:srgbClr val="000000"/>
                </a:solidFill>
                <a:uFillTx/>
                <a:latin typeface="Avenir Medium"/>
                <a:ea typeface="Avenir Medium"/>
                <a:cs typeface="Avenir Medium"/>
                <a:sym typeface="Avenir Medium"/>
              </a:defRPr>
            </a:lvl4pPr>
            <a:lvl5pPr marL="0" marR="0" indent="1828800" algn="l" defTabSz="457200" rtl="0" latinLnBrk="0">
              <a:lnSpc>
                <a:spcPct val="100000"/>
              </a:lnSpc>
              <a:spcBef>
                <a:spcPts val="500"/>
              </a:spcBef>
              <a:spcAft>
                <a:spcPts val="0"/>
              </a:spcAft>
              <a:buClrTx/>
              <a:buSzTx/>
              <a:buFont typeface="Arial"/>
              <a:buNone/>
              <a:tabLst/>
              <a:defRPr sz="2400" b="0" i="0" u="none" strike="noStrike" cap="none" spc="0" baseline="0">
                <a:ln>
                  <a:noFill/>
                </a:ln>
                <a:solidFill>
                  <a:srgbClr val="000000"/>
                </a:solidFill>
                <a:uFillTx/>
                <a:latin typeface="Avenir Medium"/>
                <a:ea typeface="Avenir Medium"/>
                <a:cs typeface="Avenir Medium"/>
                <a:sym typeface="Avenir Medium"/>
              </a:defRPr>
            </a:lvl5pPr>
            <a:lvl6pPr marL="0" marR="0" indent="2286000" algn="l" defTabSz="457200" rtl="0" latinLnBrk="0">
              <a:lnSpc>
                <a:spcPct val="100000"/>
              </a:lnSpc>
              <a:spcBef>
                <a:spcPts val="500"/>
              </a:spcBef>
              <a:spcAft>
                <a:spcPts val="0"/>
              </a:spcAft>
              <a:buClrTx/>
              <a:buSzTx/>
              <a:buFont typeface="Arial"/>
              <a:buNone/>
              <a:tabLst/>
              <a:defRPr sz="2400" b="0" i="0" u="none" strike="noStrike" cap="none" spc="0" baseline="0">
                <a:ln>
                  <a:noFill/>
                </a:ln>
                <a:solidFill>
                  <a:srgbClr val="000000"/>
                </a:solidFill>
                <a:uFillTx/>
                <a:latin typeface="Avenir Medium"/>
                <a:ea typeface="Avenir Medium"/>
                <a:cs typeface="Avenir Medium"/>
                <a:sym typeface="Avenir Medium"/>
              </a:defRPr>
            </a:lvl6pPr>
            <a:lvl7pPr marL="0" marR="0" indent="2743200" algn="l" defTabSz="457200" rtl="0" latinLnBrk="0">
              <a:lnSpc>
                <a:spcPct val="100000"/>
              </a:lnSpc>
              <a:spcBef>
                <a:spcPts val="500"/>
              </a:spcBef>
              <a:spcAft>
                <a:spcPts val="0"/>
              </a:spcAft>
              <a:buClrTx/>
              <a:buSzTx/>
              <a:buFont typeface="Arial"/>
              <a:buNone/>
              <a:tabLst/>
              <a:defRPr sz="2400" b="0" i="0" u="none" strike="noStrike" cap="none" spc="0" baseline="0">
                <a:ln>
                  <a:noFill/>
                </a:ln>
                <a:solidFill>
                  <a:srgbClr val="000000"/>
                </a:solidFill>
                <a:uFillTx/>
                <a:latin typeface="Avenir Medium"/>
                <a:ea typeface="Avenir Medium"/>
                <a:cs typeface="Avenir Medium"/>
                <a:sym typeface="Avenir Medium"/>
              </a:defRPr>
            </a:lvl7pPr>
            <a:lvl8pPr marL="0" marR="0" indent="3200400" algn="l" defTabSz="457200" rtl="0" latinLnBrk="0">
              <a:lnSpc>
                <a:spcPct val="100000"/>
              </a:lnSpc>
              <a:spcBef>
                <a:spcPts val="500"/>
              </a:spcBef>
              <a:spcAft>
                <a:spcPts val="0"/>
              </a:spcAft>
              <a:buClrTx/>
              <a:buSzTx/>
              <a:buFont typeface="Arial"/>
              <a:buNone/>
              <a:tabLst/>
              <a:defRPr sz="2400" b="0" i="0" u="none" strike="noStrike" cap="none" spc="0" baseline="0">
                <a:ln>
                  <a:noFill/>
                </a:ln>
                <a:solidFill>
                  <a:srgbClr val="000000"/>
                </a:solidFill>
                <a:uFillTx/>
                <a:latin typeface="Avenir Medium"/>
                <a:ea typeface="Avenir Medium"/>
                <a:cs typeface="Avenir Medium"/>
                <a:sym typeface="Avenir Medium"/>
              </a:defRPr>
            </a:lvl8pPr>
            <a:lvl9pPr marL="0" marR="0" indent="3657600" algn="l" defTabSz="457200" rtl="0" latinLnBrk="0">
              <a:lnSpc>
                <a:spcPct val="100000"/>
              </a:lnSpc>
              <a:spcBef>
                <a:spcPts val="500"/>
              </a:spcBef>
              <a:spcAft>
                <a:spcPts val="0"/>
              </a:spcAft>
              <a:buClrTx/>
              <a:buSzTx/>
              <a:buFont typeface="Arial"/>
              <a:buNone/>
              <a:tabLst/>
              <a:defRPr sz="2400" b="0" i="0" u="none" strike="noStrike" cap="none" spc="0" baseline="0">
                <a:ln>
                  <a:noFill/>
                </a:ln>
                <a:solidFill>
                  <a:srgbClr val="000000"/>
                </a:solidFill>
                <a:uFillTx/>
                <a:latin typeface="Avenir Medium"/>
                <a:ea typeface="Avenir Medium"/>
                <a:cs typeface="Avenir Medium"/>
                <a:sym typeface="Avenir Medium"/>
              </a:defRPr>
            </a:lvl9pPr>
          </a:lstStyle>
          <a:p>
            <a:pPr algn="ctr" hangingPunct="1"/>
            <a:endParaRPr lang="en-US" sz="2000" dirty="0">
              <a:solidFill>
                <a:schemeClr val="tx1"/>
              </a:solidFill>
              <a:latin typeface="Century Gothic" panose="020B0502020202020204" pitchFamily="34" charset="0"/>
            </a:endParaRPr>
          </a:p>
          <a:p>
            <a:pPr algn="ctr" hangingPunct="1"/>
            <a:r>
              <a:rPr lang="en-US" sz="2000" dirty="0" smtClean="0">
                <a:solidFill>
                  <a:schemeClr val="tx1"/>
                </a:solidFill>
                <a:latin typeface="Century Gothic" panose="020B0502020202020204" pitchFamily="34" charset="0"/>
              </a:rPr>
              <a:t>Wednesday</a:t>
            </a:r>
            <a:r>
              <a:rPr lang="en-US" sz="2000" dirty="0">
                <a:solidFill>
                  <a:schemeClr val="tx1"/>
                </a:solidFill>
                <a:latin typeface="Century Gothic" panose="020B0502020202020204" pitchFamily="34" charset="0"/>
              </a:rPr>
              <a:t>, </a:t>
            </a:r>
            <a:r>
              <a:rPr lang="en-US" sz="2000" dirty="0" smtClean="0">
                <a:solidFill>
                  <a:schemeClr val="tx1"/>
                </a:solidFill>
                <a:latin typeface="Century Gothic" panose="020B0502020202020204" pitchFamily="34" charset="0"/>
              </a:rPr>
              <a:t>November 15th</a:t>
            </a:r>
            <a:r>
              <a:rPr lang="en-US" sz="2000" dirty="0">
                <a:solidFill>
                  <a:schemeClr val="tx1"/>
                </a:solidFill>
                <a:latin typeface="Century Gothic" panose="020B0502020202020204" pitchFamily="34" charset="0"/>
              </a:rPr>
              <a:t>, 2017</a:t>
            </a:r>
          </a:p>
          <a:p>
            <a:pPr algn="ctr" hangingPunct="1"/>
            <a:r>
              <a:rPr lang="en-US" sz="2000" dirty="0">
                <a:solidFill>
                  <a:schemeClr val="tx1"/>
                </a:solidFill>
                <a:latin typeface="Century Gothic" panose="020B0502020202020204" pitchFamily="34" charset="0"/>
              </a:rPr>
              <a:t>8am PT</a:t>
            </a:r>
          </a:p>
        </p:txBody>
      </p:sp>
    </p:spTree>
    <p:extLst>
      <p:ext uri="{BB962C8B-B14F-4D97-AF65-F5344CB8AC3E}">
        <p14:creationId xmlns:p14="http://schemas.microsoft.com/office/powerpoint/2010/main" val="1847357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Talent Development Benchmark Study</a:t>
            </a:r>
            <a:endParaRPr lang="en-US" dirty="0"/>
          </a:p>
        </p:txBody>
      </p:sp>
      <p:sp>
        <p:nvSpPr>
          <p:cNvPr id="3" name="Content Placeholder 2"/>
          <p:cNvSpPr>
            <a:spLocks noGrp="1"/>
          </p:cNvSpPr>
          <p:nvPr>
            <p:ph idx="1"/>
          </p:nvPr>
        </p:nvSpPr>
        <p:spPr>
          <a:xfrm>
            <a:off x="685800" y="1813560"/>
            <a:ext cx="8869680" cy="5129425"/>
          </a:xfrm>
        </p:spPr>
        <p:txBody>
          <a:bodyPr>
            <a:normAutofit/>
          </a:bodyPr>
          <a:lstStyle/>
          <a:p>
            <a:pPr marL="0" indent="0">
              <a:buNone/>
            </a:pPr>
            <a:r>
              <a:rPr lang="en-US" sz="3200" dirty="0"/>
              <a:t>Existing benchmarks are indicative of trending practices but fail to answer “what works</a:t>
            </a:r>
            <a:r>
              <a:rPr lang="en-US" sz="3200" dirty="0" smtClean="0"/>
              <a:t>?”. Study explore the use of practices that are informed by science. </a:t>
            </a:r>
          </a:p>
          <a:p>
            <a:pPr marL="0" indent="0">
              <a:buNone/>
            </a:pPr>
            <a:endParaRPr lang="en-US" sz="2400" dirty="0" smtClean="0"/>
          </a:p>
          <a:p>
            <a:pPr marL="0" indent="0">
              <a:buNone/>
            </a:pPr>
            <a:r>
              <a:rPr lang="en-US" sz="2400" dirty="0" smtClean="0"/>
              <a:t>This </a:t>
            </a:r>
            <a:r>
              <a:rPr lang="en-US" sz="2400" dirty="0"/>
              <a:t>survey </a:t>
            </a:r>
            <a:r>
              <a:rPr lang="en-US" sz="2400" dirty="0" smtClean="0"/>
              <a:t>explores</a:t>
            </a:r>
            <a:endParaRPr lang="en-US" sz="2400" dirty="0"/>
          </a:p>
          <a:p>
            <a:pPr lvl="0"/>
            <a:r>
              <a:rPr lang="en-US" sz="2400" dirty="0"/>
              <a:t>Learning and development practices</a:t>
            </a:r>
          </a:p>
          <a:p>
            <a:pPr lvl="0"/>
            <a:r>
              <a:rPr lang="en-US" sz="2400" dirty="0"/>
              <a:t>Career management practices</a:t>
            </a:r>
          </a:p>
          <a:p>
            <a:pPr lvl="0"/>
            <a:r>
              <a:rPr lang="en-US" sz="2400" dirty="0"/>
              <a:t>Leadership development practices</a:t>
            </a:r>
          </a:p>
          <a:p>
            <a:pPr marL="0" indent="0">
              <a:buNone/>
            </a:pPr>
            <a:endParaRPr lang="en-US" dirty="0"/>
          </a:p>
        </p:txBody>
      </p:sp>
      <p:sp>
        <p:nvSpPr>
          <p:cNvPr id="4" name="Rectangle 3">
            <a:hlinkClick r:id="rId3"/>
          </p:cNvPr>
          <p:cNvSpPr/>
          <p:nvPr/>
        </p:nvSpPr>
        <p:spPr>
          <a:xfrm>
            <a:off x="3429000" y="6248400"/>
            <a:ext cx="3733800" cy="838200"/>
          </a:xfrm>
          <a:prstGeom prst="rect">
            <a:avLst/>
          </a:prstGeom>
          <a:solidFill>
            <a:srgbClr val="ECB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bg1"/>
                </a:solidFill>
                <a:latin typeface="Century Gothic" panose="020B0502020202020204" pitchFamily="34" charset="0"/>
              </a:rPr>
              <a:t>REGISTER</a:t>
            </a:r>
            <a:endParaRPr lang="en-US" sz="3200" b="1" dirty="0">
              <a:solidFill>
                <a:schemeClr val="bg1"/>
              </a:solidFill>
              <a:latin typeface="Century Gothic" panose="020B0502020202020204" pitchFamily="34" charset="0"/>
            </a:endParaRPr>
          </a:p>
        </p:txBody>
      </p:sp>
      <p:sp>
        <p:nvSpPr>
          <p:cNvPr id="5" name="TextBox 4"/>
          <p:cNvSpPr txBox="1"/>
          <p:nvPr/>
        </p:nvSpPr>
        <p:spPr>
          <a:xfrm>
            <a:off x="0" y="7315200"/>
            <a:ext cx="10027170" cy="646331"/>
          </a:xfrm>
          <a:prstGeom prst="rect">
            <a:avLst/>
          </a:prstGeom>
          <a:noFill/>
        </p:spPr>
        <p:txBody>
          <a:bodyPr wrap="square" rtlCol="0">
            <a:spAutoFit/>
          </a:bodyPr>
          <a:lstStyle/>
          <a:p>
            <a:r>
              <a:rPr lang="en-US" sz="1600" dirty="0" smtClean="0">
                <a:solidFill>
                  <a:schemeClr val="bg1">
                    <a:lumMod val="50000"/>
                  </a:schemeClr>
                </a:solidFill>
              </a:rPr>
              <a:t>If the link is inactive visit this URL https</a:t>
            </a:r>
            <a:r>
              <a:rPr lang="en-US" sz="1600" dirty="0">
                <a:solidFill>
                  <a:schemeClr val="bg1">
                    <a:lumMod val="50000"/>
                  </a:schemeClr>
                </a:solidFill>
              </a:rPr>
              <a:t>://</a:t>
            </a:r>
            <a:r>
              <a:rPr lang="en-US" sz="1600" dirty="0" err="1">
                <a:solidFill>
                  <a:schemeClr val="bg1">
                    <a:lumMod val="50000"/>
                  </a:schemeClr>
                </a:solidFill>
              </a:rPr>
              <a:t>www.humancapitalgrowth.com</a:t>
            </a:r>
            <a:r>
              <a:rPr lang="en-US" sz="1600" dirty="0">
                <a:solidFill>
                  <a:schemeClr val="bg1">
                    <a:lumMod val="50000"/>
                  </a:schemeClr>
                </a:solidFill>
              </a:rPr>
              <a:t>/</a:t>
            </a:r>
            <a:r>
              <a:rPr lang="en-US" sz="1600" dirty="0" err="1">
                <a:solidFill>
                  <a:schemeClr val="bg1">
                    <a:lumMod val="50000"/>
                  </a:schemeClr>
                </a:solidFill>
              </a:rPr>
              <a:t>benchmark.html</a:t>
            </a:r>
            <a:endParaRPr lang="en-US" sz="1600" dirty="0">
              <a:solidFill>
                <a:schemeClr val="bg1">
                  <a:lumMod val="50000"/>
                </a:schemeClr>
              </a:solidFill>
            </a:endParaRPr>
          </a:p>
          <a:p>
            <a:endParaRPr lang="en-US" dirty="0"/>
          </a:p>
        </p:txBody>
      </p:sp>
    </p:spTree>
    <p:extLst>
      <p:ext uri="{BB962C8B-B14F-4D97-AF65-F5344CB8AC3E}">
        <p14:creationId xmlns:p14="http://schemas.microsoft.com/office/powerpoint/2010/main" val="40879826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Century Gothic" panose="020B0502020202020204" pitchFamily="34" charset="0"/>
              </a:rPr>
              <a:t>Additional Resources</a:t>
            </a:r>
            <a:endParaRPr lang="en-US"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691515" y="2073682"/>
            <a:ext cx="8675370" cy="4931516"/>
          </a:xfrm>
        </p:spPr>
        <p:txBody>
          <a:bodyPr/>
          <a:lstStyle/>
          <a:p>
            <a:pPr marL="0" indent="0">
              <a:buNone/>
            </a:pPr>
            <a:endParaRPr lang="en-US" dirty="0" smtClean="0"/>
          </a:p>
          <a:p>
            <a:pPr marL="0" indent="0">
              <a:buNone/>
            </a:pPr>
            <a:r>
              <a:rPr lang="en-US" dirty="0" smtClean="0"/>
              <a:t>HCG Webinars</a:t>
            </a:r>
          </a:p>
          <a:p>
            <a:pPr marL="377190" lvl="1" indent="0">
              <a:lnSpc>
                <a:spcPct val="150000"/>
              </a:lnSpc>
              <a:buNone/>
            </a:pPr>
            <a:r>
              <a:rPr lang="en-US" dirty="0" smtClean="0"/>
              <a:t>    Take </a:t>
            </a:r>
            <a:r>
              <a:rPr lang="en-US" dirty="0"/>
              <a:t>Your Performance Management from Hate to Love</a:t>
            </a:r>
          </a:p>
          <a:p>
            <a:pPr marL="377190" lvl="1" indent="0">
              <a:lnSpc>
                <a:spcPct val="150000"/>
              </a:lnSpc>
              <a:buNone/>
            </a:pPr>
            <a:r>
              <a:rPr lang="en-US" dirty="0"/>
              <a:t> </a:t>
            </a:r>
            <a:r>
              <a:rPr lang="en-US" dirty="0" smtClean="0"/>
              <a:t>   Boost your HR Practices with Design </a:t>
            </a:r>
            <a:r>
              <a:rPr lang="en-US" dirty="0"/>
              <a:t>T</a:t>
            </a:r>
            <a:r>
              <a:rPr lang="en-US" dirty="0" smtClean="0"/>
              <a:t>hinking</a:t>
            </a:r>
          </a:p>
          <a:p>
            <a:pPr marL="377190" lvl="1" indent="0">
              <a:lnSpc>
                <a:spcPct val="150000"/>
              </a:lnSpc>
              <a:buNone/>
            </a:pPr>
            <a:r>
              <a:rPr lang="en-US" dirty="0"/>
              <a:t> </a:t>
            </a:r>
            <a:r>
              <a:rPr lang="en-US" dirty="0" smtClean="0"/>
              <a:t>   </a:t>
            </a:r>
            <a:r>
              <a:rPr lang="en-US" dirty="0" smtClean="0"/>
              <a:t>New </a:t>
            </a:r>
            <a:r>
              <a:rPr lang="en-US" dirty="0" smtClean="0"/>
              <a:t>approach to People </a:t>
            </a:r>
            <a:r>
              <a:rPr lang="en-US" dirty="0" smtClean="0"/>
              <a:t>Analytics</a:t>
            </a:r>
          </a:p>
          <a:p>
            <a:pPr marL="377190" lvl="1" indent="0">
              <a:lnSpc>
                <a:spcPct val="150000"/>
              </a:lnSpc>
              <a:buNone/>
            </a:pPr>
            <a:endParaRPr lang="en-US" dirty="0"/>
          </a:p>
          <a:p>
            <a:pPr marL="1588" lvl="1" indent="0">
              <a:lnSpc>
                <a:spcPct val="150000"/>
              </a:lnSpc>
              <a:buNone/>
            </a:pPr>
            <a:endParaRPr lang="en-US" sz="1800" dirty="0" smtClean="0">
              <a:solidFill>
                <a:schemeClr val="bg1">
                  <a:lumMod val="50000"/>
                </a:schemeClr>
              </a:solidFill>
            </a:endParaRPr>
          </a:p>
          <a:p>
            <a:pPr marL="1588" lvl="1" indent="0">
              <a:lnSpc>
                <a:spcPct val="150000"/>
              </a:lnSpc>
              <a:buNone/>
            </a:pPr>
            <a:endParaRPr lang="en-US" sz="1800" dirty="0">
              <a:solidFill>
                <a:schemeClr val="bg1">
                  <a:lumMod val="50000"/>
                </a:schemeClr>
              </a:solidFill>
            </a:endParaRPr>
          </a:p>
          <a:p>
            <a:pPr marL="1588" lvl="1" indent="0">
              <a:lnSpc>
                <a:spcPct val="150000"/>
              </a:lnSpc>
              <a:buNone/>
            </a:pPr>
            <a:endParaRPr lang="en-US" sz="1800" dirty="0" smtClean="0">
              <a:solidFill>
                <a:schemeClr val="bg1">
                  <a:lumMod val="50000"/>
                </a:schemeClr>
              </a:solidFill>
            </a:endParaRPr>
          </a:p>
          <a:p>
            <a:pPr marL="1588" lvl="1" indent="0">
              <a:lnSpc>
                <a:spcPct val="150000"/>
              </a:lnSpc>
              <a:buNone/>
            </a:pPr>
            <a:r>
              <a:rPr lang="en-US" sz="1800" dirty="0" smtClean="0">
                <a:solidFill>
                  <a:schemeClr val="bg1">
                    <a:lumMod val="50000"/>
                  </a:schemeClr>
                </a:solidFill>
              </a:rPr>
              <a:t>Click on the icons to access the webinars.</a:t>
            </a:r>
            <a:endParaRPr lang="en-US" sz="1800" dirty="0" smtClean="0">
              <a:solidFill>
                <a:schemeClr val="bg1">
                  <a:lumMod val="50000"/>
                </a:schemeClr>
              </a:solidFill>
            </a:endParaRPr>
          </a:p>
        </p:txBody>
      </p:sp>
      <p:sp>
        <p:nvSpPr>
          <p:cNvPr id="4" name="Slide Number Placeholder 3"/>
          <p:cNvSpPr>
            <a:spLocks noGrp="1"/>
          </p:cNvSpPr>
          <p:nvPr>
            <p:ph type="sldNum" sz="quarter" idx="12"/>
          </p:nvPr>
        </p:nvSpPr>
        <p:spPr/>
        <p:txBody>
          <a:bodyPr/>
          <a:lstStyle/>
          <a:p>
            <a:fld id="{8DE93121-C843-43D5-8505-1EF947779E30}" type="slidenum">
              <a:rPr lang="en-US" smtClean="0">
                <a:solidFill>
                  <a:prstClr val="black">
                    <a:tint val="75000"/>
                  </a:prstClr>
                </a:solidFill>
              </a:rPr>
              <a:pPr/>
              <a:t>27</a:t>
            </a:fld>
            <a:endParaRPr lang="en-US" dirty="0">
              <a:solidFill>
                <a:prstClr val="black">
                  <a:tint val="75000"/>
                </a:prstClr>
              </a:solidFill>
            </a:endParaRPr>
          </a:p>
        </p:txBody>
      </p:sp>
      <p:pic>
        <p:nvPicPr>
          <p:cNvPr id="1026" name="Picture 2" descr="Image result for webinar icon">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999" y="3551492"/>
            <a:ext cx="382429" cy="3166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webinar icon">
            <a:hlinkClick r:id="rId5"/>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999" y="4042691"/>
            <a:ext cx="382429" cy="3166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webinar icon">
            <a:hlinkClick r:id="rId6"/>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999" y="3065843"/>
            <a:ext cx="382429" cy="316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7412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96C3B0C-ACC0-45D8-B8EC-460DC3555F3F}" type="slidenum">
              <a:rPr lang="en-US" smtClean="0">
                <a:solidFill>
                  <a:prstClr val="black">
                    <a:tint val="75000"/>
                  </a:prstClr>
                </a:solidFill>
              </a:rPr>
              <a:pPr/>
              <a:t>28</a:t>
            </a:fld>
            <a:endParaRPr lang="en-US" dirty="0">
              <a:solidFill>
                <a:prstClr val="black">
                  <a:tint val="75000"/>
                </a:prstClr>
              </a:solidFill>
            </a:endParaRPr>
          </a:p>
        </p:txBody>
      </p:sp>
      <p:sp>
        <p:nvSpPr>
          <p:cNvPr id="9" name="TextBox 8"/>
          <p:cNvSpPr txBox="1"/>
          <p:nvPr/>
        </p:nvSpPr>
        <p:spPr>
          <a:xfrm>
            <a:off x="1341121" y="1912817"/>
            <a:ext cx="2744193" cy="1107996"/>
          </a:xfrm>
          <a:prstGeom prst="rect">
            <a:avLst/>
          </a:prstGeom>
          <a:noFill/>
        </p:spPr>
        <p:txBody>
          <a:bodyPr wrap="square" rtlCol="0">
            <a:spAutoFit/>
          </a:bodyPr>
          <a:lstStyle/>
          <a:p>
            <a:pPr algn="ctr"/>
            <a:r>
              <a:rPr lang="en-US" sz="2200" dirty="0">
                <a:solidFill>
                  <a:prstClr val="black"/>
                </a:solidFill>
                <a:latin typeface="Century Gothic" panose="020B0502020202020204" pitchFamily="34" charset="0"/>
              </a:rPr>
              <a:t>Talent Management Excellence</a:t>
            </a:r>
          </a:p>
        </p:txBody>
      </p:sp>
      <p:sp>
        <p:nvSpPr>
          <p:cNvPr id="10" name="TextBox 9"/>
          <p:cNvSpPr txBox="1"/>
          <p:nvPr/>
        </p:nvSpPr>
        <p:spPr>
          <a:xfrm>
            <a:off x="6286500" y="1912818"/>
            <a:ext cx="2095500" cy="769441"/>
          </a:xfrm>
          <a:prstGeom prst="rect">
            <a:avLst/>
          </a:prstGeom>
          <a:noFill/>
        </p:spPr>
        <p:txBody>
          <a:bodyPr wrap="square" rtlCol="0">
            <a:spAutoFit/>
          </a:bodyPr>
          <a:lstStyle/>
          <a:p>
            <a:pPr algn="ctr"/>
            <a:r>
              <a:rPr lang="en-US" sz="2200" dirty="0">
                <a:solidFill>
                  <a:prstClr val="black"/>
                </a:solidFill>
                <a:latin typeface="Century Gothic" panose="020B0502020202020204" pitchFamily="34" charset="0"/>
              </a:rPr>
              <a:t>Leadership Excellence</a:t>
            </a:r>
          </a:p>
        </p:txBody>
      </p:sp>
      <p:graphicFrame>
        <p:nvGraphicFramePr>
          <p:cNvPr id="3" name="Diagram 2"/>
          <p:cNvGraphicFramePr/>
          <p:nvPr>
            <p:extLst/>
          </p:nvPr>
        </p:nvGraphicFramePr>
        <p:xfrm>
          <a:off x="251460" y="3048001"/>
          <a:ext cx="4782670" cy="34366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p:cNvGraphicFramePr/>
          <p:nvPr>
            <p:extLst/>
          </p:nvPr>
        </p:nvGraphicFramePr>
        <p:xfrm>
          <a:off x="5364480" y="2955278"/>
          <a:ext cx="3966283" cy="378080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Title 1"/>
          <p:cNvSpPr txBox="1">
            <a:spLocks/>
          </p:cNvSpPr>
          <p:nvPr/>
        </p:nvSpPr>
        <p:spPr>
          <a:xfrm>
            <a:off x="0" y="386170"/>
            <a:ext cx="10058400" cy="1093153"/>
          </a:xfrm>
          <a:prstGeom prst="rect">
            <a:avLst/>
          </a:prstGeom>
        </p:spPr>
        <p:txBody>
          <a:bodyPr vert="horz" lIns="100584" tIns="50292" rIns="100584" bIns="50292" rtlCol="0" anchor="ctr">
            <a:normAutofit/>
          </a:bodyPr>
          <a:lstStyle>
            <a:lvl1pPr algn="ctr" defTabSz="914400" rtl="0" eaLnBrk="1" latinLnBrk="0" hangingPunct="1">
              <a:spcBef>
                <a:spcPct val="0"/>
              </a:spcBef>
              <a:buNone/>
              <a:defRPr sz="3600" kern="1200">
                <a:solidFill>
                  <a:srgbClr val="0070C0"/>
                </a:solidFill>
                <a:latin typeface="Glegoo" pitchFamily="2" charset="0"/>
                <a:ea typeface="+mj-ea"/>
                <a:cs typeface="+mj-cs"/>
              </a:defRPr>
            </a:lvl1pPr>
          </a:lstStyle>
          <a:p>
            <a:r>
              <a:rPr lang="en-US" sz="2800" dirty="0" smtClean="0">
                <a:solidFill>
                  <a:schemeClr val="tx1"/>
                </a:solidFill>
                <a:latin typeface="Century Gothic" panose="020B0502020202020204" pitchFamily="34" charset="0"/>
              </a:rPr>
              <a:t>What We Do</a:t>
            </a:r>
            <a:endParaRPr lang="en-US" sz="48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4777346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56C28E2-2280-466F-B42D-C3C7ED8C1517}" type="slidenum">
              <a:rPr lang="en-US" smtClean="0">
                <a:solidFill>
                  <a:prstClr val="black"/>
                </a:solidFill>
              </a:rPr>
              <a:pPr/>
              <a:t>29</a:t>
            </a:fld>
            <a:endParaRPr lang="en-US">
              <a:solidFill>
                <a:prstClr val="black"/>
              </a:solidFill>
            </a:endParaRPr>
          </a:p>
        </p:txBody>
      </p:sp>
      <p:sp>
        <p:nvSpPr>
          <p:cNvPr id="2" name="Title 1"/>
          <p:cNvSpPr>
            <a:spLocks noGrp="1"/>
          </p:cNvSpPr>
          <p:nvPr>
            <p:ph type="title" idx="4294967295"/>
          </p:nvPr>
        </p:nvSpPr>
        <p:spPr>
          <a:xfrm>
            <a:off x="914400" y="1752600"/>
            <a:ext cx="6566535" cy="3141268"/>
          </a:xfrm>
        </p:spPr>
        <p:txBody>
          <a:bodyPr>
            <a:normAutofit/>
          </a:bodyPr>
          <a:lstStyle/>
          <a:p>
            <a:r>
              <a:rPr lang="en-US" sz="4455" dirty="0"/>
              <a:t>Thank You!</a:t>
            </a:r>
            <a:r>
              <a:rPr lang="en-US" dirty="0" smtClean="0">
                <a:solidFill>
                  <a:schemeClr val="tx1"/>
                </a:solidFill>
              </a:rPr>
              <a:t/>
            </a:r>
            <a:br>
              <a:rPr lang="en-US" dirty="0" smtClean="0">
                <a:solidFill>
                  <a:schemeClr val="tx1"/>
                </a:solidFill>
              </a:rPr>
            </a:br>
            <a:r>
              <a:rPr lang="en-US" sz="1815" dirty="0">
                <a:solidFill>
                  <a:schemeClr val="tx1"/>
                </a:solidFill>
              </a:rPr>
              <a:t/>
            </a:r>
            <a:br>
              <a:rPr lang="en-US" sz="1815" dirty="0">
                <a:solidFill>
                  <a:schemeClr val="tx1"/>
                </a:solidFill>
              </a:rPr>
            </a:br>
            <a:r>
              <a:rPr lang="en-US" sz="1815" dirty="0">
                <a:solidFill>
                  <a:schemeClr val="tx1"/>
                </a:solidFill>
              </a:rPr>
              <a:t>For more information contact</a:t>
            </a:r>
            <a:br>
              <a:rPr lang="en-US" sz="1815" dirty="0">
                <a:solidFill>
                  <a:schemeClr val="tx1"/>
                </a:solidFill>
              </a:rPr>
            </a:br>
            <a:r>
              <a:rPr lang="en-US" sz="1815" dirty="0">
                <a:solidFill>
                  <a:schemeClr val="tx1"/>
                </a:solidFill>
              </a:rPr>
              <a:t/>
            </a:r>
            <a:br>
              <a:rPr lang="en-US" sz="1815" dirty="0">
                <a:solidFill>
                  <a:schemeClr val="tx1"/>
                </a:solidFill>
              </a:rPr>
            </a:br>
            <a:r>
              <a:rPr lang="en-US" sz="1815" dirty="0"/>
              <a:t>Shreya Sarkar-Barney, Ph.D.</a:t>
            </a:r>
            <a:r>
              <a:rPr lang="en-US" sz="1815" dirty="0">
                <a:solidFill>
                  <a:schemeClr val="tx1"/>
                </a:solidFill>
              </a:rPr>
              <a:t/>
            </a:r>
            <a:br>
              <a:rPr lang="en-US" sz="1815" dirty="0">
                <a:solidFill>
                  <a:schemeClr val="tx1"/>
                </a:solidFill>
              </a:rPr>
            </a:br>
            <a:r>
              <a:rPr lang="en-US" sz="1320" dirty="0">
                <a:solidFill>
                  <a:schemeClr val="tx1"/>
                </a:solidFill>
              </a:rPr>
              <a:t/>
            </a:r>
            <a:br>
              <a:rPr lang="en-US" sz="1320" dirty="0">
                <a:solidFill>
                  <a:schemeClr val="tx1"/>
                </a:solidFill>
              </a:rPr>
            </a:br>
            <a:r>
              <a:rPr lang="en-US" sz="1320" dirty="0">
                <a:solidFill>
                  <a:schemeClr val="tx1"/>
                </a:solidFill>
              </a:rPr>
              <a:t/>
            </a:r>
            <a:br>
              <a:rPr lang="en-US" sz="1320" dirty="0">
                <a:solidFill>
                  <a:schemeClr val="tx1"/>
                </a:solidFill>
              </a:rPr>
            </a:br>
            <a:r>
              <a:rPr lang="en-US" sz="1320" dirty="0">
                <a:solidFill>
                  <a:schemeClr val="tx1"/>
                </a:solidFill>
              </a:rPr>
              <a:t/>
            </a:r>
            <a:br>
              <a:rPr lang="en-US" sz="1320" dirty="0">
                <a:solidFill>
                  <a:schemeClr val="tx1"/>
                </a:solidFill>
              </a:rPr>
            </a:br>
            <a:endParaRPr lang="en-US" dirty="0">
              <a:solidFill>
                <a:schemeClr val="tx1"/>
              </a:solidFill>
            </a:endParaRPr>
          </a:p>
        </p:txBody>
      </p:sp>
      <p:sp>
        <p:nvSpPr>
          <p:cNvPr id="4" name="Text Box 26"/>
          <p:cNvSpPr txBox="1"/>
          <p:nvPr/>
        </p:nvSpPr>
        <p:spPr>
          <a:xfrm>
            <a:off x="5602414" y="4377604"/>
            <a:ext cx="4027552" cy="294208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75438" tIns="37719" rIns="75438" bIns="37719" numCol="1" spcCol="0" rtlCol="0" fromWordArt="0" anchor="t" anchorCtr="0" forceAA="0" compatLnSpc="1">
            <a:prstTxWarp prst="textNoShape">
              <a:avLst/>
            </a:prstTxWarp>
            <a:noAutofit/>
          </a:bodyPr>
          <a:lstStyle/>
          <a:p>
            <a:pPr defTabSz="754380">
              <a:lnSpc>
                <a:spcPct val="150000"/>
              </a:lnSpc>
              <a:spcAft>
                <a:spcPts val="825"/>
              </a:spcAft>
            </a:pPr>
            <a:r>
              <a:rPr lang="en-US" sz="1320" dirty="0">
                <a:solidFill>
                  <a:prstClr val="black"/>
                </a:solidFill>
                <a:ea typeface="Calibri" panose="020F0502020204030204" pitchFamily="34" charset="0"/>
                <a:cs typeface="Times New Roman" panose="02020603050405020304" pitchFamily="18" charset="0"/>
              </a:rPr>
              <a:t>www.linkedin.com/company/human-capital-growth</a:t>
            </a:r>
          </a:p>
          <a:p>
            <a:pPr defTabSz="754380">
              <a:lnSpc>
                <a:spcPct val="150000"/>
              </a:lnSpc>
              <a:spcAft>
                <a:spcPts val="825"/>
              </a:spcAft>
            </a:pPr>
            <a:r>
              <a:rPr lang="en-US" sz="1320" dirty="0">
                <a:solidFill>
                  <a:prstClr val="black"/>
                </a:solidFill>
                <a:ea typeface="Calibri" panose="020F0502020204030204" pitchFamily="34" charset="0"/>
                <a:cs typeface="Times New Roman" panose="02020603050405020304" pitchFamily="18" charset="0"/>
              </a:rPr>
              <a:t>@</a:t>
            </a:r>
            <a:r>
              <a:rPr lang="en-US" sz="1320" dirty="0" err="1">
                <a:solidFill>
                  <a:prstClr val="black"/>
                </a:solidFill>
                <a:ea typeface="Calibri" panose="020F0502020204030204" pitchFamily="34" charset="0"/>
                <a:cs typeface="Times New Roman" panose="02020603050405020304" pitchFamily="18" charset="0"/>
              </a:rPr>
              <a:t>hcgtm</a:t>
            </a:r>
            <a:endParaRPr lang="en-US" sz="1320" dirty="0">
              <a:solidFill>
                <a:prstClr val="black"/>
              </a:solidFill>
              <a:ea typeface="Calibri" panose="020F0502020204030204" pitchFamily="34" charset="0"/>
              <a:cs typeface="Times New Roman" panose="02020603050405020304" pitchFamily="18" charset="0"/>
            </a:endParaRPr>
          </a:p>
          <a:p>
            <a:pPr defTabSz="754380">
              <a:lnSpc>
                <a:spcPct val="150000"/>
              </a:lnSpc>
              <a:spcAft>
                <a:spcPts val="825"/>
              </a:spcAft>
            </a:pPr>
            <a:r>
              <a:rPr lang="en-US" sz="1320" dirty="0">
                <a:solidFill>
                  <a:prstClr val="black"/>
                </a:solidFill>
                <a:ea typeface="Calibri" panose="020F0502020204030204" pitchFamily="34" charset="0"/>
                <a:cs typeface="Times New Roman" panose="02020603050405020304" pitchFamily="18" charset="0"/>
              </a:rPr>
              <a:t>info@humancapitalgrowth.com</a:t>
            </a:r>
          </a:p>
          <a:p>
            <a:pPr defTabSz="754380">
              <a:lnSpc>
                <a:spcPct val="150000"/>
              </a:lnSpc>
              <a:spcAft>
                <a:spcPts val="825"/>
              </a:spcAft>
            </a:pPr>
            <a:r>
              <a:rPr lang="en-US" sz="1320" dirty="0">
                <a:solidFill>
                  <a:prstClr val="black"/>
                </a:solidFill>
                <a:ea typeface="Calibri" panose="020F0502020204030204" pitchFamily="34" charset="0"/>
                <a:cs typeface="Times New Roman" panose="02020603050405020304" pitchFamily="18" charset="0"/>
              </a:rPr>
              <a:t>707.317. 7644</a:t>
            </a:r>
          </a:p>
          <a:p>
            <a:pPr defTabSz="754380">
              <a:lnSpc>
                <a:spcPct val="150000"/>
              </a:lnSpc>
              <a:spcAft>
                <a:spcPts val="825"/>
              </a:spcAft>
            </a:pPr>
            <a:r>
              <a:rPr lang="en-US" sz="1320" dirty="0">
                <a:solidFill>
                  <a:prstClr val="black"/>
                </a:solidFill>
                <a:ea typeface="Calibri" panose="020F0502020204030204" pitchFamily="34" charset="0"/>
                <a:cs typeface="Times New Roman" panose="02020603050405020304" pitchFamily="18" charset="0"/>
              </a:rPr>
              <a:t>www.Humancapitalgrowth.com</a:t>
            </a:r>
          </a:p>
          <a:p>
            <a:pPr defTabSz="754380">
              <a:lnSpc>
                <a:spcPct val="150000"/>
              </a:lnSpc>
              <a:spcAft>
                <a:spcPts val="825"/>
              </a:spcAft>
            </a:pPr>
            <a:r>
              <a:rPr lang="en-US" sz="907" dirty="0">
                <a:solidFill>
                  <a:prstClr val="black"/>
                </a:solidFill>
                <a:ea typeface="Calibri" panose="020F0502020204030204" pitchFamily="34" charset="0"/>
                <a:cs typeface="Times New Roman" panose="02020603050405020304" pitchFamily="18" charset="0"/>
              </a:rPr>
              <a:t> </a:t>
            </a:r>
          </a:p>
          <a:p>
            <a:pPr defTabSz="754380">
              <a:lnSpc>
                <a:spcPct val="150000"/>
              </a:lnSpc>
              <a:spcAft>
                <a:spcPts val="825"/>
              </a:spcAft>
            </a:pPr>
            <a:r>
              <a:rPr lang="en-US" sz="907" dirty="0">
                <a:solidFill>
                  <a:prstClr val="black"/>
                </a:solidFill>
                <a:ea typeface="Calibri" panose="020F0502020204030204" pitchFamily="34" charset="0"/>
                <a:cs typeface="Times New Roman" panose="02020603050405020304" pitchFamily="18" charset="0"/>
              </a:rPr>
              <a:t> </a:t>
            </a:r>
          </a:p>
          <a:p>
            <a:pPr defTabSz="754380">
              <a:lnSpc>
                <a:spcPct val="150000"/>
              </a:lnSpc>
              <a:spcAft>
                <a:spcPts val="825"/>
              </a:spcAft>
            </a:pPr>
            <a:r>
              <a:rPr lang="en-US" sz="907" dirty="0">
                <a:solidFill>
                  <a:prstClr val="black"/>
                </a:solidFill>
                <a:ea typeface="Calibri" panose="020F0502020204030204" pitchFamily="34" charset="0"/>
                <a:cs typeface="Times New Roman" panose="02020603050405020304" pitchFamily="18" charset="0"/>
              </a:rPr>
              <a:t> </a:t>
            </a:r>
          </a:p>
          <a:p>
            <a:pPr defTabSz="754380">
              <a:lnSpc>
                <a:spcPct val="150000"/>
              </a:lnSpc>
              <a:spcAft>
                <a:spcPts val="825"/>
              </a:spcAft>
            </a:pPr>
            <a:r>
              <a:rPr lang="en-US" sz="907" dirty="0">
                <a:solidFill>
                  <a:prstClr val="black"/>
                </a:solidFill>
                <a:ea typeface="Calibri" panose="020F0502020204030204" pitchFamily="34" charset="0"/>
                <a:cs typeface="Times New Roman" panose="02020603050405020304" pitchFamily="18" charset="0"/>
              </a:rPr>
              <a:t> </a:t>
            </a:r>
          </a:p>
          <a:p>
            <a:pPr defTabSz="754380">
              <a:lnSpc>
                <a:spcPct val="150000"/>
              </a:lnSpc>
              <a:spcAft>
                <a:spcPts val="825"/>
              </a:spcAft>
            </a:pPr>
            <a:r>
              <a:rPr lang="en-US" sz="907" dirty="0">
                <a:solidFill>
                  <a:prstClr val="black"/>
                </a:solidFill>
                <a:ea typeface="Calibri" panose="020F0502020204030204" pitchFamily="34" charset="0"/>
                <a:cs typeface="Times New Roman" panose="02020603050405020304" pitchFamily="18" charset="0"/>
              </a:rPr>
              <a:t> </a:t>
            </a:r>
          </a:p>
          <a:p>
            <a:pPr defTabSz="754380">
              <a:lnSpc>
                <a:spcPct val="150000"/>
              </a:lnSpc>
              <a:spcAft>
                <a:spcPts val="825"/>
              </a:spcAft>
            </a:pPr>
            <a:r>
              <a:rPr lang="en-US" sz="907" dirty="0">
                <a:solidFill>
                  <a:prstClr val="black"/>
                </a:solidFill>
                <a:ea typeface="Calibri" panose="020F0502020204030204" pitchFamily="34" charset="0"/>
                <a:cs typeface="Times New Roman" panose="02020603050405020304" pitchFamily="18" charset="0"/>
              </a:rPr>
              <a:t> </a:t>
            </a:r>
          </a:p>
          <a:p>
            <a:pPr defTabSz="754380">
              <a:lnSpc>
                <a:spcPct val="150000"/>
              </a:lnSpc>
              <a:spcAft>
                <a:spcPts val="825"/>
              </a:spcAft>
            </a:pPr>
            <a:r>
              <a:rPr lang="en-US" sz="907" dirty="0">
                <a:solidFill>
                  <a:prstClr val="black"/>
                </a:solidFill>
                <a:ea typeface="Calibri" panose="020F0502020204030204" pitchFamily="34" charset="0"/>
                <a:cs typeface="Times New Roman" panose="02020603050405020304" pitchFamily="18" charset="0"/>
              </a:rPr>
              <a:t> </a:t>
            </a:r>
          </a:p>
        </p:txBody>
      </p:sp>
      <p:pic>
        <p:nvPicPr>
          <p:cNvPr id="7" name="Picture 6" descr="C:\Users\sarka\Dropbox (HCG)\Website images\icons\1486440392_linkedin.png">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0661" y="4512759"/>
            <a:ext cx="301752" cy="301752"/>
          </a:xfrm>
          <a:prstGeom prst="rect">
            <a:avLst/>
          </a:prstGeom>
          <a:noFill/>
          <a:ln>
            <a:noFill/>
          </a:ln>
        </p:spPr>
      </p:pic>
      <p:pic>
        <p:nvPicPr>
          <p:cNvPr id="8" name="Picture 7" descr="C:\Users\sarka\Dropbox (HCG)\Website images\icons\1486440209_twitter.png">
            <a:hlinkClick r:id="rId5"/>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00661" y="4924525"/>
            <a:ext cx="301752" cy="301752"/>
          </a:xfrm>
          <a:prstGeom prst="rect">
            <a:avLst/>
          </a:prstGeom>
          <a:noFill/>
          <a:ln>
            <a:noFill/>
          </a:ln>
        </p:spPr>
      </p:pic>
      <p:pic>
        <p:nvPicPr>
          <p:cNvPr id="9" name="Picture 8" descr="C:\Users\sarka\Dropbox (HCG)\Website images\icons\1486440261_mail_email_envelope_send_message.png">
            <a:hlinkClick r:id="rId7"/>
          </p:cNvPr>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00661" y="5281284"/>
            <a:ext cx="301752" cy="301752"/>
          </a:xfrm>
          <a:prstGeom prst="rect">
            <a:avLst/>
          </a:prstGeom>
          <a:noFill/>
          <a:ln>
            <a:noFill/>
          </a:ln>
        </p:spPr>
      </p:pic>
      <p:pic>
        <p:nvPicPr>
          <p:cNvPr id="10" name="Picture 9" descr="C:\Users\sarka\Dropbox (HCG)\Website images\icons\1486440276_logo_social_media_phone.png"/>
          <p:cNvPicPr/>
          <p:nvPr/>
        </p:nvPicPr>
        <p:blipFill>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00661" y="5693049"/>
            <a:ext cx="301752" cy="301752"/>
          </a:xfrm>
          <a:prstGeom prst="rect">
            <a:avLst/>
          </a:prstGeom>
          <a:noFill/>
          <a:ln>
            <a:noFill/>
          </a:ln>
        </p:spPr>
      </p:pic>
      <p:pic>
        <p:nvPicPr>
          <p:cNvPr id="11" name="Picture 10" descr="C:\Users\sarka\Dropbox (HCG)\Website images\icons\1486440312_web.png">
            <a:hlinkClick r:id="rId10"/>
          </p:cNvPr>
          <p:cNvPicPr/>
          <p:nvPr/>
        </p:nvPicPr>
        <p:blipFill>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00661" y="6104815"/>
            <a:ext cx="301752" cy="301752"/>
          </a:xfrm>
          <a:prstGeom prst="rect">
            <a:avLst/>
          </a:prstGeom>
          <a:noFill/>
          <a:ln>
            <a:noFill/>
          </a:ln>
        </p:spPr>
      </p:pic>
      <p:sp>
        <p:nvSpPr>
          <p:cNvPr id="3" name="Rectangle 2"/>
          <p:cNvSpPr/>
          <p:nvPr/>
        </p:nvSpPr>
        <p:spPr>
          <a:xfrm>
            <a:off x="5300662" y="3977160"/>
            <a:ext cx="980461" cy="473206"/>
          </a:xfrm>
          <a:prstGeom prst="rect">
            <a:avLst/>
          </a:prstGeom>
        </p:spPr>
        <p:txBody>
          <a:bodyPr wrap="none">
            <a:spAutoFit/>
          </a:bodyPr>
          <a:lstStyle/>
          <a:p>
            <a:pPr defTabSz="754380">
              <a:lnSpc>
                <a:spcPct val="150000"/>
              </a:lnSpc>
              <a:spcAft>
                <a:spcPts val="825"/>
              </a:spcAft>
            </a:pPr>
            <a:r>
              <a:rPr lang="en-US" sz="1650" dirty="0">
                <a:solidFill>
                  <a:prstClr val="black"/>
                </a:solidFill>
                <a:latin typeface="Calibri Light" panose="020F0302020204030204"/>
                <a:ea typeface="Calibri" panose="020F0502020204030204" pitchFamily="34" charset="0"/>
                <a:cs typeface="Times New Roman" panose="02020603050405020304" pitchFamily="18" charset="0"/>
              </a:rPr>
              <a:t>Follow us</a:t>
            </a:r>
          </a:p>
        </p:txBody>
      </p:sp>
      <p:pic>
        <p:nvPicPr>
          <p:cNvPr id="12" name="Picture 11" descr="C:\Users\sarka\Dropbox (HCG)\Website images\icons\1486440392_linkedin.png">
            <a:hlinkClick r:id="rId12"/>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9655" y="3870333"/>
            <a:ext cx="301752" cy="301752"/>
          </a:xfrm>
          <a:prstGeom prst="rect">
            <a:avLst/>
          </a:prstGeom>
          <a:noFill/>
          <a:ln>
            <a:noFill/>
          </a:ln>
        </p:spPr>
      </p:pic>
      <p:pic>
        <p:nvPicPr>
          <p:cNvPr id="13" name="Picture 12" descr="C:\Users\sarka\Dropbox (HCG)\Website images\icons\1486440209_twitter.png">
            <a:hlinkClick r:id="rId13"/>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9655" y="4282099"/>
            <a:ext cx="301752" cy="301752"/>
          </a:xfrm>
          <a:prstGeom prst="rect">
            <a:avLst/>
          </a:prstGeom>
          <a:noFill/>
          <a:ln>
            <a:noFill/>
          </a:ln>
        </p:spPr>
      </p:pic>
      <p:pic>
        <p:nvPicPr>
          <p:cNvPr id="14" name="Picture 13" descr="C:\Users\sarka\Dropbox (HCG)\Website images\icons\1486440261_mail_email_envelope_send_message.png">
            <a:hlinkClick r:id="rId14"/>
          </p:cNvPr>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9655" y="4638858"/>
            <a:ext cx="301752" cy="301752"/>
          </a:xfrm>
          <a:prstGeom prst="rect">
            <a:avLst/>
          </a:prstGeom>
          <a:noFill/>
          <a:ln>
            <a:noFill/>
          </a:ln>
        </p:spPr>
      </p:pic>
      <p:sp>
        <p:nvSpPr>
          <p:cNvPr id="15" name="Rectangle 14"/>
          <p:cNvSpPr/>
          <p:nvPr/>
        </p:nvSpPr>
        <p:spPr>
          <a:xfrm>
            <a:off x="1351407" y="4661303"/>
            <a:ext cx="2397195" cy="295466"/>
          </a:xfrm>
          <a:prstGeom prst="rect">
            <a:avLst/>
          </a:prstGeom>
        </p:spPr>
        <p:txBody>
          <a:bodyPr wrap="none">
            <a:spAutoFit/>
          </a:bodyPr>
          <a:lstStyle/>
          <a:p>
            <a:pPr defTabSz="754380"/>
            <a:r>
              <a:rPr lang="en-US" sz="1320" dirty="0">
                <a:solidFill>
                  <a:prstClr val="black"/>
                </a:solidFill>
              </a:rPr>
              <a:t>shreya@humanpitalgrowth.com</a:t>
            </a:r>
          </a:p>
        </p:txBody>
      </p:sp>
      <p:sp>
        <p:nvSpPr>
          <p:cNvPr id="16" name="Rectangle 15"/>
          <p:cNvSpPr/>
          <p:nvPr/>
        </p:nvSpPr>
        <p:spPr>
          <a:xfrm>
            <a:off x="1351407" y="4258372"/>
            <a:ext cx="1235466" cy="295466"/>
          </a:xfrm>
          <a:prstGeom prst="rect">
            <a:avLst/>
          </a:prstGeom>
        </p:spPr>
        <p:txBody>
          <a:bodyPr wrap="none">
            <a:spAutoFit/>
          </a:bodyPr>
          <a:lstStyle/>
          <a:p>
            <a:pPr defTabSz="754380"/>
            <a:r>
              <a:rPr lang="en-US" sz="1320" dirty="0">
                <a:solidFill>
                  <a:prstClr val="black"/>
                </a:solidFill>
              </a:rPr>
              <a:t>@sarkarbarney</a:t>
            </a:r>
          </a:p>
        </p:txBody>
      </p:sp>
      <p:sp>
        <p:nvSpPr>
          <p:cNvPr id="17" name="Rectangle 16"/>
          <p:cNvSpPr/>
          <p:nvPr/>
        </p:nvSpPr>
        <p:spPr>
          <a:xfrm>
            <a:off x="1351407" y="3870333"/>
            <a:ext cx="3200428" cy="295466"/>
          </a:xfrm>
          <a:prstGeom prst="rect">
            <a:avLst/>
          </a:prstGeom>
        </p:spPr>
        <p:txBody>
          <a:bodyPr wrap="none">
            <a:spAutoFit/>
          </a:bodyPr>
          <a:lstStyle/>
          <a:p>
            <a:pPr defTabSz="754380"/>
            <a:r>
              <a:rPr lang="en-US" sz="1320" dirty="0">
                <a:solidFill>
                  <a:prstClr val="black"/>
                </a:solidFill>
              </a:rPr>
              <a:t>https://www.linkedin.com/in/sarkarbarney/</a:t>
            </a:r>
          </a:p>
        </p:txBody>
      </p:sp>
    </p:spTree>
    <p:extLst>
      <p:ext uri="{BB962C8B-B14F-4D97-AF65-F5344CB8AC3E}">
        <p14:creationId xmlns:p14="http://schemas.microsoft.com/office/powerpoint/2010/main" val="937968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56082" y="5284933"/>
            <a:ext cx="9346235" cy="1826401"/>
          </a:xfrm>
          <a:prstGeom prst="rect">
            <a:avLst/>
          </a:prstGeom>
          <a:noFill/>
        </p:spPr>
        <p:txBody>
          <a:bodyPr wrap="square" lIns="101858" tIns="50929" rIns="101858" bIns="50929" rtlCol="0">
            <a:spAutoFit/>
          </a:bodyPr>
          <a:lstStyle/>
          <a:p>
            <a:pPr algn="ctr"/>
            <a:endParaRPr lang="en-US" sz="2800" dirty="0">
              <a:solidFill>
                <a:schemeClr val="tx1">
                  <a:lumMod val="75000"/>
                  <a:lumOff val="25000"/>
                </a:schemeClr>
              </a:solidFill>
              <a:latin typeface="Century Gothic" panose="020B0502020202020204" pitchFamily="34" charset="0"/>
            </a:endParaRPr>
          </a:p>
          <a:p>
            <a:pPr algn="ctr"/>
            <a:endParaRPr lang="en-US" sz="2800" dirty="0">
              <a:solidFill>
                <a:schemeClr val="tx1">
                  <a:lumMod val="75000"/>
                  <a:lumOff val="25000"/>
                </a:schemeClr>
              </a:solidFill>
              <a:latin typeface="Century Gothic" panose="020B0502020202020204" pitchFamily="34" charset="0"/>
            </a:endParaRPr>
          </a:p>
          <a:p>
            <a:pPr algn="ctr"/>
            <a:endParaRPr lang="en-US" sz="2800" dirty="0">
              <a:solidFill>
                <a:schemeClr val="tx1">
                  <a:lumMod val="75000"/>
                  <a:lumOff val="25000"/>
                </a:schemeClr>
              </a:solidFill>
              <a:latin typeface="Century Gothic" panose="020B0502020202020204" pitchFamily="34" charset="0"/>
            </a:endParaRPr>
          </a:p>
          <a:p>
            <a:pPr algn="ctr"/>
            <a:r>
              <a:rPr lang="en-US" sz="2800" dirty="0">
                <a:solidFill>
                  <a:schemeClr val="tx1">
                    <a:lumMod val="75000"/>
                    <a:lumOff val="25000"/>
                  </a:schemeClr>
                </a:solidFill>
                <a:latin typeface="Century Gothic" panose="020B0502020202020204" pitchFamily="34" charset="0"/>
              </a:rPr>
              <a:t>Talent Planning and Performance</a:t>
            </a:r>
          </a:p>
        </p:txBody>
      </p:sp>
      <p:pic>
        <p:nvPicPr>
          <p:cNvPr id="2" name="Picture 1" descr="gapinclogo-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3520" y="5923855"/>
            <a:ext cx="1991360" cy="642994"/>
          </a:xfrm>
          <a:prstGeom prst="rect">
            <a:avLst/>
          </a:prstGeom>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17000" t="16001" r="14000" b="37999"/>
          <a:stretch/>
        </p:blipFill>
        <p:spPr>
          <a:xfrm>
            <a:off x="762000" y="1292353"/>
            <a:ext cx="3660646" cy="3660647"/>
          </a:xfrm>
          <a:prstGeom prst="rect">
            <a:avLst/>
          </a:prstGeom>
        </p:spPr>
      </p:pic>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l="21969" t="18174" r="42424" b="28404"/>
          <a:stretch/>
        </p:blipFill>
        <p:spPr>
          <a:xfrm>
            <a:off x="5551170" y="1295400"/>
            <a:ext cx="3657600" cy="3657600"/>
          </a:xfrm>
          <a:prstGeom prst="rect">
            <a:avLst/>
          </a:prstGeom>
        </p:spPr>
      </p:pic>
      <p:sp>
        <p:nvSpPr>
          <p:cNvPr id="6" name="Rectangle 5"/>
          <p:cNvSpPr/>
          <p:nvPr/>
        </p:nvSpPr>
        <p:spPr>
          <a:xfrm>
            <a:off x="1828800" y="5037008"/>
            <a:ext cx="1670650" cy="400110"/>
          </a:xfrm>
          <a:prstGeom prst="rect">
            <a:avLst/>
          </a:prstGeom>
        </p:spPr>
        <p:txBody>
          <a:bodyPr wrap="none">
            <a:spAutoFit/>
          </a:bodyPr>
          <a:lstStyle/>
          <a:p>
            <a:pPr algn="ctr"/>
            <a:r>
              <a:rPr lang="en-US" b="1" dirty="0">
                <a:solidFill>
                  <a:schemeClr val="tx1">
                    <a:lumMod val="75000"/>
                    <a:lumOff val="25000"/>
                  </a:schemeClr>
                </a:solidFill>
                <a:latin typeface="Century Gothic" panose="020B0502020202020204" pitchFamily="34" charset="0"/>
              </a:rPr>
              <a:t>Anika Briner</a:t>
            </a:r>
          </a:p>
        </p:txBody>
      </p:sp>
      <p:sp>
        <p:nvSpPr>
          <p:cNvPr id="7" name="Rectangle 6"/>
          <p:cNvSpPr/>
          <p:nvPr/>
        </p:nvSpPr>
        <p:spPr>
          <a:xfrm>
            <a:off x="6054928" y="4997000"/>
            <a:ext cx="2650084" cy="400110"/>
          </a:xfrm>
          <a:prstGeom prst="rect">
            <a:avLst/>
          </a:prstGeom>
        </p:spPr>
        <p:txBody>
          <a:bodyPr wrap="none">
            <a:spAutoFit/>
          </a:bodyPr>
          <a:lstStyle/>
          <a:p>
            <a:pPr algn="ctr"/>
            <a:r>
              <a:rPr lang="en-US" b="1" dirty="0">
                <a:solidFill>
                  <a:schemeClr val="tx1">
                    <a:lumMod val="75000"/>
                    <a:lumOff val="25000"/>
                  </a:schemeClr>
                </a:solidFill>
                <a:latin typeface="Century Gothic" panose="020B0502020202020204" pitchFamily="34" charset="0"/>
              </a:rPr>
              <a:t>Rob </a:t>
            </a:r>
            <a:r>
              <a:rPr lang="en-US" b="1" dirty="0" err="1">
                <a:solidFill>
                  <a:schemeClr val="tx1">
                    <a:lumMod val="75000"/>
                    <a:lumOff val="25000"/>
                  </a:schemeClr>
                </a:solidFill>
                <a:latin typeface="Century Gothic" panose="020B0502020202020204" pitchFamily="34" charset="0"/>
              </a:rPr>
              <a:t>Ollander-Krane</a:t>
            </a:r>
            <a:endParaRPr lang="en-US" b="1" dirty="0">
              <a:solidFill>
                <a:schemeClr val="tx1">
                  <a:lumMod val="75000"/>
                  <a:lumOff val="25000"/>
                </a:schemeClr>
              </a:solidFill>
              <a:latin typeface="Century Gothic" panose="020B0502020202020204" pitchFamily="34" charset="0"/>
            </a:endParaRPr>
          </a:p>
        </p:txBody>
      </p:sp>
      <p:sp>
        <p:nvSpPr>
          <p:cNvPr id="9" name="Title 1"/>
          <p:cNvSpPr txBox="1">
            <a:spLocks/>
          </p:cNvSpPr>
          <p:nvPr/>
        </p:nvSpPr>
        <p:spPr>
          <a:xfrm>
            <a:off x="821689" y="305378"/>
            <a:ext cx="8415020" cy="942975"/>
          </a:xfrm>
          <a:prstGeom prst="rect">
            <a:avLst/>
          </a:prstGeom>
        </p:spPr>
        <p:txBody>
          <a:bodyPr vert="horz" lIns="101858" tIns="50929" rIns="101858" bIns="50929" rtlCol="0" anchor="ctr">
            <a:normAutofit/>
          </a:bodyPr>
          <a:lstStyle>
            <a:lvl1pPr algn="ctr" defTabSz="1018586" rtl="0" eaLnBrk="1" latinLnBrk="0" hangingPunct="1">
              <a:spcBef>
                <a:spcPct val="0"/>
              </a:spcBef>
              <a:buNone/>
              <a:defRPr sz="4900" kern="1200">
                <a:solidFill>
                  <a:schemeClr val="tx1"/>
                </a:solidFill>
                <a:latin typeface="+mj-lt"/>
                <a:ea typeface="+mj-ea"/>
                <a:cs typeface="+mj-cs"/>
              </a:defRPr>
            </a:lvl1pPr>
          </a:lstStyle>
          <a:p>
            <a:r>
              <a:rPr lang="en-US" sz="4400" dirty="0" smtClean="0">
                <a:latin typeface="Century Gothic" panose="020B0502020202020204" pitchFamily="34" charset="0"/>
              </a:rPr>
              <a:t>Presenters</a:t>
            </a:r>
            <a:endParaRPr lang="en-US" sz="4400" dirty="0">
              <a:latin typeface="Century Gothic" panose="020B0502020202020204" pitchFamily="34" charset="0"/>
            </a:endParaRPr>
          </a:p>
        </p:txBody>
      </p:sp>
    </p:spTree>
    <p:extLst>
      <p:ext uri="{BB962C8B-B14F-4D97-AF65-F5344CB8AC3E}">
        <p14:creationId xmlns:p14="http://schemas.microsoft.com/office/powerpoint/2010/main" val="212729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A9EE64-7008-47DB-989E-0E9FC28DAFD9}" type="slidenum">
              <a:rPr lang="en-US" smtClean="0">
                <a:solidFill>
                  <a:prstClr val="black">
                    <a:tint val="75000"/>
                  </a:prstClr>
                </a:solidFill>
              </a:rPr>
              <a:pPr/>
              <a:t>4</a:t>
            </a:fld>
            <a:endParaRPr lang="en-US">
              <a:solidFill>
                <a:prstClr val="black">
                  <a:tint val="75000"/>
                </a:prstClr>
              </a:solidFill>
            </a:endParaRPr>
          </a:p>
        </p:txBody>
      </p:sp>
      <p:sp>
        <p:nvSpPr>
          <p:cNvPr id="5" name="Oval 4"/>
          <p:cNvSpPr/>
          <p:nvPr/>
        </p:nvSpPr>
        <p:spPr>
          <a:xfrm>
            <a:off x="2087425" y="2030121"/>
            <a:ext cx="1927860" cy="1927860"/>
          </a:xfrm>
          <a:prstGeom prst="ellipse">
            <a:avLst/>
          </a:prstGeom>
          <a:solidFill>
            <a:schemeClr val="accent1"/>
          </a:solid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840"/>
            <a:r>
              <a:rPr lang="en-US" sz="1320" dirty="0">
                <a:solidFill>
                  <a:prstClr val="white"/>
                </a:solidFill>
                <a:latin typeface="Glegoo" pitchFamily="2" charset="0"/>
              </a:rPr>
              <a:t>Leadership</a:t>
            </a:r>
          </a:p>
          <a:p>
            <a:pPr algn="ctr" defTabSz="1005840"/>
            <a:r>
              <a:rPr lang="en-US" sz="1320" dirty="0">
                <a:solidFill>
                  <a:prstClr val="white"/>
                </a:solidFill>
                <a:latin typeface="Glegoo" pitchFamily="2" charset="0"/>
              </a:rPr>
              <a:t>Excellence</a:t>
            </a:r>
          </a:p>
        </p:txBody>
      </p:sp>
      <p:sp>
        <p:nvSpPr>
          <p:cNvPr id="7" name="Oval 6"/>
          <p:cNvSpPr/>
          <p:nvPr/>
        </p:nvSpPr>
        <p:spPr>
          <a:xfrm>
            <a:off x="6186260" y="2056257"/>
            <a:ext cx="1927860" cy="1927860"/>
          </a:xfrm>
          <a:prstGeom prst="ellipse">
            <a:avLst/>
          </a:prstGeom>
          <a:solidFill>
            <a:schemeClr val="accent1"/>
          </a:solid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840"/>
            <a:r>
              <a:rPr lang="en-US" sz="1320" dirty="0">
                <a:solidFill>
                  <a:prstClr val="white"/>
                </a:solidFill>
                <a:latin typeface="Glegoo" pitchFamily="2" charset="0"/>
              </a:rPr>
              <a:t>Talent Management</a:t>
            </a:r>
          </a:p>
          <a:p>
            <a:pPr algn="ctr" defTabSz="1005840"/>
            <a:r>
              <a:rPr lang="en-US" sz="1320" dirty="0">
                <a:solidFill>
                  <a:prstClr val="white"/>
                </a:solidFill>
                <a:latin typeface="Glegoo" pitchFamily="2" charset="0"/>
              </a:rPr>
              <a:t>Excellence</a:t>
            </a:r>
          </a:p>
        </p:txBody>
      </p:sp>
      <p:pic>
        <p:nvPicPr>
          <p:cNvPr id="8" name="Picture 7" descr="logo.png"/>
          <p:cNvPicPr/>
          <p:nvPr/>
        </p:nvPicPr>
        <p:blipFill>
          <a:blip r:embed="rId3" cstate="print"/>
          <a:stretch>
            <a:fillRect/>
          </a:stretch>
        </p:blipFill>
        <p:spPr>
          <a:xfrm>
            <a:off x="3520440" y="617220"/>
            <a:ext cx="3017520" cy="502920"/>
          </a:xfrm>
          <a:prstGeom prst="rect">
            <a:avLst/>
          </a:prstGeom>
        </p:spPr>
      </p:pic>
      <p:pic>
        <p:nvPicPr>
          <p:cNvPr id="12" name="Picture 13" descr="Merck logo"/>
          <p:cNvPicPr>
            <a:picLocks noChangeAspect="1" noChangeArrowheads="1"/>
          </p:cNvPicPr>
          <p:nvPr/>
        </p:nvPicPr>
        <p:blipFill>
          <a:blip r:embed="rId4" cstate="print"/>
          <a:srcRect t="14459" b="8925"/>
          <a:stretch>
            <a:fillRect/>
          </a:stretch>
        </p:blipFill>
        <p:spPr bwMode="auto">
          <a:xfrm>
            <a:off x="2514604" y="6080658"/>
            <a:ext cx="1339000" cy="404049"/>
          </a:xfrm>
          <a:prstGeom prst="rect">
            <a:avLst/>
          </a:prstGeom>
          <a:noFill/>
          <a:ln w="9525">
            <a:noFill/>
            <a:miter lim="800000"/>
            <a:headEnd/>
            <a:tailEnd/>
          </a:ln>
        </p:spPr>
      </p:pic>
      <p:pic>
        <p:nvPicPr>
          <p:cNvPr id="13" name="Picture 5"/>
          <p:cNvPicPr>
            <a:picLocks noChangeAspect="1"/>
          </p:cNvPicPr>
          <p:nvPr/>
        </p:nvPicPr>
        <p:blipFill>
          <a:blip r:embed="rId5" cstate="print"/>
          <a:srcRect/>
          <a:stretch>
            <a:fillRect/>
          </a:stretch>
        </p:blipFill>
        <p:spPr bwMode="auto">
          <a:xfrm>
            <a:off x="879012" y="6357597"/>
            <a:ext cx="1089993" cy="451032"/>
          </a:xfrm>
          <a:prstGeom prst="rect">
            <a:avLst/>
          </a:prstGeom>
          <a:noFill/>
          <a:ln w="9525">
            <a:noFill/>
            <a:miter lim="800000"/>
            <a:headEnd/>
            <a:tailEnd/>
          </a:ln>
        </p:spPr>
      </p:pic>
      <p:pic>
        <p:nvPicPr>
          <p:cNvPr id="14" name="Picture 6"/>
          <p:cNvPicPr>
            <a:picLocks noChangeAspect="1"/>
          </p:cNvPicPr>
          <p:nvPr/>
        </p:nvPicPr>
        <p:blipFill>
          <a:blip r:embed="rId6" cstate="print"/>
          <a:srcRect/>
          <a:stretch>
            <a:fillRect/>
          </a:stretch>
        </p:blipFill>
        <p:spPr bwMode="auto">
          <a:xfrm>
            <a:off x="4800445" y="5509734"/>
            <a:ext cx="1189832" cy="314784"/>
          </a:xfrm>
          <a:prstGeom prst="rect">
            <a:avLst/>
          </a:prstGeom>
          <a:noFill/>
          <a:ln w="9525">
            <a:noFill/>
            <a:miter lim="800000"/>
            <a:headEnd/>
            <a:tailEnd/>
          </a:ln>
        </p:spPr>
      </p:pic>
      <p:pic>
        <p:nvPicPr>
          <p:cNvPr id="15" name="Picture 8"/>
          <p:cNvPicPr>
            <a:picLocks noChangeAspect="1"/>
          </p:cNvPicPr>
          <p:nvPr/>
        </p:nvPicPr>
        <p:blipFill>
          <a:blip r:embed="rId7" cstate="print"/>
          <a:srcRect/>
          <a:stretch>
            <a:fillRect/>
          </a:stretch>
        </p:blipFill>
        <p:spPr bwMode="auto">
          <a:xfrm>
            <a:off x="4777741" y="6065523"/>
            <a:ext cx="1189830" cy="272500"/>
          </a:xfrm>
          <a:prstGeom prst="rect">
            <a:avLst/>
          </a:prstGeom>
          <a:noFill/>
          <a:ln w="9525">
            <a:noFill/>
            <a:miter lim="800000"/>
            <a:headEnd/>
            <a:tailEnd/>
          </a:ln>
        </p:spPr>
      </p:pic>
      <p:pic>
        <p:nvPicPr>
          <p:cNvPr id="16" name="Picture 9"/>
          <p:cNvPicPr>
            <a:picLocks noChangeAspect="1"/>
          </p:cNvPicPr>
          <p:nvPr/>
        </p:nvPicPr>
        <p:blipFill>
          <a:blip r:embed="rId8" cstate="print"/>
          <a:srcRect/>
          <a:stretch>
            <a:fillRect/>
          </a:stretch>
        </p:blipFill>
        <p:spPr bwMode="auto">
          <a:xfrm>
            <a:off x="2694466" y="5478021"/>
            <a:ext cx="1136977" cy="378210"/>
          </a:xfrm>
          <a:prstGeom prst="rect">
            <a:avLst/>
          </a:prstGeom>
          <a:noFill/>
          <a:ln w="9525">
            <a:noFill/>
            <a:miter lim="800000"/>
            <a:headEnd/>
            <a:tailEnd/>
          </a:ln>
        </p:spPr>
      </p:pic>
      <p:pic>
        <p:nvPicPr>
          <p:cNvPr id="17" name="Picture 15" descr="http://itac.ca/wp-content/uploads/2014/05/microsoft-logo.jpg"/>
          <p:cNvPicPr>
            <a:picLocks noChangeAspect="1" noChangeArrowheads="1"/>
          </p:cNvPicPr>
          <p:nvPr/>
        </p:nvPicPr>
        <p:blipFill>
          <a:blip r:embed="rId9" cstate="print"/>
          <a:srcRect l="10802" t="30898" r="11044" b="30534"/>
          <a:stretch>
            <a:fillRect/>
          </a:stretch>
        </p:blipFill>
        <p:spPr bwMode="auto">
          <a:xfrm>
            <a:off x="879009" y="5889021"/>
            <a:ext cx="1028917" cy="263101"/>
          </a:xfrm>
          <a:prstGeom prst="rect">
            <a:avLst/>
          </a:prstGeom>
          <a:noFill/>
          <a:ln w="9525">
            <a:noFill/>
            <a:miter lim="800000"/>
            <a:headEnd/>
            <a:tailEnd/>
          </a:ln>
        </p:spPr>
      </p:pic>
      <p:pic>
        <p:nvPicPr>
          <p:cNvPr id="18" name="Picture 10"/>
          <p:cNvPicPr>
            <a:picLocks noChangeAspect="1"/>
          </p:cNvPicPr>
          <p:nvPr/>
        </p:nvPicPr>
        <p:blipFill>
          <a:blip r:embed="rId10" cstate="print"/>
          <a:srcRect/>
          <a:stretch>
            <a:fillRect/>
          </a:stretch>
        </p:blipFill>
        <p:spPr bwMode="auto">
          <a:xfrm>
            <a:off x="4800445" y="6635174"/>
            <a:ext cx="1219195" cy="352369"/>
          </a:xfrm>
          <a:prstGeom prst="rect">
            <a:avLst/>
          </a:prstGeom>
          <a:noFill/>
          <a:ln w="9525">
            <a:noFill/>
            <a:miter lim="800000"/>
            <a:headEnd/>
            <a:tailEnd/>
          </a:ln>
        </p:spPr>
      </p:pic>
      <p:pic>
        <p:nvPicPr>
          <p:cNvPr id="19" name="Picture 17" descr="http://www.dow.com/carpet/images/dow_diamond_logo_red_hi-res.jpg"/>
          <p:cNvPicPr>
            <a:picLocks noChangeAspect="1" noChangeArrowheads="1"/>
          </p:cNvPicPr>
          <p:nvPr/>
        </p:nvPicPr>
        <p:blipFill>
          <a:blip r:embed="rId11" cstate="print"/>
          <a:srcRect l="4195" t="27324" r="5727" b="29521"/>
          <a:stretch>
            <a:fillRect/>
          </a:stretch>
        </p:blipFill>
        <p:spPr bwMode="auto">
          <a:xfrm>
            <a:off x="2694466" y="6536063"/>
            <a:ext cx="1136977" cy="435763"/>
          </a:xfrm>
          <a:prstGeom prst="rect">
            <a:avLst/>
          </a:prstGeom>
          <a:noFill/>
          <a:ln w="9525">
            <a:noFill/>
            <a:miter lim="800000"/>
            <a:headEnd/>
            <a:tailEnd/>
          </a:ln>
        </p:spPr>
      </p:pic>
      <p:pic>
        <p:nvPicPr>
          <p:cNvPr id="20" name="Picture 22" descr="http://travelsummary.boardingarea.com/wp-content/uploads/2013/08/Hyatt-Logo.jpg"/>
          <p:cNvPicPr>
            <a:picLocks noChangeAspect="1" noChangeArrowheads="1"/>
          </p:cNvPicPr>
          <p:nvPr/>
        </p:nvPicPr>
        <p:blipFill>
          <a:blip r:embed="rId12" cstate="print"/>
          <a:srcRect b="23810"/>
          <a:stretch>
            <a:fillRect/>
          </a:stretch>
        </p:blipFill>
        <p:spPr bwMode="auto">
          <a:xfrm>
            <a:off x="6856820" y="5441613"/>
            <a:ext cx="1257300" cy="451032"/>
          </a:xfrm>
          <a:prstGeom prst="rect">
            <a:avLst/>
          </a:prstGeom>
          <a:noFill/>
        </p:spPr>
      </p:pic>
      <p:pic>
        <p:nvPicPr>
          <p:cNvPr id="21" name="Picture 10" descr="International Committee of the Red Cross"/>
          <p:cNvPicPr>
            <a:picLocks noChangeAspect="1" noChangeArrowheads="1"/>
          </p:cNvPicPr>
          <p:nvPr/>
        </p:nvPicPr>
        <p:blipFill>
          <a:blip r:embed="rId13" cstate="print"/>
          <a:srcRect/>
          <a:stretch>
            <a:fillRect/>
          </a:stretch>
        </p:blipFill>
        <p:spPr bwMode="auto">
          <a:xfrm>
            <a:off x="8632444" y="5801806"/>
            <a:ext cx="670560" cy="794995"/>
          </a:xfrm>
          <a:prstGeom prst="rect">
            <a:avLst/>
          </a:prstGeom>
          <a:noFill/>
        </p:spPr>
      </p:pic>
      <p:pic>
        <p:nvPicPr>
          <p:cNvPr id="22" name="Picture 8" descr="http://www.logospike.com/wp-content/uploads/2014/11/Unicef_logo-2.jpg"/>
          <p:cNvPicPr>
            <a:picLocks noChangeAspect="1" noChangeArrowheads="1"/>
          </p:cNvPicPr>
          <p:nvPr/>
        </p:nvPicPr>
        <p:blipFill>
          <a:blip r:embed="rId14" cstate="print"/>
          <a:srcRect t="33634" b="34920"/>
          <a:stretch>
            <a:fillRect/>
          </a:stretch>
        </p:blipFill>
        <p:spPr bwMode="auto">
          <a:xfrm>
            <a:off x="6873243" y="6565449"/>
            <a:ext cx="1308282" cy="317906"/>
          </a:xfrm>
          <a:prstGeom prst="rect">
            <a:avLst/>
          </a:prstGeom>
          <a:noFill/>
        </p:spPr>
      </p:pic>
      <p:pic>
        <p:nvPicPr>
          <p:cNvPr id="23" name="Picture 16" descr="http://globalbioethics.org/wp-content/uploads/B927.tmp_.gif"/>
          <p:cNvPicPr>
            <a:picLocks noChangeAspect="1" noChangeArrowheads="1"/>
          </p:cNvPicPr>
          <p:nvPr/>
        </p:nvPicPr>
        <p:blipFill>
          <a:blip r:embed="rId15" cstate="print"/>
          <a:srcRect/>
          <a:stretch>
            <a:fillRect/>
          </a:stretch>
        </p:blipFill>
        <p:spPr bwMode="auto">
          <a:xfrm>
            <a:off x="6949872" y="6116632"/>
            <a:ext cx="1071201" cy="251928"/>
          </a:xfrm>
          <a:prstGeom prst="rect">
            <a:avLst/>
          </a:prstGeom>
          <a:noFill/>
        </p:spPr>
      </p:pic>
      <p:pic>
        <p:nvPicPr>
          <p:cNvPr id="4099" name="Picture 3" descr="C:\Users\Shreya\Dropbox (HCG)\HCG India Team\Image library\canva\icons - Canva_files\thumbnail(369)Red.png"/>
          <p:cNvPicPr>
            <a:picLocks noChangeAspect="1" noChangeArrowheads="1"/>
          </p:cNvPicPr>
          <p:nvPr/>
        </p:nvPicPr>
        <p:blipFill>
          <a:blip r:embed="rId16" cstate="print"/>
          <a:srcRect/>
          <a:stretch>
            <a:fillRect/>
          </a:stretch>
        </p:blipFill>
        <p:spPr bwMode="auto">
          <a:xfrm flipH="1">
            <a:off x="4505516" y="3177505"/>
            <a:ext cx="194898" cy="194898"/>
          </a:xfrm>
          <a:prstGeom prst="rect">
            <a:avLst/>
          </a:prstGeom>
          <a:noFill/>
        </p:spPr>
      </p:pic>
      <p:pic>
        <p:nvPicPr>
          <p:cNvPr id="26" name="Picture 3" descr="C:\Users\Shreya\Dropbox (HCG)\HCG India Team\Image library\canva\icons - Canva_files\thumbnail(369)Red.png"/>
          <p:cNvPicPr>
            <a:picLocks noChangeAspect="1" noChangeArrowheads="1"/>
          </p:cNvPicPr>
          <p:nvPr/>
        </p:nvPicPr>
        <p:blipFill>
          <a:blip r:embed="rId16" cstate="print"/>
          <a:srcRect/>
          <a:stretch>
            <a:fillRect/>
          </a:stretch>
        </p:blipFill>
        <p:spPr bwMode="auto">
          <a:xfrm flipH="1">
            <a:off x="5516269" y="3174078"/>
            <a:ext cx="194898" cy="194898"/>
          </a:xfrm>
          <a:prstGeom prst="rect">
            <a:avLst/>
          </a:prstGeom>
          <a:noFill/>
        </p:spPr>
      </p:pic>
      <p:sp>
        <p:nvSpPr>
          <p:cNvPr id="27" name="TextBox 26"/>
          <p:cNvSpPr txBox="1"/>
          <p:nvPr/>
        </p:nvSpPr>
        <p:spPr>
          <a:xfrm>
            <a:off x="4269909" y="3350146"/>
            <a:ext cx="670560" cy="329321"/>
          </a:xfrm>
          <a:prstGeom prst="rect">
            <a:avLst/>
          </a:prstGeom>
          <a:noFill/>
        </p:spPr>
        <p:txBody>
          <a:bodyPr wrap="square" rtlCol="0">
            <a:spAutoFit/>
          </a:bodyPr>
          <a:lstStyle/>
          <a:p>
            <a:pPr algn="ctr" defTabSz="1005840"/>
            <a:r>
              <a:rPr lang="en-US" sz="1540" dirty="0">
                <a:solidFill>
                  <a:prstClr val="black">
                    <a:lumMod val="75000"/>
                    <a:lumOff val="25000"/>
                  </a:prstClr>
                </a:solidFill>
                <a:latin typeface="Century Gothic" panose="020B0502020202020204" pitchFamily="34" charset="0"/>
              </a:rPr>
              <a:t>US</a:t>
            </a:r>
          </a:p>
        </p:txBody>
      </p:sp>
      <p:sp>
        <p:nvSpPr>
          <p:cNvPr id="29" name="TextBox 28"/>
          <p:cNvSpPr txBox="1"/>
          <p:nvPr/>
        </p:nvSpPr>
        <p:spPr>
          <a:xfrm>
            <a:off x="5029200" y="3346719"/>
            <a:ext cx="1089660" cy="329321"/>
          </a:xfrm>
          <a:prstGeom prst="rect">
            <a:avLst/>
          </a:prstGeom>
          <a:noFill/>
        </p:spPr>
        <p:txBody>
          <a:bodyPr wrap="square" rtlCol="0">
            <a:spAutoFit/>
          </a:bodyPr>
          <a:lstStyle/>
          <a:p>
            <a:pPr algn="ctr" defTabSz="1005840"/>
            <a:r>
              <a:rPr lang="en-US" sz="1540" dirty="0">
                <a:solidFill>
                  <a:prstClr val="black">
                    <a:lumMod val="75000"/>
                    <a:lumOff val="25000"/>
                  </a:prstClr>
                </a:solidFill>
                <a:latin typeface="Century Gothic" panose="020B0502020202020204" pitchFamily="34" charset="0"/>
              </a:rPr>
              <a:t>India</a:t>
            </a:r>
          </a:p>
        </p:txBody>
      </p:sp>
      <p:cxnSp>
        <p:nvCxnSpPr>
          <p:cNvPr id="31" name="Straight Connector 30"/>
          <p:cNvCxnSpPr/>
          <p:nvPr/>
        </p:nvCxnSpPr>
        <p:spPr>
          <a:xfrm>
            <a:off x="670560" y="5311140"/>
            <a:ext cx="8633460"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502920" y="1203963"/>
            <a:ext cx="9136380" cy="701731"/>
          </a:xfrm>
          <a:prstGeom prst="rect">
            <a:avLst/>
          </a:prstGeom>
        </p:spPr>
        <p:txBody>
          <a:bodyPr wrap="square">
            <a:spAutoFit/>
          </a:bodyPr>
          <a:lstStyle/>
          <a:p>
            <a:pPr algn="ctr" defTabSz="1005840"/>
            <a:r>
              <a:rPr lang="en-US" sz="1980" dirty="0">
                <a:solidFill>
                  <a:prstClr val="black">
                    <a:lumMod val="75000"/>
                    <a:lumOff val="25000"/>
                  </a:prstClr>
                </a:solidFill>
                <a:latin typeface="Century Gothic" panose="020B0502020202020204" pitchFamily="34" charset="0"/>
              </a:rPr>
              <a:t>We help organizations achieve better outcomes through talent using </a:t>
            </a:r>
          </a:p>
          <a:p>
            <a:pPr algn="ctr" defTabSz="1005840"/>
            <a:r>
              <a:rPr lang="en-US" sz="1980" dirty="0">
                <a:solidFill>
                  <a:prstClr val="black">
                    <a:lumMod val="75000"/>
                    <a:lumOff val="25000"/>
                  </a:prstClr>
                </a:solidFill>
                <a:latin typeface="Century Gothic" panose="020B0502020202020204" pitchFamily="34" charset="0"/>
              </a:rPr>
              <a:t>science, analytics, and empathy.</a:t>
            </a:r>
          </a:p>
        </p:txBody>
      </p:sp>
      <p:sp>
        <p:nvSpPr>
          <p:cNvPr id="28" name="TextBox 27"/>
          <p:cNvSpPr txBox="1"/>
          <p:nvPr/>
        </p:nvSpPr>
        <p:spPr>
          <a:xfrm>
            <a:off x="6437720" y="4067937"/>
            <a:ext cx="1760220" cy="600164"/>
          </a:xfrm>
          <a:prstGeom prst="rect">
            <a:avLst/>
          </a:prstGeom>
          <a:noFill/>
        </p:spPr>
        <p:txBody>
          <a:bodyPr wrap="square" rtlCol="0">
            <a:spAutoFit/>
          </a:bodyPr>
          <a:lstStyle/>
          <a:p>
            <a:pPr defTabSz="1005840"/>
            <a:r>
              <a:rPr lang="en-US" sz="1100" dirty="0">
                <a:solidFill>
                  <a:prstClr val="black">
                    <a:lumMod val="65000"/>
                    <a:lumOff val="35000"/>
                  </a:prstClr>
                </a:solidFill>
                <a:latin typeface="Century Gothic" panose="020B0502020202020204" pitchFamily="34" charset="0"/>
              </a:rPr>
              <a:t>Drive business impact through timely talent actions</a:t>
            </a:r>
          </a:p>
        </p:txBody>
      </p:sp>
      <p:sp>
        <p:nvSpPr>
          <p:cNvPr id="33" name="TextBox 32"/>
          <p:cNvSpPr txBox="1"/>
          <p:nvPr/>
        </p:nvSpPr>
        <p:spPr>
          <a:xfrm>
            <a:off x="2171245" y="4041801"/>
            <a:ext cx="1844040" cy="938719"/>
          </a:xfrm>
          <a:prstGeom prst="rect">
            <a:avLst/>
          </a:prstGeom>
          <a:noFill/>
        </p:spPr>
        <p:txBody>
          <a:bodyPr wrap="square" rtlCol="0">
            <a:spAutoFit/>
          </a:bodyPr>
          <a:lstStyle/>
          <a:p>
            <a:pPr defTabSz="1005840"/>
            <a:r>
              <a:rPr lang="en-US" sz="1100" dirty="0">
                <a:solidFill>
                  <a:prstClr val="black">
                    <a:lumMod val="65000"/>
                    <a:lumOff val="35000"/>
                  </a:prstClr>
                </a:solidFill>
                <a:latin typeface="Century Gothic" panose="020B0502020202020204" pitchFamily="34" charset="0"/>
              </a:rPr>
              <a:t>Evidence-based solutions for measurable and sustained improvements in leadership</a:t>
            </a:r>
          </a:p>
        </p:txBody>
      </p:sp>
    </p:spTree>
    <p:extLst>
      <p:ext uri="{BB962C8B-B14F-4D97-AF65-F5344CB8AC3E}">
        <p14:creationId xmlns:p14="http://schemas.microsoft.com/office/powerpoint/2010/main" val="37758124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latin typeface="Century Gothic" panose="020B0502020202020204" pitchFamily="34" charset="0"/>
                <a:cs typeface="Arial" panose="020B0604020202020204" pitchFamily="34" charset="0"/>
              </a:rPr>
              <a:t>Which of </a:t>
            </a:r>
            <a:r>
              <a:rPr lang="en-US" sz="2800" dirty="0">
                <a:latin typeface="Century Gothic" panose="020B0502020202020204" pitchFamily="34" charset="0"/>
                <a:cs typeface="Arial" panose="020B0604020202020204" pitchFamily="34" charset="0"/>
              </a:rPr>
              <a:t>t</a:t>
            </a:r>
            <a:r>
              <a:rPr lang="en-US" sz="2800" dirty="0" smtClean="0">
                <a:latin typeface="Century Gothic" panose="020B0502020202020204" pitchFamily="34" charset="0"/>
                <a:cs typeface="Arial" panose="020B0604020202020204" pitchFamily="34" charset="0"/>
              </a:rPr>
              <a:t>he Following Best Describes your Company’s Performance Management Process?</a:t>
            </a:r>
            <a:endParaRPr lang="en-US" sz="2800" dirty="0">
              <a:latin typeface="Century Gothic" panose="020B0502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59542130-7A97-4C67-8A19-F5BD97CD53DA}" type="slidenum">
              <a:rPr lang="en-US" smtClean="0"/>
              <a:t>5</a:t>
            </a:fld>
            <a:endParaRPr lang="en-US" dirty="0"/>
          </a:p>
        </p:txBody>
      </p:sp>
      <p:graphicFrame>
        <p:nvGraphicFramePr>
          <p:cNvPr id="4" name="Chart 3"/>
          <p:cNvGraphicFramePr>
            <a:graphicFrameLocks/>
          </p:cNvGraphicFramePr>
          <p:nvPr>
            <p:extLst>
              <p:ext uri="{D42A27DB-BD31-4B8C-83A1-F6EECF244321}">
                <p14:modId xmlns:p14="http://schemas.microsoft.com/office/powerpoint/2010/main" val="1957542522"/>
              </p:ext>
            </p:extLst>
          </p:nvPr>
        </p:nvGraphicFramePr>
        <p:xfrm>
          <a:off x="533400" y="1981200"/>
          <a:ext cx="8534400" cy="46915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8079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latin typeface="Century Gothic" panose="020B0502020202020204" pitchFamily="34" charset="0"/>
                <a:cs typeface="Arial" panose="020B0604020202020204" pitchFamily="34" charset="0"/>
              </a:rPr>
              <a:t>Which of The Following is True About Your Company’s Performance Management Process?</a:t>
            </a:r>
            <a:endParaRPr lang="en-US" sz="2800" dirty="0">
              <a:latin typeface="Century Gothic" panose="020B0502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59542130-7A97-4C67-8A19-F5BD97CD53DA}" type="slidenum">
              <a:rPr lang="en-US" smtClean="0"/>
              <a:t>6</a:t>
            </a:fld>
            <a:endParaRPr lang="en-US" dirty="0"/>
          </a:p>
        </p:txBody>
      </p:sp>
      <p:graphicFrame>
        <p:nvGraphicFramePr>
          <p:cNvPr id="4" name="Chart 3"/>
          <p:cNvGraphicFramePr>
            <a:graphicFrameLocks/>
          </p:cNvGraphicFramePr>
          <p:nvPr>
            <p:extLst>
              <p:ext uri="{D42A27DB-BD31-4B8C-83A1-F6EECF244321}">
                <p14:modId xmlns:p14="http://schemas.microsoft.com/office/powerpoint/2010/main" val="3802096536"/>
              </p:ext>
            </p:extLst>
          </p:nvPr>
        </p:nvGraphicFramePr>
        <p:xfrm>
          <a:off x="640080" y="2209800"/>
          <a:ext cx="89154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47248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a:latin typeface="Century Gothic" panose="020B0502020202020204" pitchFamily="34" charset="0"/>
              </a:rPr>
              <a:t>Common C</a:t>
            </a:r>
            <a:r>
              <a:rPr lang="en-US" sz="2800" dirty="0" smtClean="0">
                <a:latin typeface="Century Gothic" panose="020B0502020202020204" pitchFamily="34" charset="0"/>
              </a:rPr>
              <a:t>oncerns</a:t>
            </a:r>
            <a:endParaRPr lang="en-US" sz="2800" dirty="0">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59542130-7A97-4C67-8A19-F5BD97CD53DA}" type="slidenum">
              <a:rPr lang="en-US" smtClean="0"/>
              <a:t>7</a:t>
            </a:fld>
            <a:endParaRPr lang="en-US" dirty="0"/>
          </a:p>
        </p:txBody>
      </p:sp>
      <p:graphicFrame>
        <p:nvGraphicFramePr>
          <p:cNvPr id="3" name="Chart 2"/>
          <p:cNvGraphicFramePr>
            <a:graphicFrameLocks/>
          </p:cNvGraphicFramePr>
          <p:nvPr>
            <p:extLst>
              <p:ext uri="{D42A27DB-BD31-4B8C-83A1-F6EECF244321}">
                <p14:modId xmlns:p14="http://schemas.microsoft.com/office/powerpoint/2010/main" val="2558533512"/>
              </p:ext>
            </p:extLst>
          </p:nvPr>
        </p:nvGraphicFramePr>
        <p:xfrm>
          <a:off x="838200" y="1606656"/>
          <a:ext cx="8382000" cy="5486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3874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502920" y="762000"/>
            <a:ext cx="9052560" cy="844656"/>
          </a:xfrm>
        </p:spPr>
        <p:txBody>
          <a:bodyPr>
            <a:noAutofit/>
          </a:bodyPr>
          <a:lstStyle/>
          <a:p>
            <a:r>
              <a:rPr lang="en-US" sz="2800" dirty="0">
                <a:latin typeface="Century Gothic" panose="020B0502020202020204" pitchFamily="34" charset="0"/>
              </a:rPr>
              <a:t>Topics of Greatest Interest</a:t>
            </a:r>
            <a:br>
              <a:rPr lang="en-US" sz="2800" dirty="0">
                <a:latin typeface="Century Gothic" panose="020B0502020202020204" pitchFamily="34" charset="0"/>
              </a:rPr>
            </a:br>
            <a:endParaRPr lang="en-US" sz="2800"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59542130-7A97-4C67-8A19-F5BD97CD53DA}" type="slidenum">
              <a:rPr lang="en-US" smtClean="0"/>
              <a:t>8</a:t>
            </a:fld>
            <a:endParaRPr lang="en-US" dirty="0"/>
          </a:p>
        </p:txBody>
      </p:sp>
      <p:graphicFrame>
        <p:nvGraphicFramePr>
          <p:cNvPr id="8" name="Chart 7"/>
          <p:cNvGraphicFramePr>
            <a:graphicFrameLocks/>
          </p:cNvGraphicFramePr>
          <p:nvPr>
            <p:extLst>
              <p:ext uri="{D42A27DB-BD31-4B8C-83A1-F6EECF244321}">
                <p14:modId xmlns:p14="http://schemas.microsoft.com/office/powerpoint/2010/main" val="4266651968"/>
              </p:ext>
            </p:extLst>
          </p:nvPr>
        </p:nvGraphicFramePr>
        <p:xfrm>
          <a:off x="533400" y="1828800"/>
          <a:ext cx="9022080" cy="5486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69590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3" descr="PPT Elements-0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http://www.gapinc.com/content/dam/gapincsite/images/hero/Hero_Ga-_1969%20Gap%20Ocean%20Ave%20Store%20Iconic%20Image-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668"/>
          <a:stretch/>
        </p:blipFill>
        <p:spPr bwMode="auto">
          <a:xfrm>
            <a:off x="381000" y="1108823"/>
            <a:ext cx="3019155" cy="239829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l="9670" r="17422"/>
          <a:stretch/>
        </p:blipFill>
        <p:spPr bwMode="auto">
          <a:xfrm>
            <a:off x="6688409" y="1108823"/>
            <a:ext cx="3011215" cy="2395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5" name="Group 14"/>
          <p:cNvGrpSpPr/>
          <p:nvPr/>
        </p:nvGrpSpPr>
        <p:grpSpPr>
          <a:xfrm>
            <a:off x="3415239" y="1118823"/>
            <a:ext cx="3258087" cy="2780603"/>
            <a:chOff x="2509405" y="-270283"/>
            <a:chExt cx="3258087" cy="2780603"/>
          </a:xfrm>
        </p:grpSpPr>
        <p:pic>
          <p:nvPicPr>
            <p:cNvPr id="16"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2" r="40172" b="486"/>
            <a:stretch/>
          </p:blipFill>
          <p:spPr bwMode="auto">
            <a:xfrm>
              <a:off x="2572725" y="-270283"/>
              <a:ext cx="3131446" cy="2385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09405" y="2104960"/>
              <a:ext cx="3258087" cy="405360"/>
            </a:xfrm>
            <a:prstGeom prst="rect">
              <a:avLst/>
            </a:prstGeom>
          </p:spPr>
        </p:pic>
      </p:grpSp>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94266" y="2792803"/>
            <a:ext cx="1192621" cy="1192621"/>
          </a:xfrm>
          <a:prstGeom prst="rect">
            <a:avLst/>
          </a:prstGeom>
          <a:effectLst>
            <a:outerShdw blurRad="165100" dist="38100" dir="18900000" algn="bl" rotWithShape="0">
              <a:schemeClr val="bg1">
                <a:alpha val="40000"/>
              </a:schemeClr>
            </a:outerShdw>
          </a:effectLst>
        </p:spPr>
      </p:pic>
      <p:pic>
        <p:nvPicPr>
          <p:cNvPr id="20" name="Picture 6"/>
          <p:cNvPicPr>
            <a:picLocks noChangeAspect="1" noChangeArrowheads="1"/>
          </p:cNvPicPr>
          <p:nvPr/>
        </p:nvPicPr>
        <p:blipFill rotWithShape="1">
          <a:blip r:embed="rId9">
            <a:extLst>
              <a:ext uri="{28A0092B-C50C-407E-A947-70E740481C1C}">
                <a14:useLocalDpi xmlns:a14="http://schemas.microsoft.com/office/drawing/2010/main" val="0"/>
              </a:ext>
            </a:extLst>
          </a:blip>
          <a:srcRect l="9559" t="3560" r="10276" b="116"/>
          <a:stretch/>
        </p:blipFill>
        <p:spPr bwMode="auto">
          <a:xfrm>
            <a:off x="5029199" y="4250345"/>
            <a:ext cx="4670425" cy="2533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0"/>
          <p:cNvPicPr>
            <a:picLocks noChangeAspect="1"/>
          </p:cNvPicPr>
          <p:nvPr/>
        </p:nvPicPr>
        <p:blipFill>
          <a:blip r:embed="rId10">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066194" y="4250345"/>
            <a:ext cx="3611367" cy="617059"/>
          </a:xfrm>
          <a:prstGeom prst="rect">
            <a:avLst/>
          </a:prstGeom>
        </p:spPr>
      </p:pic>
      <p:pic>
        <p:nvPicPr>
          <p:cNvPr id="22" name="Picture 5"/>
          <p:cNvPicPr>
            <a:picLocks noChangeAspect="1" noChangeArrowheads="1"/>
          </p:cNvPicPr>
          <p:nvPr/>
        </p:nvPicPr>
        <p:blipFill rotWithShape="1">
          <a:blip r:embed="rId12">
            <a:extLst>
              <a:ext uri="{28A0092B-C50C-407E-A947-70E740481C1C}">
                <a14:useLocalDpi xmlns:a14="http://schemas.microsoft.com/office/drawing/2010/main" val="0"/>
              </a:ext>
            </a:extLst>
          </a:blip>
          <a:srcRect l="8735" t="-710" r="9449" b="710"/>
          <a:stretch/>
        </p:blipFill>
        <p:spPr bwMode="auto">
          <a:xfrm>
            <a:off x="381000" y="4250345"/>
            <a:ext cx="4536142" cy="2533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17428" y="5628977"/>
            <a:ext cx="2668182" cy="1084214"/>
          </a:xfrm>
          <a:prstGeom prst="rect">
            <a:avLst/>
          </a:prstGeom>
        </p:spPr>
      </p:pic>
      <p:pic>
        <p:nvPicPr>
          <p:cNvPr id="25" name="Picture 2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364411" y="3214650"/>
            <a:ext cx="1659210" cy="558832"/>
          </a:xfrm>
          <a:prstGeom prst="rect">
            <a:avLst/>
          </a:prstGeom>
          <a:effectLst>
            <a:outerShdw blurRad="254000" dist="38100" dir="16200000" rotWithShape="0">
              <a:schemeClr val="bg1">
                <a:alpha val="36000"/>
              </a:schemeClr>
            </a:outerShdw>
          </a:effectLst>
        </p:spPr>
      </p:pic>
    </p:spTree>
    <p:extLst>
      <p:ext uri="{BB962C8B-B14F-4D97-AF65-F5344CB8AC3E}">
        <p14:creationId xmlns:p14="http://schemas.microsoft.com/office/powerpoint/2010/main" val="7352130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4AB0C2DC206E44B0C5A0BBCBF14017" ma:contentTypeVersion="0" ma:contentTypeDescription="Create a new document." ma:contentTypeScope="" ma:versionID="8997f7d2e06cd35b410751293f733a35">
  <xsd:schema xmlns:xsd="http://www.w3.org/2001/XMLSchema" xmlns:xs="http://www.w3.org/2001/XMLSchema" xmlns:p="http://schemas.microsoft.com/office/2006/metadata/properties" targetNamespace="http://schemas.microsoft.com/office/2006/metadata/properties" ma:root="true" ma:fieldsID="53d3ce752f89babdaafdc570ef9d5086">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C0C159E-2C4A-441C-B3BF-19D536CD7F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F9F22BC8-C199-47F6-826F-2DDBCB3D39B0}">
  <ds:schemaRefs>
    <ds:schemaRef ds:uri="http://schemas.microsoft.com/sharepoint/v3/contenttype/forms"/>
  </ds:schemaRefs>
</ds:datastoreItem>
</file>

<file path=customXml/itemProps3.xml><?xml version="1.0" encoding="utf-8"?>
<ds:datastoreItem xmlns:ds="http://schemas.openxmlformats.org/officeDocument/2006/customXml" ds:itemID="{0453CB63-52E3-480F-8034-2DEE30BBDFB5}">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6753</TotalTime>
  <Words>819</Words>
  <Application>Microsoft Office PowerPoint</Application>
  <PresentationFormat>Custom</PresentationFormat>
  <Paragraphs>208</Paragraphs>
  <Slides>29</Slides>
  <Notes>28</Notes>
  <HiddenSlides>0</HiddenSlides>
  <MMClips>0</MMClips>
  <ScaleCrop>false</ScaleCrop>
  <HeadingPairs>
    <vt:vector size="4" baseType="variant">
      <vt:variant>
        <vt:lpstr>Theme</vt:lpstr>
      </vt:variant>
      <vt:variant>
        <vt:i4>5</vt:i4>
      </vt:variant>
      <vt:variant>
        <vt:lpstr>Slide Titles</vt:lpstr>
      </vt:variant>
      <vt:variant>
        <vt:i4>29</vt:i4>
      </vt:variant>
    </vt:vector>
  </HeadingPairs>
  <TitlesOfParts>
    <vt:vector size="34" baseType="lpstr">
      <vt:lpstr>Office Theme</vt:lpstr>
      <vt:lpstr>1_Office Theme</vt:lpstr>
      <vt:lpstr>2_Office Theme</vt:lpstr>
      <vt:lpstr>3_Office Theme</vt:lpstr>
      <vt:lpstr>4_Office Theme</vt:lpstr>
      <vt:lpstr>Better performance, less management  The Gap Inc. Story</vt:lpstr>
      <vt:lpstr>Host</vt:lpstr>
      <vt:lpstr>PowerPoint Presentation</vt:lpstr>
      <vt:lpstr>PowerPoint Presentation</vt:lpstr>
      <vt:lpstr>Which of the Following Best Describes your Company’s Performance Management Process?</vt:lpstr>
      <vt:lpstr>Which of The Following is True About Your Company’s Performance Management Process?</vt:lpstr>
      <vt:lpstr>Common Concerns</vt:lpstr>
      <vt:lpstr>Topics of Greatest Interest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Talent Development Benchmark Study</vt:lpstr>
      <vt:lpstr>Additional Resources</vt:lpstr>
      <vt:lpstr>PowerPoint Presentation</vt:lpstr>
      <vt:lpstr>Thank You!  For more information contact  Shreya Sarkar-Barney, Ph.D.    </vt:lpstr>
    </vt:vector>
  </TitlesOfParts>
  <Company>Gap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Tabor</dc:creator>
  <cp:lastModifiedBy>Manasa Bharadwaj</cp:lastModifiedBy>
  <cp:revision>498</cp:revision>
  <cp:lastPrinted>2015-01-30T02:06:44Z</cp:lastPrinted>
  <dcterms:created xsi:type="dcterms:W3CDTF">2014-12-31T00:27:55Z</dcterms:created>
  <dcterms:modified xsi:type="dcterms:W3CDTF">2017-09-28T04:29:41Z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0x010100864AB0C2DC206E44B0C5A0BBCBF14017</vt:lpwstr>
  </property>
</Properties>
</file>