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6.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notesSlides/notesSlide30.xml" ContentType="application/vnd.openxmlformats-officedocument.presentationml.notesSlide+xml"/>
  <Override PartName="/ppt/charts/chart2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sldIdLst>
    <p:sldId id="363" r:id="rId2"/>
    <p:sldId id="364" r:id="rId3"/>
    <p:sldId id="365" r:id="rId4"/>
    <p:sldId id="373" r:id="rId5"/>
    <p:sldId id="367" r:id="rId6"/>
    <p:sldId id="368" r:id="rId7"/>
    <p:sldId id="314" r:id="rId8"/>
    <p:sldId id="354" r:id="rId9"/>
    <p:sldId id="359" r:id="rId10"/>
    <p:sldId id="351" r:id="rId11"/>
    <p:sldId id="295" r:id="rId12"/>
    <p:sldId id="372" r:id="rId13"/>
    <p:sldId id="311" r:id="rId14"/>
    <p:sldId id="306" r:id="rId15"/>
    <p:sldId id="305" r:id="rId16"/>
    <p:sldId id="308" r:id="rId17"/>
    <p:sldId id="307" r:id="rId18"/>
    <p:sldId id="361" r:id="rId19"/>
    <p:sldId id="304" r:id="rId20"/>
    <p:sldId id="360" r:id="rId21"/>
    <p:sldId id="297" r:id="rId22"/>
    <p:sldId id="291" r:id="rId23"/>
    <p:sldId id="284" r:id="rId24"/>
    <p:sldId id="375" r:id="rId25"/>
    <p:sldId id="303" r:id="rId26"/>
    <p:sldId id="301" r:id="rId27"/>
    <p:sldId id="349" r:id="rId28"/>
    <p:sldId id="282" r:id="rId29"/>
    <p:sldId id="285" r:id="rId30"/>
    <p:sldId id="369" r:id="rId31"/>
    <p:sldId id="298" r:id="rId32"/>
    <p:sldId id="292" r:id="rId33"/>
    <p:sldId id="283" r:id="rId34"/>
    <p:sldId id="348" r:id="rId35"/>
    <p:sldId id="374" r:id="rId36"/>
    <p:sldId id="318" r:id="rId37"/>
    <p:sldId id="279" r:id="rId38"/>
    <p:sldId id="376" r:id="rId39"/>
    <p:sldId id="377" r:id="rId40"/>
    <p:sldId id="380" r:id="rId41"/>
    <p:sldId id="345" r:id="rId42"/>
    <p:sldId id="378" r:id="rId43"/>
    <p:sldId id="379" r:id="rId44"/>
    <p:sldId id="370" r:id="rId45"/>
    <p:sldId id="381" r:id="rId46"/>
    <p:sldId id="371" r:id="rId47"/>
  </p:sldIdLst>
  <p:sldSz cx="17881600" cy="100584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5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029"/>
    <a:srgbClr val="0E2D91"/>
    <a:srgbClr val="F14137"/>
    <a:srgbClr val="5B9BD5"/>
    <a:srgbClr val="70AD47"/>
    <a:srgbClr val="4BB6C6"/>
    <a:srgbClr val="4FBC5A"/>
    <a:srgbClr val="29DB80"/>
    <a:srgbClr val="4472C4"/>
    <a:srgbClr val="75B4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5455" autoAdjust="0"/>
  </p:normalViewPr>
  <p:slideViewPr>
    <p:cSldViewPr snapToGrid="0">
      <p:cViewPr varScale="1">
        <p:scale>
          <a:sx n="50" d="100"/>
          <a:sy n="50" d="100"/>
        </p:scale>
        <p:origin x="830" y="38"/>
      </p:cViewPr>
      <p:guideLst>
        <p:guide orient="horz" pos="3168"/>
        <p:guide pos="5632"/>
      </p:guideLst>
    </p:cSldViewPr>
  </p:slideViewPr>
  <p:notesTextViewPr>
    <p:cViewPr>
      <p:scale>
        <a:sx n="1" d="1"/>
        <a:sy n="1" d="1"/>
      </p:scale>
      <p:origin x="0" y="0"/>
    </p:cViewPr>
  </p:notesTextViewPr>
  <p:sorterViewPr>
    <p:cViewPr>
      <p:scale>
        <a:sx n="80" d="100"/>
        <a:sy n="80" d="100"/>
      </p:scale>
      <p:origin x="0" y="-214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20Demographics_al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LD%20criteria_effect%20size_2%20(no%20missing).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LD%20criteria_effect%20size_2%20(no%20missing).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LD%20criteria_effect%20size_2%20(no%20missing).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LD%20criteria_effect%20size.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arka\AppData\Roaming\Microsoft\Excel\Copy%20of%20LD%20criteria_effect%20size_2%20(no%20missing)%20(version%201).xlsb"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Copy%20of%20LD%20criteria_effect%20size_2%20(no%20missing).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HCG\Dropbox%20(HCG)\Team%20Files%203.0\Webinars\HCG_%20Webinars\14.%20Talent%20Development%20Benchmark%20Survey%20Results\Registration%20Report_Analyses.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Copy%20of%20LD%20criteria_effect%20size_2%20(no%20missing).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20Demographics_al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HCG\Dropbox%20(HCG)\Team%20Files%203.0\Webinars\HCG_%20Webinars\14.%20Talent%20Development%20Benchmark%20Survey%20Results\Registration%20Report_Analyse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HCG\Dropbox%20(HCG)\Team%20Files%203.0\Webinars\HCG_%20Webinars\14.%20Talent%20Development%20Benchmark%20Survey%20Results\Registration%20Report_Analyse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20Demographics_al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20Demographics_al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20Demographics_al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LD%20criteria_effect%20size_2%20(no%20missin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LD%20criteria_effect%20siz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LD%20criteria_effect%20size_2%20(no%20missing).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C:\Users\HCG\Dropbox%20(HCG)\Team%20Files%203.0\Webinars\HCG_%20Webinars\14.%20Talent%20Development%20Benchmark%20Survey%20Results\Registration%20Report_Analy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Lbls>
            <c:dLbl>
              <c:idx val="0"/>
              <c:layout>
                <c:manualLayout>
                  <c:x val="-4.7933617672790904E-2"/>
                  <c:y val="-2.9158282298046078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1"/>
              <c:layout>
                <c:manualLayout>
                  <c:x val="-1.3235642153139533E-2"/>
                  <c:y val="-1.811300579169264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2"/>
              <c:layout>
                <c:manualLayout>
                  <c:x val="-7.8944663167104627E-3"/>
                  <c:y val="-2.4252697579469234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dLbl>
            <c:dLbl>
              <c:idx val="4"/>
              <c:layout>
                <c:manualLayout>
                  <c:x val="-7.0056867891513564E-4"/>
                  <c:y val="7.8652668416447948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5"/>
              <c:layout>
                <c:manualLayout>
                  <c:x val="-5.3642825896762902E-3"/>
                  <c:y val="2.4325605132691748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6"/>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dLbl>
              <c:idx val="7"/>
              <c:layout>
                <c:manualLayout>
                  <c:x val="-4.0000000000000001E-3"/>
                  <c:y val="-1.50794692330125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8"/>
              <c:layout>
                <c:manualLayout>
                  <c:x val="-1.6906167979002625E-2"/>
                  <c:y val="-2.428696412948381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9"/>
              <c:layout>
                <c:manualLayout>
                  <c:x val="-1.4164460413355541E-3"/>
                  <c:y val="-4.3809996371550093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10"/>
              <c:layout>
                <c:manualLayout>
                  <c:x val="-2.7457349081364702E-3"/>
                  <c:y val="-5.8100029163021287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11"/>
              <c:layout>
                <c:manualLayout>
                  <c:x val="8.9676290463692039E-5"/>
                  <c:y val="-6.1205890930300384E-4"/>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12"/>
              <c:layout>
                <c:manualLayout>
                  <c:x val="-5.4549431321084863E-4"/>
                  <c:y val="8.3727034120734904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Sheet2!$B$11:$B$23</c:f>
              <c:strCache>
                <c:ptCount val="13"/>
                <c:pt idx="0">
                  <c:v>Aerospace &amp; Defense</c:v>
                </c:pt>
                <c:pt idx="1">
                  <c:v>Manufacturing</c:v>
                </c:pt>
                <c:pt idx="2">
                  <c:v>Education</c:v>
                </c:pt>
                <c:pt idx="3">
                  <c:v>Government</c:v>
                </c:pt>
                <c:pt idx="4">
                  <c:v>Insurance</c:v>
                </c:pt>
                <c:pt idx="5">
                  <c:v>Manufacturing</c:v>
                </c:pt>
                <c:pt idx="6">
                  <c:v>Agriculture</c:v>
                </c:pt>
                <c:pt idx="7">
                  <c:v>Pharmaceuticals</c:v>
                </c:pt>
                <c:pt idx="8">
                  <c:v>Technology</c:v>
                </c:pt>
                <c:pt idx="9">
                  <c:v>Automotive</c:v>
                </c:pt>
                <c:pt idx="10">
                  <c:v>Other</c:v>
                </c:pt>
                <c:pt idx="11">
                  <c:v>Banking</c:v>
                </c:pt>
                <c:pt idx="12">
                  <c:v>Business Services</c:v>
                </c:pt>
              </c:strCache>
            </c:strRef>
          </c:cat>
          <c:val>
            <c:numRef>
              <c:f>Sheet2!$C$11:$C$23</c:f>
              <c:numCache>
                <c:formatCode>###0.0</c:formatCode>
                <c:ptCount val="13"/>
                <c:pt idx="0">
                  <c:v>2.7027027027027026</c:v>
                </c:pt>
                <c:pt idx="1">
                  <c:v>2.7027027027027026</c:v>
                </c:pt>
                <c:pt idx="2">
                  <c:v>5.4054054054054053</c:v>
                </c:pt>
                <c:pt idx="3">
                  <c:v>2.7027027027027026</c:v>
                </c:pt>
                <c:pt idx="4">
                  <c:v>8.1081081081081088</c:v>
                </c:pt>
                <c:pt idx="5">
                  <c:v>5.4054054054054053</c:v>
                </c:pt>
                <c:pt idx="6">
                  <c:v>5.4054054054054053</c:v>
                </c:pt>
                <c:pt idx="7">
                  <c:v>10.810810810810811</c:v>
                </c:pt>
                <c:pt idx="8">
                  <c:v>29.72972972972973</c:v>
                </c:pt>
                <c:pt idx="9">
                  <c:v>2.7027027027027026</c:v>
                </c:pt>
                <c:pt idx="10">
                  <c:v>8.1081081081081088</c:v>
                </c:pt>
                <c:pt idx="11">
                  <c:v>5.4054054054054053</c:v>
                </c:pt>
                <c:pt idx="12">
                  <c:v>10.810810810810811</c:v>
                </c:pt>
              </c:numCache>
            </c:numRef>
          </c:val>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'1sr critical trng Design (n)'!$B$3:$B$10</c:f>
              <c:strCache>
                <c:ptCount val="8"/>
                <c:pt idx="0">
                  <c:v>There are multiple opportunities to practice the new skill</c:v>
                </c:pt>
                <c:pt idx="1">
                  <c:v>The learning content is divided into modules or subsections</c:v>
                </c:pt>
                <c:pt idx="2">
                  <c:v>Employees receive feedback on their training performance</c:v>
                </c:pt>
                <c:pt idx="3">
                  <c:v>Employees take a knowledge test before and after learning</c:v>
                </c:pt>
                <c:pt idx="4">
                  <c:v>Employees take a knowledge test after learning</c:v>
                </c:pt>
                <c:pt idx="5">
                  <c:v>Employees complete an assignment after learning</c:v>
                </c:pt>
                <c:pt idx="6">
                  <c:v>Employees set skill application goals before the training ends</c:v>
                </c:pt>
                <c:pt idx="7">
                  <c:v>The assessment results are used to channel the right level of learning content</c:v>
                </c:pt>
              </c:strCache>
            </c:strRef>
          </c:cat>
          <c:val>
            <c:numRef>
              <c:f>'1sr critical trng Design (n)'!$C$3:$C$10</c:f>
              <c:numCache>
                <c:formatCode>0</c:formatCode>
                <c:ptCount val="8"/>
                <c:pt idx="0">
                  <c:v>81.8</c:v>
                </c:pt>
                <c:pt idx="1">
                  <c:v>72.7</c:v>
                </c:pt>
                <c:pt idx="2">
                  <c:v>54.5</c:v>
                </c:pt>
                <c:pt idx="3">
                  <c:v>45.5</c:v>
                </c:pt>
                <c:pt idx="4">
                  <c:v>45.5</c:v>
                </c:pt>
                <c:pt idx="5">
                  <c:v>45.5</c:v>
                </c:pt>
                <c:pt idx="6">
                  <c:v>36.4</c:v>
                </c:pt>
                <c:pt idx="7">
                  <c:v>18.2</c:v>
                </c:pt>
              </c:numCache>
            </c:numRef>
          </c:val>
        </c:ser>
        <c:dLbls>
          <c:showLegendKey val="0"/>
          <c:showVal val="1"/>
          <c:showCatName val="0"/>
          <c:showSerName val="0"/>
          <c:showPercent val="0"/>
          <c:showBubbleSize val="0"/>
        </c:dLbls>
        <c:gapWidth val="150"/>
        <c:overlap val="-25"/>
        <c:axId val="236500768"/>
        <c:axId val="236498416"/>
      </c:barChart>
      <c:catAx>
        <c:axId val="236500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6498416"/>
        <c:crosses val="autoZero"/>
        <c:auto val="1"/>
        <c:lblAlgn val="ctr"/>
        <c:lblOffset val="100"/>
        <c:noMultiLvlLbl val="0"/>
      </c:catAx>
      <c:valAx>
        <c:axId val="236498416"/>
        <c:scaling>
          <c:orientation val="minMax"/>
        </c:scaling>
        <c:delete val="1"/>
        <c:axPos val="t"/>
        <c:numFmt formatCode="0" sourceLinked="1"/>
        <c:majorTickMark val="none"/>
        <c:minorTickMark val="none"/>
        <c:tickLblPos val="nextTo"/>
        <c:crossAx val="23650076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'L&amp;D options(n)'!$B$4:$B$12</c:f>
              <c:strCache>
                <c:ptCount val="9"/>
                <c:pt idx="0">
                  <c:v>Funding to attend external training</c:v>
                </c:pt>
                <c:pt idx="1">
                  <c:v>Request internally-sourced training</c:v>
                </c:pt>
                <c:pt idx="2">
                  <c:v>On-the-job training</c:v>
                </c:pt>
                <c:pt idx="3">
                  <c:v>Mentoring</c:v>
                </c:pt>
                <c:pt idx="4">
                  <c:v>Funding to attend conferences</c:v>
                </c:pt>
                <c:pt idx="5">
                  <c:v>Tuition assistance</c:v>
                </c:pt>
                <c:pt idx="6">
                  <c:v>Cross-training</c:v>
                </c:pt>
                <c:pt idx="7">
                  <c:v>Shadowing</c:v>
                </c:pt>
                <c:pt idx="8">
                  <c:v>Apprenticeship</c:v>
                </c:pt>
              </c:strCache>
            </c:strRef>
          </c:cat>
          <c:val>
            <c:numRef>
              <c:f>'L&amp;D options(n)'!$C$4:$C$12</c:f>
              <c:numCache>
                <c:formatCode>###0</c:formatCode>
                <c:ptCount val="9"/>
                <c:pt idx="0">
                  <c:v>90.9</c:v>
                </c:pt>
                <c:pt idx="1">
                  <c:v>90.9</c:v>
                </c:pt>
                <c:pt idx="2">
                  <c:v>90.9</c:v>
                </c:pt>
                <c:pt idx="3">
                  <c:v>81.8</c:v>
                </c:pt>
                <c:pt idx="4">
                  <c:v>72.7</c:v>
                </c:pt>
                <c:pt idx="5">
                  <c:v>45.5</c:v>
                </c:pt>
                <c:pt idx="6">
                  <c:v>45.5</c:v>
                </c:pt>
                <c:pt idx="7">
                  <c:v>36.4</c:v>
                </c:pt>
                <c:pt idx="8">
                  <c:v>27.3</c:v>
                </c:pt>
              </c:numCache>
            </c:numRef>
          </c:val>
        </c:ser>
        <c:dLbls>
          <c:showLegendKey val="0"/>
          <c:showVal val="1"/>
          <c:showCatName val="0"/>
          <c:showSerName val="0"/>
          <c:showPercent val="0"/>
          <c:showBubbleSize val="0"/>
        </c:dLbls>
        <c:gapWidth val="150"/>
        <c:overlap val="-25"/>
        <c:axId val="493924408"/>
        <c:axId val="493921272"/>
      </c:barChart>
      <c:catAx>
        <c:axId val="493924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3921272"/>
        <c:crosses val="autoZero"/>
        <c:auto val="1"/>
        <c:lblAlgn val="ctr"/>
        <c:lblOffset val="100"/>
        <c:noMultiLvlLbl val="0"/>
      </c:catAx>
      <c:valAx>
        <c:axId val="493921272"/>
        <c:scaling>
          <c:orientation val="minMax"/>
        </c:scaling>
        <c:delete val="1"/>
        <c:axPos val="t"/>
        <c:numFmt formatCode="###0" sourceLinked="1"/>
        <c:majorTickMark val="none"/>
        <c:minorTickMark val="none"/>
        <c:tickLblPos val="nextTo"/>
        <c:crossAx val="49392440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'design elements(n)'!$A$2:$A$4</c:f>
              <c:strCache>
                <c:ptCount val="3"/>
                <c:pt idx="0">
                  <c:v>For critical skills, the physical setting of the training is similar to the real work setting</c:v>
                </c:pt>
                <c:pt idx="1">
                  <c:v>Most learning offerings are designed to provide a realistic psychological experience through role plays and simulations</c:v>
                </c:pt>
                <c:pt idx="2">
                  <c:v>For high risks skills, augmented reality is used to provide a realistic experience in a safe environment </c:v>
                </c:pt>
              </c:strCache>
            </c:strRef>
          </c:cat>
          <c:val>
            <c:numRef>
              <c:f>'design elements(n)'!$B$2:$B$4</c:f>
            </c:numRef>
          </c:val>
        </c:ser>
        <c:ser>
          <c:idx val="1"/>
          <c:order val="1"/>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'design elements(n)'!$A$2:$A$4</c:f>
              <c:strCache>
                <c:ptCount val="3"/>
                <c:pt idx="0">
                  <c:v>For critical skills, the physical setting of the training is similar to the real work setting</c:v>
                </c:pt>
                <c:pt idx="1">
                  <c:v>Most learning offerings are designed to provide a realistic psychological experience through role plays and simulations</c:v>
                </c:pt>
                <c:pt idx="2">
                  <c:v>For high risks skills, augmented reality is used to provide a realistic experience in a safe environment </c:v>
                </c:pt>
              </c:strCache>
            </c:strRef>
          </c:cat>
          <c:val>
            <c:numRef>
              <c:f>'design elements(n)'!$C$2:$C$4</c:f>
            </c:numRef>
          </c:val>
        </c:ser>
        <c:ser>
          <c:idx val="2"/>
          <c:order val="2"/>
          <c:spPr>
            <a:solidFill>
              <a:srgbClr val="0E2D9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'design elements(n)'!$A$2:$A$4</c:f>
              <c:strCache>
                <c:ptCount val="3"/>
                <c:pt idx="0">
                  <c:v>For critical skills, the physical setting of the training is similar to the real work setting</c:v>
                </c:pt>
                <c:pt idx="1">
                  <c:v>Most learning offerings are designed to provide a realistic psychological experience through role plays and simulations</c:v>
                </c:pt>
                <c:pt idx="2">
                  <c:v>For high risks skills, augmented reality is used to provide a realistic experience in a safe environment </c:v>
                </c:pt>
              </c:strCache>
            </c:strRef>
          </c:cat>
          <c:val>
            <c:numRef>
              <c:f>'design elements(n)'!$D$2:$D$4</c:f>
              <c:numCache>
                <c:formatCode>0</c:formatCode>
                <c:ptCount val="3"/>
                <c:pt idx="0">
                  <c:v>58</c:v>
                </c:pt>
                <c:pt idx="1">
                  <c:v>50</c:v>
                </c:pt>
                <c:pt idx="2">
                  <c:v>8</c:v>
                </c:pt>
              </c:numCache>
            </c:numRef>
          </c:val>
        </c:ser>
        <c:dLbls>
          <c:showLegendKey val="0"/>
          <c:showVal val="1"/>
          <c:showCatName val="0"/>
          <c:showSerName val="0"/>
          <c:showPercent val="0"/>
          <c:showBubbleSize val="0"/>
        </c:dLbls>
        <c:gapWidth val="150"/>
        <c:overlap val="-25"/>
        <c:axId val="493922448"/>
        <c:axId val="493922840"/>
      </c:barChart>
      <c:catAx>
        <c:axId val="493922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93922840"/>
        <c:crosses val="autoZero"/>
        <c:auto val="1"/>
        <c:lblAlgn val="ctr"/>
        <c:lblOffset val="100"/>
        <c:noMultiLvlLbl val="0"/>
      </c:catAx>
      <c:valAx>
        <c:axId val="493922840"/>
        <c:scaling>
          <c:orientation val="minMax"/>
        </c:scaling>
        <c:delete val="1"/>
        <c:axPos val="t"/>
        <c:numFmt formatCode="0" sourceLinked="1"/>
        <c:majorTickMark val="none"/>
        <c:minorTickMark val="none"/>
        <c:tickLblPos val="nextTo"/>
        <c:crossAx val="493922448"/>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'Collectv capacity(n)'!$B$3:$B$5</c:f>
              <c:strCache>
                <c:ptCount val="3"/>
                <c:pt idx="0">
                  <c:v>We have several training options to develop the collective capacity of teams</c:v>
                </c:pt>
                <c:pt idx="1">
                  <c:v>Teams engage in cross training to improve team performance</c:v>
                </c:pt>
                <c:pt idx="2">
                  <c:v>We use team training to develop shared mental mental models around a critical business process</c:v>
                </c:pt>
              </c:strCache>
            </c:strRef>
          </c:cat>
          <c:val>
            <c:numRef>
              <c:f>'Collectv capacity(n)'!$C$3:$C$5</c:f>
              <c:numCache>
                <c:formatCode>0</c:formatCode>
                <c:ptCount val="3"/>
                <c:pt idx="0">
                  <c:v>35</c:v>
                </c:pt>
                <c:pt idx="1">
                  <c:v>35</c:v>
                </c:pt>
                <c:pt idx="2">
                  <c:v>31</c:v>
                </c:pt>
              </c:numCache>
            </c:numRef>
          </c:val>
        </c:ser>
        <c:dLbls>
          <c:showLegendKey val="0"/>
          <c:showVal val="1"/>
          <c:showCatName val="0"/>
          <c:showSerName val="0"/>
          <c:showPercent val="0"/>
          <c:showBubbleSize val="0"/>
        </c:dLbls>
        <c:gapWidth val="150"/>
        <c:overlap val="-25"/>
        <c:axId val="493924016"/>
        <c:axId val="220301992"/>
      </c:barChart>
      <c:catAx>
        <c:axId val="493924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20301992"/>
        <c:crosses val="autoZero"/>
        <c:auto val="1"/>
        <c:lblAlgn val="ctr"/>
        <c:lblOffset val="100"/>
        <c:noMultiLvlLbl val="0"/>
      </c:catAx>
      <c:valAx>
        <c:axId val="220301992"/>
        <c:scaling>
          <c:orientation val="minMax"/>
        </c:scaling>
        <c:delete val="1"/>
        <c:axPos val="t"/>
        <c:numFmt formatCode="0" sourceLinked="1"/>
        <c:majorTickMark val="none"/>
        <c:minorTickMark val="none"/>
        <c:tickLblPos val="nextTo"/>
        <c:crossAx val="4939240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'Training hours'!$B$1</c:f>
              <c:strCache>
                <c:ptCount val="1"/>
                <c:pt idx="0">
                  <c:v>Percent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'Training hours'!$A$2:$A$5</c:f>
              <c:strCache>
                <c:ptCount val="4"/>
                <c:pt idx="0">
                  <c:v>There are no mandated training hours</c:v>
                </c:pt>
                <c:pt idx="1">
                  <c:v>Greater than 50 hours</c:v>
                </c:pt>
                <c:pt idx="2">
                  <c:v>31-40 hours</c:v>
                </c:pt>
                <c:pt idx="3">
                  <c:v>21-30 hours</c:v>
                </c:pt>
              </c:strCache>
            </c:strRef>
          </c:cat>
          <c:val>
            <c:numRef>
              <c:f>'Training hours'!$B$2:$B$5</c:f>
              <c:numCache>
                <c:formatCode>###0.0</c:formatCode>
                <c:ptCount val="4"/>
                <c:pt idx="0">
                  <c:v>19.23076923076923</c:v>
                </c:pt>
                <c:pt idx="1">
                  <c:v>3.8461538461538463</c:v>
                </c:pt>
                <c:pt idx="2">
                  <c:v>7.6923076923076925</c:v>
                </c:pt>
                <c:pt idx="3">
                  <c:v>3.8461538461538463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'post training support(n)'!$C$1</c:f>
              <c:strCache>
                <c:ptCount val="1"/>
                <c:pt idx="0">
                  <c:v>percentage (Yes)</c:v>
                </c:pt>
              </c:strCache>
            </c:strRef>
          </c:tx>
          <c:spPr>
            <a:solidFill>
              <a:srgbClr val="0E2D9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 training support(n)'!$B$2:$B$8</c:f>
              <c:strCache>
                <c:ptCount val="7"/>
                <c:pt idx="0">
                  <c:v>Application of new skills on the job are recognized and rewarded</c:v>
                </c:pt>
                <c:pt idx="1">
                  <c:v>Employees set learning goals before starting their learning</c:v>
                </c:pt>
                <c:pt idx="2">
                  <c:v>Employees are encouraged to take charge of their own learning</c:v>
                </c:pt>
                <c:pt idx="3">
                  <c:v>Funding is made available to support all employees' learning and development needs</c:v>
                </c:pt>
                <c:pt idx="4">
                  <c:v>Employees have projects where they can utilize actively practice their new skills</c:v>
                </c:pt>
                <c:pt idx="5">
                  <c:v>Employees are held accountable to find opportunities to apply their new skills</c:v>
                </c:pt>
                <c:pt idx="6">
                  <c:v>When screening job candidates, they are assessed for their ability to learn</c:v>
                </c:pt>
              </c:strCache>
            </c:strRef>
          </c:cat>
          <c:val>
            <c:numRef>
              <c:f>'post training support(n)'!$C$2:$C$8</c:f>
              <c:numCache>
                <c:formatCode>0</c:formatCode>
                <c:ptCount val="7"/>
                <c:pt idx="0">
                  <c:v>77.8</c:v>
                </c:pt>
                <c:pt idx="1">
                  <c:v>66.7</c:v>
                </c:pt>
                <c:pt idx="2">
                  <c:v>65</c:v>
                </c:pt>
                <c:pt idx="3">
                  <c:v>65</c:v>
                </c:pt>
                <c:pt idx="4">
                  <c:v>55.6</c:v>
                </c:pt>
                <c:pt idx="5">
                  <c:v>55.6</c:v>
                </c:pt>
                <c:pt idx="6">
                  <c:v>42</c:v>
                </c:pt>
              </c:numCache>
            </c:numRef>
          </c:val>
        </c:ser>
        <c:dLbls>
          <c:showLegendKey val="0"/>
          <c:showVal val="1"/>
          <c:showCatName val="0"/>
          <c:showSerName val="0"/>
          <c:showPercent val="0"/>
          <c:showBubbleSize val="0"/>
        </c:dLbls>
        <c:gapWidth val="150"/>
        <c:overlap val="-25"/>
        <c:axId val="496913160"/>
        <c:axId val="496917864"/>
      </c:barChart>
      <c:catAx>
        <c:axId val="496913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6917864"/>
        <c:crosses val="autoZero"/>
        <c:auto val="1"/>
        <c:lblAlgn val="ctr"/>
        <c:lblOffset val="100"/>
        <c:noMultiLvlLbl val="0"/>
      </c:catAx>
      <c:valAx>
        <c:axId val="496917864"/>
        <c:scaling>
          <c:orientation val="minMax"/>
        </c:scaling>
        <c:delete val="1"/>
        <c:axPos val="t"/>
        <c:numFmt formatCode="0" sourceLinked="1"/>
        <c:majorTickMark val="none"/>
        <c:minorTickMark val="none"/>
        <c:tickLblPos val="nextTo"/>
        <c:crossAx val="49691316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 training support(n)'!$G$8:$G$13</c:f>
              <c:strCache>
                <c:ptCount val="6"/>
                <c:pt idx="0">
                  <c:v>Managers encourage the use of their employees' newly learned skills</c:v>
                </c:pt>
                <c:pt idx="1">
                  <c:v>Managers have a good understanding of the strengths each employee brings to their role.  </c:v>
                </c:pt>
                <c:pt idx="2">
                  <c:v>Managers and employees share the learning goals</c:v>
                </c:pt>
                <c:pt idx="3">
                  <c:v>Managers discuss the relevance of their new skills with the employees</c:v>
                </c:pt>
                <c:pt idx="4">
                  <c:v>Employees set application goals with their managers to utilize their new skills</c:v>
                </c:pt>
                <c:pt idx="5">
                  <c:v>Managers have a good understanding of the gaps and development needs of each employee, relative to the requirements of their role. </c:v>
                </c:pt>
              </c:strCache>
            </c:strRef>
          </c:cat>
          <c:val>
            <c:numRef>
              <c:f>'post training support(n)'!$H$8:$H$13</c:f>
              <c:numCache>
                <c:formatCode>0</c:formatCode>
                <c:ptCount val="6"/>
                <c:pt idx="0">
                  <c:v>55.6</c:v>
                </c:pt>
                <c:pt idx="1">
                  <c:v>50</c:v>
                </c:pt>
                <c:pt idx="2">
                  <c:v>44.4</c:v>
                </c:pt>
                <c:pt idx="3">
                  <c:v>44.4</c:v>
                </c:pt>
                <c:pt idx="4">
                  <c:v>44.4</c:v>
                </c:pt>
                <c:pt idx="5">
                  <c:v>42</c:v>
                </c:pt>
              </c:numCache>
            </c:numRef>
          </c:val>
        </c:ser>
        <c:dLbls>
          <c:showLegendKey val="0"/>
          <c:showVal val="1"/>
          <c:showCatName val="0"/>
          <c:showSerName val="0"/>
          <c:showPercent val="0"/>
          <c:showBubbleSize val="0"/>
        </c:dLbls>
        <c:gapWidth val="150"/>
        <c:overlap val="-25"/>
        <c:axId val="496910416"/>
        <c:axId val="496915512"/>
      </c:barChart>
      <c:catAx>
        <c:axId val="496910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6915512"/>
        <c:crosses val="autoZero"/>
        <c:auto val="1"/>
        <c:lblAlgn val="ctr"/>
        <c:lblOffset val="100"/>
        <c:noMultiLvlLbl val="0"/>
      </c:catAx>
      <c:valAx>
        <c:axId val="496915512"/>
        <c:scaling>
          <c:orientation val="minMax"/>
        </c:scaling>
        <c:delete val="1"/>
        <c:axPos val="t"/>
        <c:numFmt formatCode="0" sourceLinked="1"/>
        <c:majorTickMark val="none"/>
        <c:minorTickMark val="none"/>
        <c:tickLblPos val="nextTo"/>
        <c:crossAx val="496910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Tabulation!$B$3:$B$7</c:f>
              <c:strCache>
                <c:ptCount val="5"/>
                <c:pt idx="0">
                  <c:v>It will address 100% of the critical talent need</c:v>
                </c:pt>
                <c:pt idx="1">
                  <c:v>It will address 25% of the critical talent need</c:v>
                </c:pt>
                <c:pt idx="2">
                  <c:v>It will address 50% of the critical talent need</c:v>
                </c:pt>
                <c:pt idx="3">
                  <c:v>It will address 75% of the critical talent need</c:v>
                </c:pt>
                <c:pt idx="4">
                  <c:v>There is no stated expectation of a return</c:v>
                </c:pt>
              </c:strCache>
            </c:strRef>
          </c:cat>
          <c:val>
            <c:numRef>
              <c:f>Tabulation!$C$3:$C$7</c:f>
              <c:numCache>
                <c:formatCode>0%</c:formatCode>
                <c:ptCount val="5"/>
                <c:pt idx="0">
                  <c:v>0.14814814814814814</c:v>
                </c:pt>
                <c:pt idx="1">
                  <c:v>3.7037037037037035E-2</c:v>
                </c:pt>
                <c:pt idx="2">
                  <c:v>3.7037037037037035E-2</c:v>
                </c:pt>
                <c:pt idx="3">
                  <c:v>0.22222222222222221</c:v>
                </c:pt>
                <c:pt idx="4">
                  <c:v>0.55555555555555558</c:v>
                </c:pt>
              </c:numCache>
            </c:numRef>
          </c:val>
        </c:ser>
        <c:dLbls>
          <c:showLegendKey val="0"/>
          <c:showVal val="1"/>
          <c:showCatName val="0"/>
          <c:showSerName val="0"/>
          <c:showPercent val="0"/>
          <c:showBubbleSize val="0"/>
        </c:dLbls>
        <c:gapWidth val="150"/>
        <c:overlap val="-25"/>
        <c:axId val="496915904"/>
        <c:axId val="496916296"/>
      </c:barChart>
      <c:catAx>
        <c:axId val="496915904"/>
        <c:scaling>
          <c:orientation val="minMax"/>
        </c:scaling>
        <c:delete val="0"/>
        <c:axPos val="l"/>
        <c:numFmt formatCode="General" sourceLinked="0"/>
        <c:majorTickMark val="none"/>
        <c:minorTickMark val="none"/>
        <c:tickLblPos val="nextTo"/>
        <c:crossAx val="496916296"/>
        <c:crosses val="autoZero"/>
        <c:auto val="1"/>
        <c:lblAlgn val="ctr"/>
        <c:lblOffset val="100"/>
        <c:noMultiLvlLbl val="0"/>
      </c:catAx>
      <c:valAx>
        <c:axId val="496916296"/>
        <c:scaling>
          <c:orientation val="minMax"/>
        </c:scaling>
        <c:delete val="1"/>
        <c:axPos val="b"/>
        <c:numFmt formatCode="0%" sourceLinked="1"/>
        <c:majorTickMark val="out"/>
        <c:minorTickMark val="none"/>
        <c:tickLblPos val="nextTo"/>
        <c:crossAx val="49691590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'LD outcome metrics'!$B$2:$B$11</c:f>
              <c:strCache>
                <c:ptCount val="10"/>
                <c:pt idx="0">
                  <c:v>Productivity</c:v>
                </c:pt>
                <c:pt idx="1">
                  <c:v>Employee engagement</c:v>
                </c:pt>
                <c:pt idx="2">
                  <c:v>Quality</c:v>
                </c:pt>
                <c:pt idx="3">
                  <c:v>Speed of work outputs</c:v>
                </c:pt>
                <c:pt idx="4">
                  <c:v>Internal promotions </c:v>
                </c:pt>
                <c:pt idx="5">
                  <c:v>Retention</c:v>
                </c:pt>
                <c:pt idx="6">
                  <c:v>Sales</c:v>
                </c:pt>
                <c:pt idx="7">
                  <c:v>Margins</c:v>
                </c:pt>
                <c:pt idx="8">
                  <c:v>Errors in work outputs</c:v>
                </c:pt>
                <c:pt idx="9">
                  <c:v>Innovation</c:v>
                </c:pt>
              </c:strCache>
            </c:strRef>
          </c:cat>
          <c:val>
            <c:numRef>
              <c:f>'LD outcome metrics'!$C$2:$C$11</c:f>
              <c:numCache>
                <c:formatCode>General</c:formatCode>
                <c:ptCount val="10"/>
                <c:pt idx="0">
                  <c:v>55</c:v>
                </c:pt>
                <c:pt idx="1">
                  <c:v>55</c:v>
                </c:pt>
                <c:pt idx="2">
                  <c:v>50</c:v>
                </c:pt>
                <c:pt idx="3">
                  <c:v>40</c:v>
                </c:pt>
                <c:pt idx="4">
                  <c:v>40</c:v>
                </c:pt>
                <c:pt idx="5">
                  <c:v>35</c:v>
                </c:pt>
                <c:pt idx="6">
                  <c:v>35</c:v>
                </c:pt>
                <c:pt idx="7">
                  <c:v>20</c:v>
                </c:pt>
                <c:pt idx="8">
                  <c:v>20</c:v>
                </c:pt>
                <c:pt idx="9">
                  <c:v>10</c:v>
                </c:pt>
              </c:numCache>
            </c:numRef>
          </c:val>
        </c:ser>
        <c:dLbls>
          <c:showLegendKey val="0"/>
          <c:showVal val="1"/>
          <c:showCatName val="0"/>
          <c:showSerName val="0"/>
          <c:showPercent val="0"/>
          <c:showBubbleSize val="0"/>
        </c:dLbls>
        <c:gapWidth val="150"/>
        <c:overlap val="-25"/>
        <c:axId val="496913552"/>
        <c:axId val="496911984"/>
      </c:barChart>
      <c:catAx>
        <c:axId val="496913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6911984"/>
        <c:crosses val="autoZero"/>
        <c:auto val="1"/>
        <c:lblAlgn val="ctr"/>
        <c:lblOffset val="100"/>
        <c:noMultiLvlLbl val="0"/>
      </c:catAx>
      <c:valAx>
        <c:axId val="496911984"/>
        <c:scaling>
          <c:orientation val="minMax"/>
        </c:scaling>
        <c:delete val="1"/>
        <c:axPos val="t"/>
        <c:numFmt formatCode="General" sourceLinked="1"/>
        <c:majorTickMark val="none"/>
        <c:minorTickMark val="none"/>
        <c:tickLblPos val="nextTo"/>
        <c:crossAx val="49691355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'LD effectiveness criteria'!$A$2:$A$10</c:f>
              <c:strCache>
                <c:ptCount val="9"/>
                <c:pt idx="0">
                  <c:v>Learners' ratings of satisfaction with instructor</c:v>
                </c:pt>
                <c:pt idx="1">
                  <c:v>Number of training hours completed each year</c:v>
                </c:pt>
                <c:pt idx="2">
                  <c:v>Learners' ratings of satisfaction with training</c:v>
                </c:pt>
                <c:pt idx="3">
                  <c:v>Knowledge gain as measured by a test</c:v>
                </c:pt>
                <c:pt idx="4">
                  <c:v>Learners' ratings of utility of training</c:v>
                </c:pt>
                <c:pt idx="5">
                  <c:v>Job Impact as measured by learner and manager surveys</c:v>
                </c:pt>
                <c:pt idx="6">
                  <c:v>Changes in business outcomes as a result of the training</c:v>
                </c:pt>
                <c:pt idx="7">
                  <c:v>Skill gain as measured by simulations</c:v>
                </c:pt>
                <c:pt idx="8">
                  <c:v>Return on investment</c:v>
                </c:pt>
              </c:strCache>
            </c:strRef>
          </c:cat>
          <c:val>
            <c:numRef>
              <c:f>'LD effectiveness criteria'!$B$2:$B$10</c:f>
              <c:numCache>
                <c:formatCode>0%</c:formatCode>
                <c:ptCount val="9"/>
                <c:pt idx="0">
                  <c:v>0.8</c:v>
                </c:pt>
                <c:pt idx="1">
                  <c:v>0.7</c:v>
                </c:pt>
                <c:pt idx="2">
                  <c:v>0.7</c:v>
                </c:pt>
                <c:pt idx="3">
                  <c:v>0.6</c:v>
                </c:pt>
                <c:pt idx="4">
                  <c:v>0.5</c:v>
                </c:pt>
                <c:pt idx="5">
                  <c:v>0.5</c:v>
                </c:pt>
                <c:pt idx="6">
                  <c:v>0.4</c:v>
                </c:pt>
                <c:pt idx="7">
                  <c:v>0.35</c:v>
                </c:pt>
                <c:pt idx="8">
                  <c:v>0.05</c:v>
                </c:pt>
              </c:numCache>
            </c:numRef>
          </c:val>
        </c:ser>
        <c:dLbls>
          <c:showLegendKey val="0"/>
          <c:showVal val="1"/>
          <c:showCatName val="0"/>
          <c:showSerName val="0"/>
          <c:showPercent val="0"/>
          <c:showBubbleSize val="0"/>
        </c:dLbls>
        <c:gapWidth val="150"/>
        <c:overlap val="-25"/>
        <c:axId val="496914336"/>
        <c:axId val="496916688"/>
      </c:barChart>
      <c:catAx>
        <c:axId val="496914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6916688"/>
        <c:crosses val="autoZero"/>
        <c:auto val="1"/>
        <c:lblAlgn val="ctr"/>
        <c:lblOffset val="100"/>
        <c:noMultiLvlLbl val="0"/>
      </c:catAx>
      <c:valAx>
        <c:axId val="496916688"/>
        <c:scaling>
          <c:orientation val="minMax"/>
        </c:scaling>
        <c:delete val="1"/>
        <c:axPos val="t"/>
        <c:numFmt formatCode="0%" sourceLinked="1"/>
        <c:majorTickMark val="none"/>
        <c:minorTickMark val="none"/>
        <c:tickLblPos val="nextTo"/>
        <c:crossAx val="49691433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09864429279958E-2"/>
          <c:y val="2.397260327842653E-2"/>
          <c:w val="0.73978506341433836"/>
          <c:h val="0.7752543274560082"/>
        </c:manualLayout>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dLbl>
              <c:idx val="0"/>
              <c:layout>
                <c:manualLayout>
                  <c:x val="1.141013782828069E-2"/>
                  <c:y val="0"/>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1.5972088854754267E-4"/>
                  <c:y val="0"/>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1.8822178477690289E-2"/>
                  <c:y val="-8.0956911636045403E-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6.502843394575678E-3"/>
                  <c:y val="-7.1292650918634744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Sheet2!$B$3:$B$6</c:f>
              <c:strCache>
                <c:ptCount val="4"/>
                <c:pt idx="0">
                  <c:v>Government</c:v>
                </c:pt>
                <c:pt idx="1">
                  <c:v>Nonprofit</c:v>
                </c:pt>
                <c:pt idx="2">
                  <c:v>Publicly traded</c:v>
                </c:pt>
                <c:pt idx="3">
                  <c:v>Private</c:v>
                </c:pt>
              </c:strCache>
            </c:strRef>
          </c:cat>
          <c:val>
            <c:numRef>
              <c:f>Sheet2!$C$3:$C$6</c:f>
              <c:numCache>
                <c:formatCode>###0.0</c:formatCode>
                <c:ptCount val="4"/>
                <c:pt idx="0">
                  <c:v>2.7027027027027026</c:v>
                </c:pt>
                <c:pt idx="1">
                  <c:v>8.1081081081081088</c:v>
                </c:pt>
                <c:pt idx="2">
                  <c:v>51.351351351351354</c:v>
                </c:pt>
                <c:pt idx="3">
                  <c:v>37.837837837837839</c:v>
                </c:pt>
              </c:numCache>
            </c:numRef>
          </c:val>
        </c:ser>
        <c:dLbls>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1.6515535609539177E-2"/>
          <c:y val="0.83545658151698732"/>
          <c:w val="0.8945281244194534"/>
          <c:h val="0.162712452406590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Tabulation!$B$29:$B$32</c:f>
              <c:strCache>
                <c:ptCount val="4"/>
                <c:pt idx="0">
                  <c:v>Almost impossible</c:v>
                </c:pt>
                <c:pt idx="1">
                  <c:v>Challenging</c:v>
                </c:pt>
                <c:pt idx="2">
                  <c:v>Extremely easy</c:v>
                </c:pt>
                <c:pt idx="3">
                  <c:v>Somewhat easy</c:v>
                </c:pt>
              </c:strCache>
            </c:strRef>
          </c:cat>
          <c:val>
            <c:numRef>
              <c:f>Tabulation!$C$29:$C$32</c:f>
              <c:numCache>
                <c:formatCode>0%</c:formatCode>
                <c:ptCount val="4"/>
                <c:pt idx="0">
                  <c:v>0.1111111111111111</c:v>
                </c:pt>
                <c:pt idx="1">
                  <c:v>0.40740740740740738</c:v>
                </c:pt>
                <c:pt idx="2">
                  <c:v>0.1111111111111111</c:v>
                </c:pt>
                <c:pt idx="3">
                  <c:v>0.37037037037037035</c:v>
                </c:pt>
              </c:numCache>
            </c:numRef>
          </c:val>
        </c:ser>
        <c:dLbls>
          <c:showLegendKey val="0"/>
          <c:showVal val="1"/>
          <c:showCatName val="0"/>
          <c:showSerName val="0"/>
          <c:showPercent val="0"/>
          <c:showBubbleSize val="0"/>
        </c:dLbls>
        <c:gapWidth val="150"/>
        <c:overlap val="-25"/>
        <c:axId val="496914728"/>
        <c:axId val="496917080"/>
      </c:barChart>
      <c:catAx>
        <c:axId val="496914728"/>
        <c:scaling>
          <c:orientation val="minMax"/>
        </c:scaling>
        <c:delete val="0"/>
        <c:axPos val="l"/>
        <c:numFmt formatCode="General" sourceLinked="0"/>
        <c:majorTickMark val="none"/>
        <c:minorTickMark val="none"/>
        <c:tickLblPos val="nextTo"/>
        <c:crossAx val="496917080"/>
        <c:crosses val="autoZero"/>
        <c:auto val="1"/>
        <c:lblAlgn val="ctr"/>
        <c:lblOffset val="100"/>
        <c:noMultiLvlLbl val="0"/>
      </c:catAx>
      <c:valAx>
        <c:axId val="496917080"/>
        <c:scaling>
          <c:orientation val="minMax"/>
        </c:scaling>
        <c:delete val="1"/>
        <c:axPos val="b"/>
        <c:numFmt formatCode="0%" sourceLinked="1"/>
        <c:majorTickMark val="out"/>
        <c:minorTickMark val="none"/>
        <c:tickLblPos val="nextTo"/>
        <c:crossAx val="49691472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Tabulation!$B$35:$B$38</c:f>
              <c:strCache>
                <c:ptCount val="4"/>
                <c:pt idx="0">
                  <c:v>Designing an experiment to establish the efficacy before rolling it our more widely</c:v>
                </c:pt>
                <c:pt idx="1">
                  <c:v>Sharing testimonials from industry leaders who support the practice</c:v>
                </c:pt>
                <c:pt idx="2">
                  <c:v>Showing the findings from scientific research</c:v>
                </c:pt>
                <c:pt idx="3">
                  <c:v>Showing which other reputable organizations are using the practice</c:v>
                </c:pt>
              </c:strCache>
            </c:strRef>
          </c:cat>
          <c:val>
            <c:numRef>
              <c:f>Tabulation!$C$35:$C$38</c:f>
              <c:numCache>
                <c:formatCode>0%</c:formatCode>
                <c:ptCount val="4"/>
                <c:pt idx="0">
                  <c:v>0.33333333333333331</c:v>
                </c:pt>
                <c:pt idx="1">
                  <c:v>0.14814814814814814</c:v>
                </c:pt>
                <c:pt idx="2">
                  <c:v>0.14814814814814814</c:v>
                </c:pt>
                <c:pt idx="3">
                  <c:v>0.37037037037037035</c:v>
                </c:pt>
              </c:numCache>
            </c:numRef>
          </c:val>
        </c:ser>
        <c:dLbls>
          <c:showLegendKey val="0"/>
          <c:showVal val="1"/>
          <c:showCatName val="0"/>
          <c:showSerName val="0"/>
          <c:showPercent val="0"/>
          <c:showBubbleSize val="0"/>
        </c:dLbls>
        <c:gapWidth val="150"/>
        <c:overlap val="-25"/>
        <c:axId val="496913944"/>
        <c:axId val="496917472"/>
      </c:barChart>
      <c:catAx>
        <c:axId val="496913944"/>
        <c:scaling>
          <c:orientation val="minMax"/>
        </c:scaling>
        <c:delete val="0"/>
        <c:axPos val="l"/>
        <c:numFmt formatCode="General" sourceLinked="0"/>
        <c:majorTickMark val="none"/>
        <c:minorTickMark val="none"/>
        <c:tickLblPos val="nextTo"/>
        <c:crossAx val="496917472"/>
        <c:crosses val="autoZero"/>
        <c:auto val="1"/>
        <c:lblAlgn val="ctr"/>
        <c:lblOffset val="100"/>
        <c:noMultiLvlLbl val="0"/>
      </c:catAx>
      <c:valAx>
        <c:axId val="496917472"/>
        <c:scaling>
          <c:orientation val="minMax"/>
        </c:scaling>
        <c:delete val="1"/>
        <c:axPos val="b"/>
        <c:numFmt formatCode="0%" sourceLinked="1"/>
        <c:majorTickMark val="out"/>
        <c:minorTickMark val="none"/>
        <c:tickLblPos val="nextTo"/>
        <c:crossAx val="49691394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28974381625549"/>
          <c:y val="0.11543080624941437"/>
          <c:w val="0.58264938968487046"/>
          <c:h val="0.7341383844390537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noFill/>
              <a:ln>
                <a:noFill/>
              </a:ln>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ext>
            </c:extLst>
          </c:dLbls>
          <c:cat>
            <c:strRef>
              <c:f>Sheet2!$B$28:$B$33</c:f>
              <c:strCache>
                <c:ptCount val="6"/>
                <c:pt idx="0">
                  <c:v>Early stage start-up</c:v>
                </c:pt>
                <c:pt idx="1">
                  <c:v>Funded late stage start-up</c:v>
                </c:pt>
                <c:pt idx="2">
                  <c:v>Growth</c:v>
                </c:pt>
                <c:pt idx="3">
                  <c:v>Mature</c:v>
                </c:pt>
                <c:pt idx="4">
                  <c:v>Plateauing</c:v>
                </c:pt>
                <c:pt idx="5">
                  <c:v>Renewal</c:v>
                </c:pt>
              </c:strCache>
            </c:strRef>
          </c:cat>
          <c:val>
            <c:numRef>
              <c:f>Sheet2!$C$28:$C$33</c:f>
              <c:numCache>
                <c:formatCode>###0.0</c:formatCode>
                <c:ptCount val="6"/>
                <c:pt idx="0">
                  <c:v>2.7027027027027026</c:v>
                </c:pt>
                <c:pt idx="1">
                  <c:v>5.4054054054054053</c:v>
                </c:pt>
                <c:pt idx="2">
                  <c:v>40.54054054054054</c:v>
                </c:pt>
                <c:pt idx="3">
                  <c:v>45.945945945945944</c:v>
                </c:pt>
                <c:pt idx="4">
                  <c:v>2.7027027027027026</c:v>
                </c:pt>
                <c:pt idx="5">
                  <c:v>2.7027027027027026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6.2960646573266429E-2"/>
          <c:y val="0.8737692584225073"/>
          <c:w val="0.84924153674035963"/>
          <c:h val="0.126230741577492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Sheet2!$B$40:$B$46</c:f>
              <c:strCache>
                <c:ptCount val="7"/>
                <c:pt idx="0">
                  <c:v>1 - 999</c:v>
                </c:pt>
                <c:pt idx="1">
                  <c:v>1,000 - 4,999</c:v>
                </c:pt>
                <c:pt idx="2">
                  <c:v>5,000 - 9,999</c:v>
                </c:pt>
                <c:pt idx="3">
                  <c:v>10,000 - 19,999</c:v>
                </c:pt>
                <c:pt idx="4">
                  <c:v>20,000 - 49,999</c:v>
                </c:pt>
                <c:pt idx="5">
                  <c:v>50,000 - 99,999</c:v>
                </c:pt>
                <c:pt idx="6">
                  <c:v>More than 100,000</c:v>
                </c:pt>
              </c:strCache>
            </c:strRef>
          </c:cat>
          <c:val>
            <c:numRef>
              <c:f>Sheet2!$C$40:$C$46</c:f>
              <c:numCache>
                <c:formatCode>###0.0</c:formatCode>
                <c:ptCount val="7"/>
                <c:pt idx="0">
                  <c:v>24.32</c:v>
                </c:pt>
                <c:pt idx="1">
                  <c:v>16.216216216216218</c:v>
                </c:pt>
                <c:pt idx="2">
                  <c:v>8.1081081081081088</c:v>
                </c:pt>
                <c:pt idx="3">
                  <c:v>5.4054054054054053</c:v>
                </c:pt>
                <c:pt idx="4">
                  <c:v>5.4054054054054053</c:v>
                </c:pt>
                <c:pt idx="5">
                  <c:v>10.810810810810811</c:v>
                </c:pt>
                <c:pt idx="6">
                  <c:v>29.72972972972973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Sheet2!$B$73:$B$82</c:f>
              <c:strCache>
                <c:ptCount val="10"/>
                <c:pt idx="0">
                  <c:v>Analyst</c:v>
                </c:pt>
                <c:pt idx="1">
                  <c:v>Business Partner</c:v>
                </c:pt>
                <c:pt idx="2">
                  <c:v>CHRO</c:v>
                </c:pt>
                <c:pt idx="3">
                  <c:v>CLO</c:v>
                </c:pt>
                <c:pt idx="4">
                  <c:v>Consultant</c:v>
                </c:pt>
                <c:pt idx="5">
                  <c:v>Director</c:v>
                </c:pt>
                <c:pt idx="6">
                  <c:v>Manager</c:v>
                </c:pt>
                <c:pt idx="7">
                  <c:v>Specialist</c:v>
                </c:pt>
                <c:pt idx="8">
                  <c:v>Vice president</c:v>
                </c:pt>
                <c:pt idx="9">
                  <c:v>Other</c:v>
                </c:pt>
              </c:strCache>
            </c:strRef>
          </c:cat>
          <c:val>
            <c:numRef>
              <c:f>Sheet2!$C$73:$C$82</c:f>
              <c:numCache>
                <c:formatCode>###0.0</c:formatCode>
                <c:ptCount val="10"/>
                <c:pt idx="0">
                  <c:v>2.7027027027027026</c:v>
                </c:pt>
                <c:pt idx="1">
                  <c:v>10.810810810810811</c:v>
                </c:pt>
                <c:pt idx="2">
                  <c:v>2.7027027027027026</c:v>
                </c:pt>
                <c:pt idx="3">
                  <c:v>2.7027027027027026</c:v>
                </c:pt>
                <c:pt idx="4">
                  <c:v>8.1081081081081088</c:v>
                </c:pt>
                <c:pt idx="5">
                  <c:v>10.810810810810811</c:v>
                </c:pt>
                <c:pt idx="6">
                  <c:v>29.72972972972973</c:v>
                </c:pt>
                <c:pt idx="7">
                  <c:v>10.810810810810811</c:v>
                </c:pt>
                <c:pt idx="8">
                  <c:v>5.4054054054054053</c:v>
                </c:pt>
                <c:pt idx="9">
                  <c:v>16.216216216216218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524024005175006"/>
          <c:y val="5.0511180364463157E-2"/>
          <c:w val="0.23475975994824994"/>
          <c:h val="0.8655880279234217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0E2D91"/>
            </a:solidFill>
            <a:ln>
              <a:noFill/>
            </a:ln>
            <a:effectLst/>
          </c:spPr>
          <c:invertIfNegative val="0"/>
          <c:dLbls>
            <c:dLbl>
              <c:idx val="0"/>
              <c:layout>
                <c:manualLayout>
                  <c:x val="0.22494887525562371"/>
                  <c:y val="3.5862913825408432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9427402862985685"/>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8064076346284935"/>
                  <c:y val="-3.9123630672926448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6871165644171779"/>
                  <c:y val="7.1725827650816864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16871165644171779"/>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15337423312883436"/>
                  <c:y val="-3.9123630672925017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15337423312883436"/>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'LD Effectiveness(N)'!$B$3:$B$9</c:f>
              <c:strCache>
                <c:ptCount val="7"/>
                <c:pt idx="0">
                  <c:v>Our L&amp;D efforts have consistently resulted in closing the skills gaps of our employees</c:v>
                </c:pt>
                <c:pt idx="1">
                  <c:v>Our L&amp;D efforts are shaping the culture of our organization</c:v>
                </c:pt>
                <c:pt idx="2">
                  <c:v>Our L&amp;D efforts are helping build a strong employer brand</c:v>
                </c:pt>
                <c:pt idx="3">
                  <c:v>Our L&amp;D function has a reputation of growing talent internally</c:v>
                </c:pt>
                <c:pt idx="4">
                  <c:v>Our L&amp;D team has an effective approach to distilling the knowledge and skill requirements from our business strategy</c:v>
                </c:pt>
                <c:pt idx="5">
                  <c:v>Our company has a culture of problem-solving through continuous learning</c:v>
                </c:pt>
                <c:pt idx="6">
                  <c:v>Our L&amp;D team is highly effective in developing new skills in a timely manner</c:v>
                </c:pt>
              </c:strCache>
            </c:strRef>
          </c:cat>
          <c:val>
            <c:numRef>
              <c:f>'LD Effectiveness(N)'!$C$3:$C$9</c:f>
              <c:numCache>
                <c:formatCode>0</c:formatCode>
                <c:ptCount val="7"/>
                <c:pt idx="0">
                  <c:v>77.777777777777771</c:v>
                </c:pt>
                <c:pt idx="1">
                  <c:v>66.666666666666671</c:v>
                </c:pt>
                <c:pt idx="2">
                  <c:v>61.111111111111114</c:v>
                </c:pt>
                <c:pt idx="3">
                  <c:v>55.555555555555557</c:v>
                </c:pt>
                <c:pt idx="4">
                  <c:v>55.555555555555557</c:v>
                </c:pt>
                <c:pt idx="5">
                  <c:v>50</c:v>
                </c:pt>
                <c:pt idx="6">
                  <c:v>50</c:v>
                </c:pt>
              </c:numCache>
            </c:numRef>
          </c:val>
        </c:ser>
        <c:dLbls>
          <c:showLegendKey val="0"/>
          <c:showVal val="1"/>
          <c:showCatName val="0"/>
          <c:showSerName val="0"/>
          <c:showPercent val="0"/>
          <c:showBubbleSize val="0"/>
        </c:dLbls>
        <c:gapWidth val="95"/>
        <c:overlap val="100"/>
        <c:axId val="494211840"/>
        <c:axId val="494207920"/>
      </c:barChart>
      <c:catAx>
        <c:axId val="494211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4207920"/>
        <c:crosses val="autoZero"/>
        <c:auto val="1"/>
        <c:lblAlgn val="ctr"/>
        <c:lblOffset val="100"/>
        <c:noMultiLvlLbl val="0"/>
      </c:catAx>
      <c:valAx>
        <c:axId val="494207920"/>
        <c:scaling>
          <c:orientation val="minMax"/>
        </c:scaling>
        <c:delete val="1"/>
        <c:axPos val="t"/>
        <c:numFmt formatCode="0" sourceLinked="1"/>
        <c:majorTickMark val="none"/>
        <c:minorTickMark val="none"/>
        <c:tickLblPos val="nextTo"/>
        <c:crossAx val="49421184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'critical skills'!$B$3:$B$8</c:f>
              <c:strCache>
                <c:ptCount val="6"/>
                <c:pt idx="0">
                  <c:v>Skill development is tied to a business activity and a timeline to ensure it is prioritized</c:v>
                </c:pt>
                <c:pt idx="1">
                  <c:v>An off-the-shelf training solution is purchased and delivered</c:v>
                </c:pt>
                <c:pt idx="2">
                  <c:v>The skill need is noted in the employees’ learning plans, and a target completion date is assigned</c:v>
                </c:pt>
                <c:pt idx="3">
                  <c:v>Resources are reallocated to accelerate the critical skill development for the target employee segment</c:v>
                </c:pt>
                <c:pt idx="4">
                  <c:v>Business leaders actively sponsor critical skill development initiatives</c:v>
                </c:pt>
                <c:pt idx="5">
                  <c:v>An expert is recruited to grow the critical skills in-house</c:v>
                </c:pt>
              </c:strCache>
            </c:strRef>
          </c:cat>
          <c:val>
            <c:numRef>
              <c:f>'critical skills'!$C$3:$C$8</c:f>
              <c:numCache>
                <c:formatCode>0</c:formatCode>
                <c:ptCount val="6"/>
                <c:pt idx="0">
                  <c:v>77.777777777777771</c:v>
                </c:pt>
                <c:pt idx="1">
                  <c:v>66.666666666666671</c:v>
                </c:pt>
                <c:pt idx="2">
                  <c:v>55.555555555555557</c:v>
                </c:pt>
                <c:pt idx="3">
                  <c:v>55.555555555555557</c:v>
                </c:pt>
                <c:pt idx="4">
                  <c:v>22.222222222222221</c:v>
                </c:pt>
                <c:pt idx="5">
                  <c:v>22.222222222222221</c:v>
                </c:pt>
              </c:numCache>
            </c:numRef>
          </c:val>
        </c:ser>
        <c:dLbls>
          <c:showLegendKey val="0"/>
          <c:showVal val="1"/>
          <c:showCatName val="0"/>
          <c:showSerName val="0"/>
          <c:showPercent val="0"/>
          <c:showBubbleSize val="0"/>
        </c:dLbls>
        <c:gapWidth val="150"/>
        <c:overlap val="-25"/>
        <c:axId val="494209096"/>
        <c:axId val="494209488"/>
      </c:barChart>
      <c:catAx>
        <c:axId val="494209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4209488"/>
        <c:crosses val="autoZero"/>
        <c:auto val="1"/>
        <c:lblAlgn val="ctr"/>
        <c:lblOffset val="100"/>
        <c:noMultiLvlLbl val="0"/>
      </c:catAx>
      <c:valAx>
        <c:axId val="494209488"/>
        <c:scaling>
          <c:orientation val="minMax"/>
        </c:scaling>
        <c:delete val="1"/>
        <c:axPos val="t"/>
        <c:numFmt formatCode="0" sourceLinked="1"/>
        <c:majorTickMark val="none"/>
        <c:minorTickMark val="none"/>
        <c:tickLblPos val="nextTo"/>
        <c:crossAx val="49420909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 Learner </a:t>
            </a:r>
            <a:r>
              <a:rPr lang="en-US" b="1" dirty="0" smtClean="0"/>
              <a:t>Characteristics Measured During Learning Activities</a:t>
            </a:r>
            <a:endParaRPr lang="en-US"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'learner charac(n)'!$B$1</c:f>
              <c:strCache>
                <c:ptCount val="1"/>
                <c:pt idx="0">
                  <c:v>percentage (Yes)</c:v>
                </c:pt>
              </c:strCache>
            </c:strRef>
          </c:tx>
          <c:spPr>
            <a:solidFill>
              <a:srgbClr val="0E2D91"/>
            </a:solidFill>
            <a:ln>
              <a:noFill/>
            </a:ln>
            <a:effectLst/>
          </c:spPr>
          <c:invertIfNegative val="0"/>
          <c:dLbls>
            <c:dLbl>
              <c:idx val="0"/>
              <c:tx>
                <c:rich>
                  <a:bodyPr/>
                  <a:lstStyle/>
                  <a:p>
                    <a:fld id="{66E6E1A1-F736-48A1-9A6E-8F970D5DBB9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fld id="{1E0BA784-4332-4DF5-B5A9-6D870DFF6D6E}"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E92DE6A8-0D37-4CB8-BA04-832D120CCCE0}"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'learner charac(n)'!$A$2:$A$5</c:f>
              <c:strCache>
                <c:ptCount val="4"/>
                <c:pt idx="0">
                  <c:v>Employees' belief that they can apply the learned material on the job</c:v>
                </c:pt>
                <c:pt idx="1">
                  <c:v>Employees' motivation and willingness to learn the new skills</c:v>
                </c:pt>
                <c:pt idx="2">
                  <c:v>Employees' ability to learn</c:v>
                </c:pt>
                <c:pt idx="3">
                  <c:v>Employees' personality characteristics such as conscientiousness, learning orientation, etc. </c:v>
                </c:pt>
              </c:strCache>
            </c:strRef>
          </c:cat>
          <c:val>
            <c:numRef>
              <c:f>'learner charac(n)'!$B$2:$B$5</c:f>
              <c:numCache>
                <c:formatCode>###0</c:formatCode>
                <c:ptCount val="4"/>
                <c:pt idx="0">
                  <c:v>36</c:v>
                </c:pt>
                <c:pt idx="1">
                  <c:v>18</c:v>
                </c:pt>
                <c:pt idx="2">
                  <c:v>18</c:v>
                </c:pt>
                <c:pt idx="3">
                  <c:v>9</c:v>
                </c:pt>
              </c:numCache>
            </c:numRef>
          </c:val>
        </c:ser>
        <c:dLbls>
          <c:showLegendKey val="0"/>
          <c:showVal val="1"/>
          <c:showCatName val="0"/>
          <c:showSerName val="0"/>
          <c:showPercent val="0"/>
          <c:showBubbleSize val="0"/>
        </c:dLbls>
        <c:gapWidth val="150"/>
        <c:overlap val="-25"/>
        <c:axId val="236496848"/>
        <c:axId val="236498024"/>
      </c:barChart>
      <c:catAx>
        <c:axId val="236496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6498024"/>
        <c:crosses val="autoZero"/>
        <c:auto val="1"/>
        <c:lblAlgn val="ctr"/>
        <c:lblOffset val="100"/>
        <c:noMultiLvlLbl val="0"/>
      </c:catAx>
      <c:valAx>
        <c:axId val="236498024"/>
        <c:scaling>
          <c:orientation val="minMax"/>
        </c:scaling>
        <c:delete val="1"/>
        <c:axPos val="t"/>
        <c:numFmt formatCode="###0" sourceLinked="1"/>
        <c:majorTickMark val="none"/>
        <c:minorTickMark val="none"/>
        <c:tickLblPos val="nextTo"/>
        <c:crossAx val="23649684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E2D9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Tabulation!$B$17:$B$21</c:f>
              <c:strCache>
                <c:ptCount val="5"/>
                <c:pt idx="0">
                  <c:v>Ask friends and colleagues inside and outside the organization</c:v>
                </c:pt>
                <c:pt idx="1">
                  <c:v>Look for recommendations from business leaders in the organization</c:v>
                </c:pt>
                <c:pt idx="2">
                  <c:v>Practices adopted by leading organizations</c:v>
                </c:pt>
                <c:pt idx="3">
                  <c:v>Read scientific publications for research findings on what works</c:v>
                </c:pt>
                <c:pt idx="4">
                  <c:v>The Harvard Business Review or similar publications</c:v>
                </c:pt>
              </c:strCache>
            </c:strRef>
          </c:cat>
          <c:val>
            <c:numRef>
              <c:f>Tabulation!$C$17:$C$21</c:f>
              <c:numCache>
                <c:formatCode>0%</c:formatCode>
                <c:ptCount val="5"/>
                <c:pt idx="0">
                  <c:v>0.1111111111111111</c:v>
                </c:pt>
                <c:pt idx="1">
                  <c:v>0.1111111111111111</c:v>
                </c:pt>
                <c:pt idx="2">
                  <c:v>0.29629629629629628</c:v>
                </c:pt>
                <c:pt idx="3">
                  <c:v>0.33333333333333331</c:v>
                </c:pt>
                <c:pt idx="4">
                  <c:v>0.14814814814814814</c:v>
                </c:pt>
              </c:numCache>
            </c:numRef>
          </c:val>
        </c:ser>
        <c:dLbls>
          <c:showLegendKey val="0"/>
          <c:showVal val="1"/>
          <c:showCatName val="0"/>
          <c:showSerName val="0"/>
          <c:showPercent val="0"/>
          <c:showBubbleSize val="0"/>
        </c:dLbls>
        <c:gapWidth val="150"/>
        <c:overlap val="-25"/>
        <c:axId val="236499984"/>
        <c:axId val="236500376"/>
      </c:barChart>
      <c:catAx>
        <c:axId val="236499984"/>
        <c:scaling>
          <c:orientation val="minMax"/>
        </c:scaling>
        <c:delete val="0"/>
        <c:axPos val="l"/>
        <c:numFmt formatCode="General" sourceLinked="0"/>
        <c:majorTickMark val="none"/>
        <c:minorTickMark val="none"/>
        <c:tickLblPos val="nextTo"/>
        <c:crossAx val="236500376"/>
        <c:crosses val="autoZero"/>
        <c:auto val="1"/>
        <c:lblAlgn val="ctr"/>
        <c:lblOffset val="100"/>
        <c:noMultiLvlLbl val="0"/>
      </c:catAx>
      <c:valAx>
        <c:axId val="236500376"/>
        <c:scaling>
          <c:orientation val="minMax"/>
        </c:scaling>
        <c:delete val="1"/>
        <c:axPos val="b"/>
        <c:numFmt formatCode="0%" sourceLinked="1"/>
        <c:majorTickMark val="out"/>
        <c:minorTickMark val="none"/>
        <c:tickLblPos val="nextTo"/>
        <c:crossAx val="23649998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DC164-9724-4EC6-B669-B4B8F60F8F17}"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20DBE-5D23-4218-B818-D0EC67B646D2}" type="slidenum">
              <a:rPr lang="en-US" smtClean="0"/>
              <a:t>‹#›</a:t>
            </a:fld>
            <a:endParaRPr lang="en-US"/>
          </a:p>
        </p:txBody>
      </p:sp>
    </p:spTree>
    <p:extLst>
      <p:ext uri="{BB962C8B-B14F-4D97-AF65-F5344CB8AC3E}">
        <p14:creationId xmlns:p14="http://schemas.microsoft.com/office/powerpoint/2010/main" val="322508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a:t>
            </a:fld>
            <a:endParaRPr lang="en-US"/>
          </a:p>
        </p:txBody>
      </p:sp>
    </p:spTree>
    <p:extLst>
      <p:ext uri="{BB962C8B-B14F-4D97-AF65-F5344CB8AC3E}">
        <p14:creationId xmlns:p14="http://schemas.microsoft.com/office/powerpoint/2010/main" val="205565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41AA8D-D4B8-4622-A842-8FD4924D3F2A}" type="slidenum">
              <a:rPr lang="en-US" smtClean="0"/>
              <a:t>10</a:t>
            </a:fld>
            <a:endParaRPr lang="en-US"/>
          </a:p>
        </p:txBody>
      </p:sp>
    </p:spTree>
    <p:extLst>
      <p:ext uri="{BB962C8B-B14F-4D97-AF65-F5344CB8AC3E}">
        <p14:creationId xmlns:p14="http://schemas.microsoft.com/office/powerpoint/2010/main" val="48074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11</a:t>
            </a:fld>
            <a:endParaRPr lang="en-US"/>
          </a:p>
        </p:txBody>
      </p:sp>
    </p:spTree>
    <p:extLst>
      <p:ext uri="{BB962C8B-B14F-4D97-AF65-F5344CB8AC3E}">
        <p14:creationId xmlns:p14="http://schemas.microsoft.com/office/powerpoint/2010/main" val="256471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13</a:t>
            </a:fld>
            <a:endParaRPr lang="en-US"/>
          </a:p>
        </p:txBody>
      </p:sp>
    </p:spTree>
    <p:extLst>
      <p:ext uri="{BB962C8B-B14F-4D97-AF65-F5344CB8AC3E}">
        <p14:creationId xmlns:p14="http://schemas.microsoft.com/office/powerpoint/2010/main" val="2442386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14</a:t>
            </a:fld>
            <a:endParaRPr lang="en-US"/>
          </a:p>
        </p:txBody>
      </p:sp>
    </p:spTree>
    <p:extLst>
      <p:ext uri="{BB962C8B-B14F-4D97-AF65-F5344CB8AC3E}">
        <p14:creationId xmlns:p14="http://schemas.microsoft.com/office/powerpoint/2010/main" val="776186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15</a:t>
            </a:fld>
            <a:endParaRPr lang="en-US"/>
          </a:p>
        </p:txBody>
      </p:sp>
    </p:spTree>
    <p:extLst>
      <p:ext uri="{BB962C8B-B14F-4D97-AF65-F5344CB8AC3E}">
        <p14:creationId xmlns:p14="http://schemas.microsoft.com/office/powerpoint/2010/main" val="102857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17</a:t>
            </a:fld>
            <a:endParaRPr lang="en-US"/>
          </a:p>
        </p:txBody>
      </p:sp>
    </p:spTree>
    <p:extLst>
      <p:ext uri="{BB962C8B-B14F-4D97-AF65-F5344CB8AC3E}">
        <p14:creationId xmlns:p14="http://schemas.microsoft.com/office/powerpoint/2010/main" val="83416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22222"/>
                </a:solidFill>
                <a:latin typeface="Arial" panose="020B0604020202020204" pitchFamily="34" charset="0"/>
              </a:rPr>
              <a:t>Blume, B. D., Ford, J. K., Baldwin, T. T., &amp; Huang, J. L. (2010). Transfer of training: A meta-analytic review. </a:t>
            </a:r>
            <a:r>
              <a:rPr lang="en-US" i="1" dirty="0" smtClean="0">
                <a:solidFill>
                  <a:srgbClr val="222222"/>
                </a:solidFill>
                <a:latin typeface="Arial" panose="020B0604020202020204" pitchFamily="34" charset="0"/>
              </a:rPr>
              <a:t>Journal of management</a:t>
            </a:r>
            <a:r>
              <a:rPr lang="en-US" dirty="0" smtClean="0">
                <a:solidFill>
                  <a:srgbClr val="222222"/>
                </a:solidFill>
                <a:latin typeface="Arial" panose="020B0604020202020204" pitchFamily="34" charset="0"/>
              </a:rPr>
              <a:t>, </a:t>
            </a:r>
            <a:r>
              <a:rPr lang="en-US" i="1" dirty="0" smtClean="0">
                <a:solidFill>
                  <a:srgbClr val="222222"/>
                </a:solidFill>
                <a:latin typeface="Arial" panose="020B0604020202020204" pitchFamily="34" charset="0"/>
              </a:rPr>
              <a:t>36</a:t>
            </a:r>
            <a:r>
              <a:rPr lang="en-US" dirty="0" smtClean="0">
                <a:solidFill>
                  <a:srgbClr val="222222"/>
                </a:solidFill>
                <a:latin typeface="Arial" panose="020B0604020202020204" pitchFamily="34" charset="0"/>
              </a:rPr>
              <a:t>(4), 1065-1105.</a:t>
            </a:r>
            <a:endParaRPr lang="en-US" dirty="0" smtClean="0"/>
          </a:p>
          <a:p>
            <a:endParaRPr lang="en-US" dirty="0"/>
          </a:p>
        </p:txBody>
      </p:sp>
      <p:sp>
        <p:nvSpPr>
          <p:cNvPr id="4" name="Slide Number Placeholder 3"/>
          <p:cNvSpPr>
            <a:spLocks noGrp="1"/>
          </p:cNvSpPr>
          <p:nvPr>
            <p:ph type="sldNum" sz="quarter" idx="10"/>
          </p:nvPr>
        </p:nvSpPr>
        <p:spPr/>
        <p:txBody>
          <a:bodyPr/>
          <a:lstStyle/>
          <a:p>
            <a:fld id="{8B185938-EED0-45AE-AB94-6C88AA3B1F11}" type="slidenum">
              <a:rPr lang="en-US" smtClean="0"/>
              <a:t>20</a:t>
            </a:fld>
            <a:endParaRPr lang="en-US"/>
          </a:p>
        </p:txBody>
      </p:sp>
    </p:spTree>
    <p:extLst>
      <p:ext uri="{BB962C8B-B14F-4D97-AF65-F5344CB8AC3E}">
        <p14:creationId xmlns:p14="http://schemas.microsoft.com/office/powerpoint/2010/main" val="75901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21</a:t>
            </a:fld>
            <a:endParaRPr lang="en-US"/>
          </a:p>
        </p:txBody>
      </p:sp>
    </p:spTree>
    <p:extLst>
      <p:ext uri="{BB962C8B-B14F-4D97-AF65-F5344CB8AC3E}">
        <p14:creationId xmlns:p14="http://schemas.microsoft.com/office/powerpoint/2010/main" val="3919963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Arthur Jr, W., Bennett Jr, W., </a:t>
            </a:r>
            <a:r>
              <a:rPr lang="en-US" sz="1200" b="0" i="0" kern="1200" dirty="0" err="1" smtClean="0">
                <a:solidFill>
                  <a:schemeClr val="tx1"/>
                </a:solidFill>
                <a:effectLst/>
                <a:latin typeface="+mn-lt"/>
                <a:ea typeface="+mn-ea"/>
                <a:cs typeface="+mn-cs"/>
              </a:rPr>
              <a:t>Edens</a:t>
            </a:r>
            <a:r>
              <a:rPr lang="en-US" sz="1200" b="0" i="0" kern="1200" dirty="0" smtClean="0">
                <a:solidFill>
                  <a:schemeClr val="tx1"/>
                </a:solidFill>
                <a:effectLst/>
                <a:latin typeface="+mn-lt"/>
                <a:ea typeface="+mn-ea"/>
                <a:cs typeface="+mn-cs"/>
              </a:rPr>
              <a:t>, P. S., &amp; Bell, S. T. (2003). Effectiveness of training in organizations: A meta-analysis of design and evaluation features. </a:t>
            </a:r>
            <a:r>
              <a:rPr lang="en-US" sz="1200" b="0" i="1" kern="1200" dirty="0" smtClean="0">
                <a:solidFill>
                  <a:schemeClr val="tx1"/>
                </a:solidFill>
                <a:effectLst/>
                <a:latin typeface="+mn-lt"/>
                <a:ea typeface="+mn-ea"/>
                <a:cs typeface="+mn-cs"/>
              </a:rPr>
              <a:t>Journal of Applied psychology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88</a:t>
            </a:r>
            <a:r>
              <a:rPr lang="en-US" sz="1200" b="0" i="0" kern="1200" dirty="0" smtClean="0">
                <a:solidFill>
                  <a:schemeClr val="tx1"/>
                </a:solidFill>
                <a:effectLst/>
                <a:latin typeface="+mn-lt"/>
                <a:ea typeface="+mn-ea"/>
                <a:cs typeface="+mn-cs"/>
              </a:rPr>
              <a:t>(2), 234.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organization’s training needs and seeks to answer the</a:t>
            </a:r>
          </a:p>
          <a:p>
            <a:r>
              <a:rPr lang="en-US" sz="1200" b="0" i="0" u="none" strike="noStrike" kern="1200" baseline="0" dirty="0" smtClean="0">
                <a:solidFill>
                  <a:schemeClr val="tx1"/>
                </a:solidFill>
                <a:latin typeface="+mn-lt"/>
                <a:ea typeface="+mn-ea"/>
                <a:cs typeface="+mn-cs"/>
              </a:rPr>
              <a:t>question of whether the organization’s needs, objectives, and problems</a:t>
            </a:r>
          </a:p>
          <a:p>
            <a:r>
              <a:rPr lang="en-US" sz="1200" b="0" i="0" u="none" strike="noStrike" kern="1200" baseline="0" dirty="0" smtClean="0">
                <a:solidFill>
                  <a:schemeClr val="tx1"/>
                </a:solidFill>
                <a:latin typeface="+mn-lt"/>
                <a:ea typeface="+mn-ea"/>
                <a:cs typeface="+mn-cs"/>
              </a:rPr>
              <a:t>can be met or addressed by training. Within this context,</a:t>
            </a:r>
          </a:p>
          <a:p>
            <a:r>
              <a:rPr lang="en-US" sz="1200" b="0" i="0" u="none" strike="noStrike" kern="1200" baseline="0" dirty="0" smtClean="0">
                <a:solidFill>
                  <a:schemeClr val="tx1"/>
                </a:solidFill>
                <a:latin typeface="+mn-lt"/>
                <a:ea typeface="+mn-ea"/>
                <a:cs typeface="+mn-cs"/>
              </a:rPr>
              <a:t>needs assessment is a three-step process that consists of organizational</a:t>
            </a:r>
          </a:p>
          <a:p>
            <a:r>
              <a:rPr lang="en-US" sz="1200" b="0" i="0" u="none" strike="noStrike" kern="1200" baseline="0" dirty="0" smtClean="0">
                <a:solidFill>
                  <a:schemeClr val="tx1"/>
                </a:solidFill>
                <a:latin typeface="+mn-lt"/>
                <a:ea typeface="+mn-ea"/>
                <a:cs typeface="+mn-cs"/>
              </a:rPr>
              <a:t>analysis (e.g., Which organizational goals can be attained</a:t>
            </a:r>
          </a:p>
          <a:p>
            <a:r>
              <a:rPr lang="en-US" sz="1200" b="0" i="0" u="none" strike="noStrike" kern="1200" baseline="0" dirty="0" smtClean="0">
                <a:solidFill>
                  <a:schemeClr val="tx1"/>
                </a:solidFill>
                <a:latin typeface="+mn-lt"/>
                <a:ea typeface="+mn-ea"/>
                <a:cs typeface="+mn-cs"/>
              </a:rPr>
              <a:t>through personnel training? Where is training needed in the organization?),</a:t>
            </a:r>
          </a:p>
          <a:p>
            <a:r>
              <a:rPr lang="en-US" sz="1200" b="0" i="0" u="none" strike="noStrike" kern="1200" baseline="0" dirty="0" smtClean="0">
                <a:solidFill>
                  <a:schemeClr val="tx1"/>
                </a:solidFill>
                <a:latin typeface="+mn-lt"/>
                <a:ea typeface="+mn-ea"/>
                <a:cs typeface="+mn-cs"/>
              </a:rPr>
              <a:t>task analysis (e.g., What must the trainee learn in order</a:t>
            </a:r>
          </a:p>
          <a:p>
            <a:r>
              <a:rPr lang="en-US" sz="1200" b="0" i="0" u="none" strike="noStrike" kern="1200" baseline="0" dirty="0" smtClean="0">
                <a:solidFill>
                  <a:schemeClr val="tx1"/>
                </a:solidFill>
                <a:latin typeface="+mn-lt"/>
                <a:ea typeface="+mn-ea"/>
                <a:cs typeface="+mn-cs"/>
              </a:rPr>
              <a:t>to perform the job effectively? What will training cover?), and</a:t>
            </a:r>
          </a:p>
          <a:p>
            <a:r>
              <a:rPr lang="en-US" sz="1200" b="0" i="0" u="none" strike="noStrike" kern="1200" baseline="0" dirty="0" smtClean="0">
                <a:solidFill>
                  <a:schemeClr val="tx1"/>
                </a:solidFill>
                <a:latin typeface="+mn-lt"/>
                <a:ea typeface="+mn-ea"/>
                <a:cs typeface="+mn-cs"/>
              </a:rPr>
              <a:t>person analysis (e.g., Which individuals need training and for</a:t>
            </a:r>
          </a:p>
          <a:p>
            <a:r>
              <a:rPr lang="en-US" sz="1200" b="0" i="0" u="none" strike="noStrike" kern="1200" baseline="0" dirty="0" smtClean="0">
                <a:solidFill>
                  <a:schemeClr val="tx1"/>
                </a:solidFill>
                <a:latin typeface="+mn-lt"/>
                <a:ea typeface="+mn-ea"/>
                <a:cs typeface="+mn-cs"/>
              </a:rPr>
              <a:t>what?).</a:t>
            </a:r>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22</a:t>
            </a:fld>
            <a:endParaRPr lang="en-US"/>
          </a:p>
        </p:txBody>
      </p:sp>
    </p:spTree>
    <p:extLst>
      <p:ext uri="{BB962C8B-B14F-4D97-AF65-F5344CB8AC3E}">
        <p14:creationId xmlns:p14="http://schemas.microsoft.com/office/powerpoint/2010/main" val="3379229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Discuss the why and</a:t>
            </a:r>
            <a:r>
              <a:rPr lang="en-US" baseline="0" dirty="0" smtClean="0"/>
              <a:t> the how? Talent analytics useful in personalizing the learning approach, identifying who needs support.</a:t>
            </a:r>
          </a:p>
          <a:p>
            <a:endParaRPr lang="en-US" dirty="0" smtClean="0"/>
          </a:p>
          <a:p>
            <a:r>
              <a:rPr lang="en-US" dirty="0" smtClean="0"/>
              <a:t>http://core.ecu.edu/psyc/wuenschk/docs30/CL.pdf</a:t>
            </a:r>
          </a:p>
          <a:p>
            <a:endParaRPr lang="en-US" dirty="0" smtClean="0"/>
          </a:p>
          <a:p>
            <a:r>
              <a:rPr lang="en-US" dirty="0" smtClean="0"/>
              <a:t>Dunlap (1994, Psychological Bulletin, 116: 509-511) has extended the CL statistic to bivariate normal correlations. Assume that we have randomly sampled two individuals’ scores on X and Y. If individual 1 is defined as the individual with the larger score on X, than the CL statistic is the probability that individual 1 also has the larger score on Y. Alternatively the CL statistic here can be interpreted as the probability that an individual will be above the mean on Y given that we know e is above the mean on X. Given r, .5 sin ( ) 1     r CL . Dunlap uses Karl Pearson’s (1896) data on the correlation between fathers’ and sons’ heights (r = .40). CL = 63%. That is, if Joe is taller than Sam, then there is a 63% probability that Joe’s son is taller than Sam’s son. Put another way, if Joe is taller than average, then there is a 63% probability that Joe’s son is taller than average too. Here is a little table of CL statistics for selected values of r, just to give you a feel for it. </a:t>
            </a:r>
          </a:p>
          <a:p>
            <a:endParaRPr lang="en-US" dirty="0" smtClean="0"/>
          </a:p>
          <a:p>
            <a:r>
              <a:rPr lang="en-US" dirty="0" smtClean="0"/>
              <a:t>r     .00  .10    .20    .30   .40  .50   .60   .70   .80    .90   .95   .99 </a:t>
            </a:r>
          </a:p>
          <a:p>
            <a:r>
              <a:rPr lang="en-US" dirty="0" smtClean="0"/>
              <a:t>CL 50% 53% 56% 60% 63% 67% 70% 75% 80% 86% 90% 96%</a:t>
            </a:r>
          </a:p>
          <a:p>
            <a:endParaRPr lang="en-US" dirty="0" smtClean="0"/>
          </a:p>
          <a:p>
            <a:r>
              <a:rPr lang="en-US" sz="1200" b="0" i="0" u="none" strike="noStrike" kern="1200" baseline="0" dirty="0" smtClean="0">
                <a:solidFill>
                  <a:schemeClr val="tx1"/>
                </a:solidFill>
                <a:latin typeface="+mn-lt"/>
                <a:ea typeface="+mn-ea"/>
                <a:cs typeface="+mn-cs"/>
              </a:rPr>
              <a:t>Although based on only two studies, it is interesting to note that there was a small, negative relationship between cognitive ability and the transfer of open skills (−.14). This contrasts with the moderately strong, positive relationship between cognitive ability and the transfer of closed skills (.41). For all other variables examined, predictor–transfer relationships were stronger for open than for closed skills, including trainee experience (.06 and −.02, respectively) and motivation (.19 and .11, respectively). For </a:t>
            </a:r>
            <a:r>
              <a:rPr lang="en-US" sz="1200" b="0" i="0" u="none" strike="noStrike" kern="1200" baseline="0" dirty="0" err="1" smtClean="0">
                <a:solidFill>
                  <a:schemeClr val="tx1"/>
                </a:solidFill>
                <a:latin typeface="+mn-lt"/>
                <a:ea typeface="+mn-ea"/>
                <a:cs typeface="+mn-cs"/>
              </a:rPr>
              <a:t>pretraining</a:t>
            </a:r>
            <a:r>
              <a:rPr lang="en-US" sz="1200" b="0" i="0" u="none" strike="noStrike" kern="1200" baseline="0" dirty="0" smtClean="0">
                <a:solidFill>
                  <a:schemeClr val="tx1"/>
                </a:solidFill>
                <a:latin typeface="+mn-lt"/>
                <a:ea typeface="+mn-ea"/>
                <a:cs typeface="+mn-cs"/>
              </a:rPr>
              <a:t> self-efficacy, the relationship with transfer is</a:t>
            </a:r>
          </a:p>
          <a:p>
            <a:r>
              <a:rPr lang="en-US" sz="1200" b="0" i="0" u="none" strike="noStrike" kern="1200" baseline="0" dirty="0" smtClean="0">
                <a:solidFill>
                  <a:schemeClr val="tx1"/>
                </a:solidFill>
                <a:latin typeface="+mn-lt"/>
                <a:ea typeface="+mn-ea"/>
                <a:cs typeface="+mn-cs"/>
              </a:rPr>
              <a:t>higher for open than for closed skills (.23 vs. .10). This finding is similar for </a:t>
            </a:r>
            <a:r>
              <a:rPr lang="en-US" sz="1200" b="0" i="0" u="none" strike="noStrike" kern="1200" baseline="0" dirty="0" err="1" smtClean="0">
                <a:solidFill>
                  <a:schemeClr val="tx1"/>
                </a:solidFill>
                <a:latin typeface="+mn-lt"/>
                <a:ea typeface="+mn-ea"/>
                <a:cs typeface="+mn-cs"/>
              </a:rPr>
              <a:t>posttraining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selfefficacy</a:t>
            </a:r>
            <a:r>
              <a:rPr lang="en-US" sz="1200" b="0" i="0" u="none" strike="noStrike" kern="1200" baseline="0" dirty="0" smtClean="0">
                <a:solidFill>
                  <a:schemeClr val="tx1"/>
                </a:solidFill>
                <a:latin typeface="+mn-lt"/>
                <a:ea typeface="+mn-ea"/>
                <a:cs typeface="+mn-cs"/>
              </a:rPr>
              <a:t> (i.e., .13 for open skills vs. .06 for closed skills). When examining the environment–</a:t>
            </a:r>
          </a:p>
          <a:p>
            <a:r>
              <a:rPr lang="en-US" sz="1200" b="0" i="0" u="none" strike="noStrike" kern="1200" baseline="0" dirty="0" smtClean="0">
                <a:solidFill>
                  <a:schemeClr val="tx1"/>
                </a:solidFill>
                <a:latin typeface="+mn-lt"/>
                <a:ea typeface="+mn-ea"/>
                <a:cs typeface="+mn-cs"/>
              </a:rPr>
              <a:t>transfer relationship, we found a correlation of .26 for open skills and a correlation of .04 for closed skills.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a:lnSpc>
                <a:spcPct val="150000"/>
              </a:lnSpc>
            </a:pPr>
            <a:r>
              <a:rPr lang="en-US" dirty="0" smtClean="0"/>
              <a:t>Cognitive ability</a:t>
            </a:r>
          </a:p>
          <a:p>
            <a:pPr>
              <a:lnSpc>
                <a:spcPct val="150000"/>
              </a:lnSpc>
            </a:pPr>
            <a:r>
              <a:rPr lang="en-US" dirty="0" smtClean="0"/>
              <a:t>Self-efficacy</a:t>
            </a:r>
          </a:p>
          <a:p>
            <a:pPr>
              <a:lnSpc>
                <a:spcPct val="150000"/>
              </a:lnSpc>
            </a:pPr>
            <a:r>
              <a:rPr lang="en-US" dirty="0" err="1" smtClean="0"/>
              <a:t>Pretraining</a:t>
            </a:r>
            <a:r>
              <a:rPr lang="en-US" dirty="0" smtClean="0"/>
              <a:t> motivation</a:t>
            </a:r>
          </a:p>
          <a:p>
            <a:pPr>
              <a:lnSpc>
                <a:spcPct val="150000"/>
              </a:lnSpc>
            </a:pPr>
            <a:r>
              <a:rPr lang="en-US" dirty="0" smtClean="0"/>
              <a:t>Motivation to learn</a:t>
            </a:r>
          </a:p>
          <a:p>
            <a:pPr>
              <a:lnSpc>
                <a:spcPct val="150000"/>
              </a:lnSpc>
            </a:pPr>
            <a:r>
              <a:rPr lang="en-US" dirty="0" smtClean="0"/>
              <a:t>Motivation to transfer</a:t>
            </a:r>
          </a:p>
          <a:p>
            <a:pPr>
              <a:lnSpc>
                <a:spcPct val="150000"/>
              </a:lnSpc>
            </a:pPr>
            <a:r>
              <a:rPr lang="en-US" dirty="0" smtClean="0"/>
              <a:t>Extrinsic and intrinsic motivation</a:t>
            </a:r>
          </a:p>
          <a:p>
            <a:pPr>
              <a:lnSpc>
                <a:spcPct val="150000"/>
              </a:lnSpc>
            </a:pPr>
            <a:r>
              <a:rPr lang="en-US" dirty="0" smtClean="0"/>
              <a:t>Anxiety/Negative affectivity</a:t>
            </a:r>
          </a:p>
          <a:p>
            <a:pPr>
              <a:lnSpc>
                <a:spcPct val="150000"/>
              </a:lnSpc>
            </a:pPr>
            <a:r>
              <a:rPr lang="en-US" dirty="0" smtClean="0"/>
              <a:t>Conscientiousness</a:t>
            </a:r>
          </a:p>
          <a:p>
            <a:pPr>
              <a:lnSpc>
                <a:spcPct val="150000"/>
              </a:lnSpc>
            </a:pPr>
            <a:r>
              <a:rPr lang="en-US" dirty="0" smtClean="0"/>
              <a:t>Openness to experience</a:t>
            </a:r>
          </a:p>
          <a:p>
            <a:pPr>
              <a:lnSpc>
                <a:spcPct val="150000"/>
              </a:lnSpc>
            </a:pPr>
            <a:r>
              <a:rPr lang="en-US" dirty="0" smtClean="0"/>
              <a:t>Extroversion</a:t>
            </a:r>
          </a:p>
          <a:p>
            <a:pPr>
              <a:lnSpc>
                <a:spcPct val="150000"/>
              </a:lnSpc>
            </a:pPr>
            <a:r>
              <a:rPr lang="en-US" dirty="0" smtClean="0"/>
              <a:t>Perceived utility</a:t>
            </a:r>
          </a:p>
          <a:p>
            <a:pPr>
              <a:lnSpc>
                <a:spcPct val="150000"/>
              </a:lnSpc>
            </a:pPr>
            <a:r>
              <a:rPr lang="en-US" dirty="0" smtClean="0"/>
              <a:t>Career planning</a:t>
            </a:r>
          </a:p>
          <a:p>
            <a:pPr>
              <a:lnSpc>
                <a:spcPct val="150000"/>
              </a:lnSpc>
            </a:pPr>
            <a:r>
              <a:rPr lang="en-US" dirty="0" smtClean="0"/>
              <a:t>Organizational commitment</a:t>
            </a:r>
          </a:p>
          <a:p>
            <a:pPr>
              <a:lnSpc>
                <a:spcPct val="150000"/>
              </a:lnSpc>
            </a:pPr>
            <a:r>
              <a:rPr lang="en-US" dirty="0" smtClean="0"/>
              <a:t>External vs. internal locus of control</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23</a:t>
            </a:fld>
            <a:endParaRPr lang="en-US"/>
          </a:p>
        </p:txBody>
      </p:sp>
    </p:spTree>
    <p:extLst>
      <p:ext uri="{BB962C8B-B14F-4D97-AF65-F5344CB8AC3E}">
        <p14:creationId xmlns:p14="http://schemas.microsoft.com/office/powerpoint/2010/main" val="877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morning, good afternoon, and good evening to our audience today. In today’s sessions, we are pleased to have participants from Canada, India, </a:t>
            </a:r>
            <a:r>
              <a:rPr lang="en-US" baseline="0" dirty="0" err="1" smtClean="0"/>
              <a:t>Kyrgystan</a:t>
            </a:r>
            <a:r>
              <a:rPr lang="en-US" baseline="0" dirty="0" smtClean="0"/>
              <a:t>, the UAE and the US. I am Shreya Sarkar-Barney, President and Founder of Human Capital Growth and I will be leading today’s webinar. </a:t>
            </a:r>
            <a:endParaRPr lang="en-US" dirty="0"/>
          </a:p>
        </p:txBody>
      </p:sp>
      <p:sp>
        <p:nvSpPr>
          <p:cNvPr id="4" name="Slide Number Placeholder 3"/>
          <p:cNvSpPr>
            <a:spLocks noGrp="1"/>
          </p:cNvSpPr>
          <p:nvPr>
            <p:ph type="sldNum" sz="quarter" idx="10"/>
          </p:nvPr>
        </p:nvSpPr>
        <p:spPr/>
        <p:txBody>
          <a:bodyPr/>
          <a:lstStyle/>
          <a:p>
            <a:fld id="{45C2795C-B4B9-4EEA-ADFD-682FEABAC44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35844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26</a:t>
            </a:fld>
            <a:endParaRPr lang="en-US"/>
          </a:p>
        </p:txBody>
      </p:sp>
    </p:spTree>
    <p:extLst>
      <p:ext uri="{BB962C8B-B14F-4D97-AF65-F5344CB8AC3E}">
        <p14:creationId xmlns:p14="http://schemas.microsoft.com/office/powerpoint/2010/main" val="2748925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Blume, B. D., Ford, J. K., Baldwin, T. T., &amp; Huang, J. L. (2010). Transfer of training: A meta-analytic review. </a:t>
            </a:r>
            <a:r>
              <a:rPr lang="en-US" sz="1200" b="0" i="1" kern="1200" dirty="0" smtClean="0">
                <a:solidFill>
                  <a:schemeClr val="tx1"/>
                </a:solidFill>
                <a:effectLst/>
                <a:latin typeface="+mn-lt"/>
                <a:ea typeface="+mn-ea"/>
                <a:cs typeface="+mn-cs"/>
              </a:rPr>
              <a:t>Journal of management</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36</a:t>
            </a:r>
            <a:r>
              <a:rPr lang="en-US" sz="1200" b="0" i="0" kern="1200" dirty="0" smtClean="0">
                <a:solidFill>
                  <a:schemeClr val="tx1"/>
                </a:solidFill>
                <a:effectLst/>
                <a:latin typeface="+mn-lt"/>
                <a:ea typeface="+mn-ea"/>
                <a:cs typeface="+mn-cs"/>
              </a:rPr>
              <a:t>(4), 1065-1105.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dirty="0" smtClean="0"/>
              <a:t>CLOSED SKILLS: Training objectives tied to learning specific skills that are to be produced identically in the transfer environment as in the learning context are labeled </a:t>
            </a:r>
            <a:r>
              <a:rPr lang="en-US" i="1" dirty="0" smtClean="0"/>
              <a:t>closed skills</a:t>
            </a:r>
            <a:r>
              <a:rPr lang="en-US" dirty="0" smtClean="0"/>
              <a:t>, whereas</a:t>
            </a:r>
          </a:p>
          <a:p>
            <a:r>
              <a:rPr lang="en-US" dirty="0" smtClean="0"/>
              <a:t>OPEN SKILLS: training objectives tied to learning principles are labeled </a:t>
            </a:r>
            <a:r>
              <a:rPr lang="en-US" i="1" dirty="0" smtClean="0"/>
              <a:t>open skills </a:t>
            </a:r>
            <a:r>
              <a:rPr lang="en-US" dirty="0" smtClean="0"/>
              <a:t>(</a:t>
            </a:r>
            <a:r>
              <a:rPr lang="en-US" dirty="0" err="1" smtClean="0"/>
              <a:t>Yelon</a:t>
            </a:r>
            <a:r>
              <a:rPr lang="en-US" dirty="0" smtClean="0"/>
              <a:t> &amp; Ford, 1999). </a:t>
            </a:r>
            <a:r>
              <a:rPr lang="en-US" dirty="0" err="1" smtClean="0"/>
              <a:t>Yelon</a:t>
            </a:r>
            <a:r>
              <a:rPr lang="en-US" dirty="0" smtClean="0"/>
              <a:t> and Ford (1999) noted that with closed skills, trainees are to respond in one particular way on the job according to a set of rules implemented in a precise fashion. With highly variable open skills, there is not a single correct way to act but rather freedom to perform.</a:t>
            </a:r>
          </a:p>
          <a:p>
            <a:r>
              <a:rPr lang="en-US" dirty="0" smtClean="0"/>
              <a:t>open skills more difficult to train, but they also </a:t>
            </a:r>
            <a:r>
              <a:rPr lang="en-US" dirty="0" smtClean="0">
                <a:solidFill>
                  <a:srgbClr val="00B050"/>
                </a:solidFill>
              </a:rPr>
              <a:t>require higher-level cognitive components</a:t>
            </a:r>
            <a:r>
              <a:rPr lang="en-US" dirty="0" smtClean="0"/>
              <a:t>, are subject to greater and </a:t>
            </a:r>
            <a:r>
              <a:rPr lang="en-US" dirty="0" smtClean="0">
                <a:solidFill>
                  <a:srgbClr val="00B050"/>
                </a:solidFill>
              </a:rPr>
              <a:t>more rapid decay </a:t>
            </a:r>
            <a:r>
              <a:rPr lang="en-US" dirty="0" smtClean="0"/>
              <a:t>than are simpler motor skills, and likely </a:t>
            </a:r>
            <a:r>
              <a:rPr lang="en-US" dirty="0" smtClean="0">
                <a:solidFill>
                  <a:srgbClr val="00B050"/>
                </a:solidFill>
              </a:rPr>
              <a:t>demand a more supportive context for transfer </a:t>
            </a:r>
            <a:r>
              <a:rPr lang="en-US" dirty="0" smtClean="0"/>
              <a:t>to occur. That is, with closed skills, a trainee is often given the opportunity to apply learned skills immediately on the job, and the rewards and reinforcement for transfer are usually self-evident (e.g., the employee can now use a production machine he or she previously could not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classifies both skills and tasks into</a:t>
            </a:r>
          </a:p>
          <a:p>
            <a:r>
              <a:rPr lang="en-US" sz="1200" b="0" i="0" u="none" strike="noStrike" kern="1200" baseline="0" dirty="0" smtClean="0">
                <a:solidFill>
                  <a:schemeClr val="tx1"/>
                </a:solidFill>
                <a:latin typeface="+mn-lt"/>
                <a:ea typeface="+mn-ea"/>
                <a:cs typeface="+mn-cs"/>
              </a:rPr>
              <a:t>three broad categories: cognitive, interpersonal, and psychomotor</a:t>
            </a:r>
          </a:p>
          <a:p>
            <a:r>
              <a:rPr lang="en-US" sz="1200" b="0" i="0" u="none" strike="noStrike" kern="1200" baseline="0" dirty="0" smtClean="0">
                <a:solidFill>
                  <a:schemeClr val="tx1"/>
                </a:solidFill>
                <a:latin typeface="+mn-lt"/>
                <a:ea typeface="+mn-ea"/>
                <a:cs typeface="+mn-cs"/>
              </a:rPr>
              <a:t>(Farina &amp; Wheaton, 1973; Fleishman &amp; </a:t>
            </a:r>
            <a:r>
              <a:rPr lang="en-US" sz="1200" b="0" i="0" u="none" strike="noStrike" kern="1200" baseline="0" dirty="0" err="1" smtClean="0">
                <a:solidFill>
                  <a:schemeClr val="tx1"/>
                </a:solidFill>
                <a:latin typeface="+mn-lt"/>
                <a:ea typeface="+mn-ea"/>
                <a:cs typeface="+mn-cs"/>
              </a:rPr>
              <a:t>Quaintance</a:t>
            </a:r>
            <a:r>
              <a:rPr lang="en-US" sz="1200" b="0" i="0" u="none" strike="noStrike" kern="1200" baseline="0" dirty="0" smtClean="0">
                <a:solidFill>
                  <a:schemeClr val="tx1"/>
                </a:solidFill>
                <a:latin typeface="+mn-lt"/>
                <a:ea typeface="+mn-ea"/>
                <a:cs typeface="+mn-cs"/>
              </a:rPr>
              <a:t>, 1984; Goldstein</a:t>
            </a:r>
          </a:p>
          <a:p>
            <a:r>
              <a:rPr lang="en-US" sz="1200" b="0" i="0" u="none" strike="noStrike" kern="1200" baseline="0" dirty="0" smtClean="0">
                <a:solidFill>
                  <a:schemeClr val="tx1"/>
                </a:solidFill>
                <a:latin typeface="+mn-lt"/>
                <a:ea typeface="+mn-ea"/>
                <a:cs typeface="+mn-cs"/>
              </a:rPr>
              <a:t>&amp; Ford, 2002). Cognitive skills and tasks are related to the</a:t>
            </a:r>
          </a:p>
          <a:p>
            <a:r>
              <a:rPr lang="en-US" sz="1200" b="0" i="0" u="none" strike="noStrike" kern="1200" baseline="0" dirty="0" smtClean="0">
                <a:solidFill>
                  <a:schemeClr val="tx1"/>
                </a:solidFill>
                <a:latin typeface="+mn-lt"/>
                <a:ea typeface="+mn-ea"/>
                <a:cs typeface="+mn-cs"/>
              </a:rPr>
              <a:t>thinking, idea generation, understanding, problem solving, or the</a:t>
            </a:r>
          </a:p>
          <a:p>
            <a:r>
              <a:rPr lang="en-US" sz="1200" b="0" i="0" u="none" strike="noStrike" kern="1200" baseline="0" dirty="0" smtClean="0">
                <a:solidFill>
                  <a:schemeClr val="tx1"/>
                </a:solidFill>
                <a:latin typeface="+mn-lt"/>
                <a:ea typeface="+mn-ea"/>
                <a:cs typeface="+mn-cs"/>
              </a:rPr>
              <a:t>knowledge requirements of the job. Interpersonal skills and tasks</a:t>
            </a:r>
          </a:p>
          <a:p>
            <a:r>
              <a:rPr lang="en-US" sz="1200" b="0" i="0" u="none" strike="noStrike" kern="1200" baseline="0" dirty="0" smtClean="0">
                <a:solidFill>
                  <a:schemeClr val="tx1"/>
                </a:solidFill>
                <a:latin typeface="+mn-lt"/>
                <a:ea typeface="+mn-ea"/>
                <a:cs typeface="+mn-cs"/>
              </a:rPr>
              <a:t>are those that are related to interacting with others in a workgroup</a:t>
            </a:r>
          </a:p>
          <a:p>
            <a:r>
              <a:rPr lang="en-US" sz="1200" b="0" i="0" u="none" strike="noStrike" kern="1200" baseline="0" dirty="0" smtClean="0">
                <a:solidFill>
                  <a:schemeClr val="tx1"/>
                </a:solidFill>
                <a:latin typeface="+mn-lt"/>
                <a:ea typeface="+mn-ea"/>
                <a:cs typeface="+mn-cs"/>
              </a:rPr>
              <a:t>or with clients and customers. They entail a wide variety of skills</a:t>
            </a:r>
          </a:p>
          <a:p>
            <a:r>
              <a:rPr lang="en-US" sz="1200" b="0" i="0" u="none" strike="noStrike" kern="1200" baseline="0" dirty="0" smtClean="0">
                <a:solidFill>
                  <a:schemeClr val="tx1"/>
                </a:solidFill>
                <a:latin typeface="+mn-lt"/>
                <a:ea typeface="+mn-ea"/>
                <a:cs typeface="+mn-cs"/>
              </a:rPr>
              <a:t>including leadership skills, communication skills, conflict management</a:t>
            </a:r>
          </a:p>
          <a:p>
            <a:r>
              <a:rPr lang="en-US" sz="1200" b="0" i="0" u="none" strike="noStrike" kern="1200" baseline="0" dirty="0" smtClean="0">
                <a:solidFill>
                  <a:schemeClr val="tx1"/>
                </a:solidFill>
                <a:latin typeface="+mn-lt"/>
                <a:ea typeface="+mn-ea"/>
                <a:cs typeface="+mn-cs"/>
              </a:rPr>
              <a:t>skills, and team-building skills. Finally, psychomotor skills</a:t>
            </a:r>
          </a:p>
          <a:p>
            <a:r>
              <a:rPr lang="en-US" sz="1200" b="0" i="0" u="none" strike="noStrike" kern="1200" baseline="0" dirty="0" smtClean="0">
                <a:solidFill>
                  <a:schemeClr val="tx1"/>
                </a:solidFill>
                <a:latin typeface="+mn-lt"/>
                <a:ea typeface="+mn-ea"/>
                <a:cs typeface="+mn-cs"/>
              </a:rPr>
              <a:t>involve the use of the musculoskeletal system to perform behavioral</a:t>
            </a:r>
          </a:p>
          <a:p>
            <a:r>
              <a:rPr lang="en-US" sz="1200" b="0" i="0" u="none" strike="noStrike" kern="1200" baseline="0" dirty="0" smtClean="0">
                <a:solidFill>
                  <a:schemeClr val="tx1"/>
                </a:solidFill>
                <a:latin typeface="+mn-lt"/>
                <a:ea typeface="+mn-ea"/>
                <a:cs typeface="+mn-cs"/>
              </a:rPr>
              <a:t>activities associated with a job. Thus, psychomotor tasks are</a:t>
            </a:r>
          </a:p>
          <a:p>
            <a:r>
              <a:rPr lang="en-US" sz="1200" b="0" i="0" u="none" strike="noStrike" kern="1200" baseline="0" dirty="0" smtClean="0">
                <a:solidFill>
                  <a:schemeClr val="tx1"/>
                </a:solidFill>
                <a:latin typeface="+mn-lt"/>
                <a:ea typeface="+mn-ea"/>
                <a:cs typeface="+mn-cs"/>
              </a:rPr>
              <a:t>physical or manual activities that involve a range of movement</a:t>
            </a:r>
          </a:p>
          <a:p>
            <a:r>
              <a:rPr lang="en-US" sz="1200" b="0" i="0" u="none" strike="noStrike" kern="1200" baseline="0" dirty="0" smtClean="0">
                <a:solidFill>
                  <a:schemeClr val="tx1"/>
                </a:solidFill>
                <a:latin typeface="+mn-lt"/>
                <a:ea typeface="+mn-ea"/>
                <a:cs typeface="+mn-cs"/>
              </a:rPr>
              <a:t>from very fine to gross motor coordination.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B185938-EED0-45AE-AB94-6C88AA3B1F11}" type="slidenum">
              <a:rPr lang="en-US" smtClean="0"/>
              <a:t>27</a:t>
            </a:fld>
            <a:endParaRPr lang="en-US"/>
          </a:p>
        </p:txBody>
      </p:sp>
    </p:spTree>
    <p:extLst>
      <p:ext uri="{BB962C8B-B14F-4D97-AF65-F5344CB8AC3E}">
        <p14:creationId xmlns:p14="http://schemas.microsoft.com/office/powerpoint/2010/main" val="3544308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29</a:t>
            </a:fld>
            <a:endParaRPr lang="en-US"/>
          </a:p>
        </p:txBody>
      </p:sp>
    </p:spTree>
    <p:extLst>
      <p:ext uri="{BB962C8B-B14F-4D97-AF65-F5344CB8AC3E}">
        <p14:creationId xmlns:p14="http://schemas.microsoft.com/office/powerpoint/2010/main" val="3205690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IW: We</a:t>
            </a:r>
            <a:r>
              <a:rPr lang="en-US" baseline="0" dirty="0" smtClean="0"/>
              <a:t> have some recommendations on who much time effort and investments should be spent on talent development vs. human capital development?  Before we share these we ‘d like to hear from you?</a:t>
            </a:r>
            <a:endParaRPr lang="en-US" dirty="0" smtClean="0"/>
          </a:p>
          <a:p>
            <a:endParaRPr lang="en-US" dirty="0"/>
          </a:p>
        </p:txBody>
      </p:sp>
      <p:sp>
        <p:nvSpPr>
          <p:cNvPr id="4" name="Slide Number Placeholder 3"/>
          <p:cNvSpPr>
            <a:spLocks noGrp="1"/>
          </p:cNvSpPr>
          <p:nvPr>
            <p:ph type="sldNum" sz="quarter" idx="10"/>
          </p:nvPr>
        </p:nvSpPr>
        <p:spPr/>
        <p:txBody>
          <a:bodyPr/>
          <a:lstStyle/>
          <a:p>
            <a:fld id="{42031A4B-9CD8-4188-9566-F14E3FE760CD}" type="slidenum">
              <a:rPr lang="en-US" smtClean="0"/>
              <a:pPr/>
              <a:t>30</a:t>
            </a:fld>
            <a:endParaRPr lang="en-US"/>
          </a:p>
        </p:txBody>
      </p:sp>
    </p:spTree>
    <p:extLst>
      <p:ext uri="{BB962C8B-B14F-4D97-AF65-F5344CB8AC3E}">
        <p14:creationId xmlns:p14="http://schemas.microsoft.com/office/powerpoint/2010/main" val="278198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N=9</a:t>
            </a:r>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31</a:t>
            </a:fld>
            <a:endParaRPr lang="en-US"/>
          </a:p>
        </p:txBody>
      </p:sp>
    </p:spTree>
    <p:extLst>
      <p:ext uri="{BB962C8B-B14F-4D97-AF65-F5344CB8AC3E}">
        <p14:creationId xmlns:p14="http://schemas.microsoft.com/office/powerpoint/2010/main" val="189912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32</a:t>
            </a:fld>
            <a:endParaRPr lang="en-US"/>
          </a:p>
        </p:txBody>
      </p:sp>
    </p:spTree>
    <p:extLst>
      <p:ext uri="{BB962C8B-B14F-4D97-AF65-F5344CB8AC3E}">
        <p14:creationId xmlns:p14="http://schemas.microsoft.com/office/powerpoint/2010/main" val="168424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Explains 13% of the variance in training effectiveness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Rouillier</a:t>
            </a:r>
            <a:r>
              <a:rPr lang="en-US" sz="1200" b="0" i="0" u="none" strike="noStrike" kern="1200" baseline="0" dirty="0" smtClean="0">
                <a:solidFill>
                  <a:schemeClr val="tx1"/>
                </a:solidFill>
                <a:latin typeface="+mn-lt"/>
                <a:ea typeface="+mn-ea"/>
                <a:cs typeface="+mn-cs"/>
              </a:rPr>
              <a:t> and Goldstein (1993), who defined transfer climate as consisting of</a:t>
            </a:r>
          </a:p>
          <a:p>
            <a:r>
              <a:rPr lang="en-US" sz="1200" b="0" i="0" u="none" strike="noStrike" kern="1200" baseline="0" dirty="0" smtClean="0">
                <a:solidFill>
                  <a:schemeClr val="tx1"/>
                </a:solidFill>
                <a:latin typeface="+mn-lt"/>
                <a:ea typeface="+mn-ea"/>
                <a:cs typeface="+mn-cs"/>
              </a:rPr>
              <a:t>two categories: </a:t>
            </a:r>
            <a:r>
              <a:rPr lang="en-US" sz="1200" b="0" i="1" u="none" strike="noStrike" kern="1200" baseline="0" dirty="0" smtClean="0">
                <a:solidFill>
                  <a:schemeClr val="tx1"/>
                </a:solidFill>
                <a:latin typeface="+mn-lt"/>
                <a:ea typeface="+mn-ea"/>
                <a:cs typeface="+mn-cs"/>
              </a:rPr>
              <a:t>situational cues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consequences</a:t>
            </a:r>
            <a:r>
              <a:rPr lang="en-US" sz="1200" b="0" i="0" u="none" strike="noStrike" kern="1200" baseline="0" dirty="0" smtClean="0">
                <a:solidFill>
                  <a:schemeClr val="tx1"/>
                </a:solidFill>
                <a:latin typeface="+mn-lt"/>
                <a:ea typeface="+mn-ea"/>
                <a:cs typeface="+mn-cs"/>
              </a:rPr>
              <a:t>. Situational cues consist of things such as</a:t>
            </a:r>
          </a:p>
          <a:p>
            <a:r>
              <a:rPr lang="en-US" sz="1200" b="0" i="0" u="none" strike="noStrike" kern="1200" baseline="0" dirty="0" smtClean="0">
                <a:solidFill>
                  <a:schemeClr val="tx1"/>
                </a:solidFill>
                <a:latin typeface="+mn-lt"/>
                <a:ea typeface="+mn-ea"/>
                <a:cs typeface="+mn-cs"/>
              </a:rPr>
              <a:t>manager goals, peer support, equipment availability, and opportunity to practice trained</a:t>
            </a:r>
          </a:p>
          <a:p>
            <a:r>
              <a:rPr lang="en-US" sz="1200" b="0" i="0" u="none" strike="noStrike" kern="1200" baseline="0" dirty="0" smtClean="0">
                <a:solidFill>
                  <a:schemeClr val="tx1"/>
                </a:solidFill>
                <a:latin typeface="+mn-lt"/>
                <a:ea typeface="+mn-ea"/>
                <a:cs typeface="+mn-cs"/>
              </a:rPr>
              <a:t>skills. Consequences consist of punishment, as well as positive and negative feedback from</a:t>
            </a:r>
          </a:p>
          <a:p>
            <a:r>
              <a:rPr lang="en-US" sz="1200" b="0" i="0" u="none" strike="noStrike" kern="1200" baseline="0" dirty="0" smtClean="0">
                <a:solidFill>
                  <a:schemeClr val="tx1"/>
                </a:solidFill>
                <a:latin typeface="+mn-lt"/>
                <a:ea typeface="+mn-ea"/>
                <a:cs typeface="+mn-cs"/>
              </a:rPr>
              <a:t>both managers and peers when trainees attempt to apply the skills they learned in training.</a:t>
            </a:r>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33</a:t>
            </a:fld>
            <a:endParaRPr lang="en-US"/>
          </a:p>
        </p:txBody>
      </p:sp>
    </p:spTree>
    <p:extLst>
      <p:ext uri="{BB962C8B-B14F-4D97-AF65-F5344CB8AC3E}">
        <p14:creationId xmlns:p14="http://schemas.microsoft.com/office/powerpoint/2010/main" val="1430579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34</a:t>
            </a:fld>
            <a:endParaRPr lang="en-US"/>
          </a:p>
        </p:txBody>
      </p:sp>
    </p:spTree>
    <p:extLst>
      <p:ext uri="{BB962C8B-B14F-4D97-AF65-F5344CB8AC3E}">
        <p14:creationId xmlns:p14="http://schemas.microsoft.com/office/powerpoint/2010/main" val="4145044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36</a:t>
            </a:fld>
            <a:endParaRPr lang="en-US"/>
          </a:p>
        </p:txBody>
      </p:sp>
    </p:spTree>
    <p:extLst>
      <p:ext uri="{BB962C8B-B14F-4D97-AF65-F5344CB8AC3E}">
        <p14:creationId xmlns:p14="http://schemas.microsoft.com/office/powerpoint/2010/main" val="2995510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Gallagher, A. G., Seymour, N. E., Jordan-Black, J. A., Bunting, B. P., </a:t>
            </a:r>
            <a:r>
              <a:rPr lang="en-US" sz="1200" b="0" i="0" kern="1200" dirty="0" err="1" smtClean="0">
                <a:solidFill>
                  <a:schemeClr val="tx1"/>
                </a:solidFill>
                <a:effectLst/>
                <a:latin typeface="+mn-lt"/>
                <a:ea typeface="+mn-ea"/>
                <a:cs typeface="+mn-cs"/>
              </a:rPr>
              <a:t>McGlade</a:t>
            </a:r>
            <a:r>
              <a:rPr lang="en-US" sz="1200" b="0" i="0" kern="1200" dirty="0" smtClean="0">
                <a:solidFill>
                  <a:schemeClr val="tx1"/>
                </a:solidFill>
                <a:effectLst/>
                <a:latin typeface="+mn-lt"/>
                <a:ea typeface="+mn-ea"/>
                <a:cs typeface="+mn-cs"/>
              </a:rPr>
              <a:t>, K., &amp; </a:t>
            </a:r>
            <a:r>
              <a:rPr lang="en-US" sz="1200" b="0" i="0" kern="1200" dirty="0" err="1" smtClean="0">
                <a:solidFill>
                  <a:schemeClr val="tx1"/>
                </a:solidFill>
                <a:effectLst/>
                <a:latin typeface="+mn-lt"/>
                <a:ea typeface="+mn-ea"/>
                <a:cs typeface="+mn-cs"/>
              </a:rPr>
              <a:t>Satava</a:t>
            </a:r>
            <a:r>
              <a:rPr lang="en-US" sz="1200" b="0" i="0" kern="1200" dirty="0" smtClean="0">
                <a:solidFill>
                  <a:schemeClr val="tx1"/>
                </a:solidFill>
                <a:effectLst/>
                <a:latin typeface="+mn-lt"/>
                <a:ea typeface="+mn-ea"/>
                <a:cs typeface="+mn-cs"/>
              </a:rPr>
              <a:t>, R. M. (2013). Prospective, randomized assessment of transfer of training (</a:t>
            </a:r>
            <a:r>
              <a:rPr lang="en-US" sz="1200" b="0" i="0" kern="1200" dirty="0" err="1" smtClean="0">
                <a:solidFill>
                  <a:schemeClr val="tx1"/>
                </a:solidFill>
                <a:effectLst/>
                <a:latin typeface="+mn-lt"/>
                <a:ea typeface="+mn-ea"/>
                <a:cs typeface="+mn-cs"/>
              </a:rPr>
              <a:t>ToT</a:t>
            </a:r>
            <a:r>
              <a:rPr lang="en-US" sz="1200" b="0" i="0" kern="1200" dirty="0" smtClean="0">
                <a:solidFill>
                  <a:schemeClr val="tx1"/>
                </a:solidFill>
                <a:effectLst/>
                <a:latin typeface="+mn-lt"/>
                <a:ea typeface="+mn-ea"/>
                <a:cs typeface="+mn-cs"/>
              </a:rPr>
              <a:t>) and transfer effectiveness ratio (TER) of virtual reality simulation training for laparoscopic skill acquisition. </a:t>
            </a:r>
            <a:r>
              <a:rPr lang="en-US" sz="1200" b="0" i="1" kern="1200" dirty="0" smtClean="0">
                <a:solidFill>
                  <a:schemeClr val="tx1"/>
                </a:solidFill>
                <a:effectLst/>
                <a:latin typeface="+mn-lt"/>
                <a:ea typeface="+mn-ea"/>
                <a:cs typeface="+mn-cs"/>
              </a:rPr>
              <a:t>Annals of surgery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257</a:t>
            </a:r>
            <a:r>
              <a:rPr lang="en-US" sz="1200" b="0" i="0" kern="1200" dirty="0" smtClean="0">
                <a:solidFill>
                  <a:schemeClr val="tx1"/>
                </a:solidFill>
                <a:effectLst/>
                <a:latin typeface="+mn-lt"/>
                <a:ea typeface="+mn-ea"/>
                <a:cs typeface="+mn-cs"/>
              </a:rPr>
              <a:t>(6), 1025-1031.</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Objectives: </a:t>
            </a:r>
            <a:r>
              <a:rPr lang="en-US" sz="1200" b="0" i="0" kern="1200" dirty="0" smtClean="0">
                <a:solidFill>
                  <a:schemeClr val="tx1"/>
                </a:solidFill>
                <a:effectLst/>
                <a:latin typeface="+mn-lt"/>
                <a:ea typeface="+mn-ea"/>
                <a:cs typeface="+mn-cs"/>
              </a:rPr>
              <a:t>We assessed the effectiveness of </a:t>
            </a:r>
            <a:r>
              <a:rPr lang="en-US" sz="1200" b="0" i="0" kern="1200" dirty="0" err="1" smtClean="0">
                <a:solidFill>
                  <a:schemeClr val="tx1"/>
                </a:solidFill>
                <a:effectLst/>
                <a:latin typeface="+mn-lt"/>
                <a:ea typeface="+mn-ea"/>
                <a:cs typeface="+mn-cs"/>
              </a:rPr>
              <a:t>ToT</a:t>
            </a:r>
            <a:r>
              <a:rPr lang="en-US" sz="1200" b="0" i="0" kern="1200" dirty="0" smtClean="0">
                <a:solidFill>
                  <a:schemeClr val="tx1"/>
                </a:solidFill>
                <a:effectLst/>
                <a:latin typeface="+mn-lt"/>
                <a:ea typeface="+mn-ea"/>
                <a:cs typeface="+mn-cs"/>
              </a:rPr>
              <a:t> from VR laparoscopic simulation training in 2 studies. In a second study, we also assessed the TER. </a:t>
            </a:r>
            <a:r>
              <a:rPr lang="en-US" sz="1200" b="0" i="0" kern="1200" dirty="0" err="1" smtClean="0">
                <a:solidFill>
                  <a:schemeClr val="tx1"/>
                </a:solidFill>
                <a:effectLst/>
                <a:latin typeface="+mn-lt"/>
                <a:ea typeface="+mn-ea"/>
                <a:cs typeface="+mn-cs"/>
              </a:rPr>
              <a:t>ToT</a:t>
            </a:r>
            <a:r>
              <a:rPr lang="en-US" sz="1200" b="0" i="0" kern="1200" dirty="0" smtClean="0">
                <a:solidFill>
                  <a:schemeClr val="tx1"/>
                </a:solidFill>
                <a:effectLst/>
                <a:latin typeface="+mn-lt"/>
                <a:ea typeface="+mn-ea"/>
                <a:cs typeface="+mn-cs"/>
              </a:rPr>
              <a:t> is a detectable performance improvement between equivalent groups, and TER is the observed percentage performance differences between 2 matched groups carrying out the same task but with 1 group </a:t>
            </a:r>
            <a:r>
              <a:rPr lang="en-US" sz="1200" b="0" i="0" kern="1200" dirty="0" err="1" smtClean="0">
                <a:solidFill>
                  <a:schemeClr val="tx1"/>
                </a:solidFill>
                <a:effectLst/>
                <a:latin typeface="+mn-lt"/>
                <a:ea typeface="+mn-ea"/>
                <a:cs typeface="+mn-cs"/>
              </a:rPr>
              <a:t>pretrained</a:t>
            </a:r>
            <a:r>
              <a:rPr lang="en-US" sz="1200" b="0" i="0" kern="1200" dirty="0" smtClean="0">
                <a:solidFill>
                  <a:schemeClr val="tx1"/>
                </a:solidFill>
                <a:effectLst/>
                <a:latin typeface="+mn-lt"/>
                <a:ea typeface="+mn-ea"/>
                <a:cs typeface="+mn-cs"/>
              </a:rPr>
              <a:t> on VR simulation. Concordance between simulated and in-vivo procedure performance was also assessed.</a:t>
            </a:r>
          </a:p>
          <a:p>
            <a:r>
              <a:rPr lang="en-US" sz="1200" b="1" i="0" kern="1200" dirty="0" smtClean="0">
                <a:solidFill>
                  <a:schemeClr val="tx1"/>
                </a:solidFill>
                <a:effectLst/>
                <a:latin typeface="+mn-lt"/>
                <a:ea typeface="+mn-ea"/>
                <a:cs typeface="+mn-cs"/>
              </a:rPr>
              <a:t>Design: </a:t>
            </a:r>
            <a:r>
              <a:rPr lang="en-US" sz="1200" b="0" i="0" kern="1200" dirty="0" smtClean="0">
                <a:solidFill>
                  <a:schemeClr val="tx1"/>
                </a:solidFill>
                <a:effectLst/>
                <a:latin typeface="+mn-lt"/>
                <a:ea typeface="+mn-ea"/>
                <a:cs typeface="+mn-cs"/>
              </a:rPr>
              <a:t>Prospective, randomized, and blinded.</a:t>
            </a:r>
          </a:p>
          <a:p>
            <a:r>
              <a:rPr lang="en-US" sz="1200" b="1" i="0" kern="1200" dirty="0" smtClean="0">
                <a:solidFill>
                  <a:schemeClr val="tx1"/>
                </a:solidFill>
                <a:effectLst/>
                <a:latin typeface="+mn-lt"/>
                <a:ea typeface="+mn-ea"/>
                <a:cs typeface="+mn-cs"/>
              </a:rPr>
              <a:t>Participants: </a:t>
            </a:r>
            <a:r>
              <a:rPr lang="en-US" sz="1200" b="0" i="0" kern="1200" dirty="0" smtClean="0">
                <a:solidFill>
                  <a:schemeClr val="tx1"/>
                </a:solidFill>
                <a:effectLst/>
                <a:latin typeface="+mn-lt"/>
                <a:ea typeface="+mn-ea"/>
                <a:cs typeface="+mn-cs"/>
              </a:rPr>
              <a:t>In Study 1, experienced laparoscopic surgeons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 195) and in Study 2 laparoscopic novices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 30) were randomized to either train on VR simulation before completing an equivalent real-world task or complete the real-world task only.</a:t>
            </a:r>
          </a:p>
          <a:p>
            <a:r>
              <a:rPr lang="en-US" sz="1200" b="1" i="0" kern="1200" dirty="0" smtClean="0">
                <a:solidFill>
                  <a:schemeClr val="tx1"/>
                </a:solidFill>
                <a:effectLst/>
                <a:latin typeface="+mn-lt"/>
                <a:ea typeface="+mn-ea"/>
                <a:cs typeface="+mn-cs"/>
              </a:rPr>
              <a:t>Results: </a:t>
            </a:r>
            <a:r>
              <a:rPr lang="en-US" sz="1200" b="0" i="0" kern="1200" dirty="0" smtClean="0">
                <a:solidFill>
                  <a:schemeClr val="tx1"/>
                </a:solidFill>
                <a:effectLst/>
                <a:latin typeface="+mn-lt"/>
                <a:ea typeface="+mn-ea"/>
                <a:cs typeface="+mn-cs"/>
              </a:rPr>
              <a:t>Experienced laparoscopic surgeons and novices who trained on the simulator performed significantly better than their controls, thus demonstrating </a:t>
            </a:r>
            <a:r>
              <a:rPr lang="en-US" sz="1200" b="0" i="0" kern="1200" dirty="0" err="1" smtClean="0">
                <a:solidFill>
                  <a:schemeClr val="tx1"/>
                </a:solidFill>
                <a:effectLst/>
                <a:latin typeface="+mn-lt"/>
                <a:ea typeface="+mn-ea"/>
                <a:cs typeface="+mn-cs"/>
              </a:rPr>
              <a:t>ToT</a:t>
            </a:r>
            <a:r>
              <a:rPr lang="en-US" sz="1200" b="0" i="0" kern="1200" dirty="0" smtClean="0">
                <a:solidFill>
                  <a:schemeClr val="tx1"/>
                </a:solidFill>
                <a:effectLst/>
                <a:latin typeface="+mn-lt"/>
                <a:ea typeface="+mn-ea"/>
                <a:cs typeface="+mn-cs"/>
              </a:rPr>
              <a:t>. Their performance showed a TER between 7% and 42% from the virtual to the real tasks. Simulation training impacted most on procedural error reduction in both studies (32- 42%). The correlation observed between the VR and real-world task performance was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&gt; 0·96 (Study 2).</a:t>
            </a:r>
          </a:p>
          <a:p>
            <a:r>
              <a:rPr lang="en-US" sz="1200" b="1" i="0" kern="1200" dirty="0" smtClean="0">
                <a:solidFill>
                  <a:schemeClr val="tx1"/>
                </a:solidFill>
                <a:effectLst/>
                <a:latin typeface="+mn-lt"/>
                <a:ea typeface="+mn-ea"/>
                <a:cs typeface="+mn-cs"/>
              </a:rPr>
              <a:t>Conclusions: </a:t>
            </a:r>
            <a:r>
              <a:rPr lang="en-US" sz="1200" b="0" i="0" kern="1200" dirty="0" smtClean="0">
                <a:solidFill>
                  <a:schemeClr val="tx1"/>
                </a:solidFill>
                <a:effectLst/>
                <a:latin typeface="+mn-lt"/>
                <a:ea typeface="+mn-ea"/>
                <a:cs typeface="+mn-cs"/>
              </a:rPr>
              <a:t>VR simulation training offers a powerful and effective platform for training safer skills.</a:t>
            </a:r>
          </a:p>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37</a:t>
            </a:fld>
            <a:endParaRPr lang="en-US"/>
          </a:p>
        </p:txBody>
      </p:sp>
    </p:spTree>
    <p:extLst>
      <p:ext uri="{BB962C8B-B14F-4D97-AF65-F5344CB8AC3E}">
        <p14:creationId xmlns:p14="http://schemas.microsoft.com/office/powerpoint/2010/main" val="16195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those of you who are new to our webinars, HCG provides services in two key areas (a) Leadership assessment and development and (b) Talent management. Our work is grounded in science, made relevant using empathy, and results driven through the use of analytics. You can see some of the clients we have worked with.</a:t>
            </a:r>
          </a:p>
          <a:p>
            <a:endParaRPr lang="en-US" baseline="0" dirty="0" smtClean="0"/>
          </a:p>
          <a:p>
            <a:r>
              <a:rPr lang="en-US" baseline="0" dirty="0" smtClean="0"/>
              <a:t>Before I begin it might be helpful to share my background and experiences with digital learning. I am an organizational psychologist and a former tenure track professor. My research area as an academic was in learning. </a:t>
            </a:r>
            <a:r>
              <a:rPr lang="en-US" baseline="0" dirty="0" err="1" smtClean="0"/>
              <a:t>Infact</a:t>
            </a:r>
            <a:r>
              <a:rPr lang="en-US" baseline="0" dirty="0" smtClean="0"/>
              <a:t>, my dissertation which was a 50 country study on the role of national culture on transfer of training has been published as a book. Before becoming an entrepreneur, I worked in a couple different organization.  In the last fifteen years I have deployed </a:t>
            </a:r>
            <a:r>
              <a:rPr lang="en-US" baseline="0" dirty="0" err="1" smtClean="0"/>
              <a:t>elearning</a:t>
            </a:r>
            <a:r>
              <a:rPr lang="en-US" baseline="0" dirty="0" smtClean="0"/>
              <a:t> systems, used a number of learning platforms such as blackboard, </a:t>
            </a:r>
            <a:r>
              <a:rPr lang="en-US" baseline="0" dirty="0" err="1" smtClean="0"/>
              <a:t>sakai</a:t>
            </a:r>
            <a:r>
              <a:rPr lang="en-US" baseline="0" dirty="0" smtClean="0"/>
              <a:t>, canvas, and </a:t>
            </a:r>
            <a:r>
              <a:rPr lang="en-US" baseline="0" dirty="0" err="1" smtClean="0"/>
              <a:t>SumTotal</a:t>
            </a:r>
            <a:r>
              <a:rPr lang="en-US" baseline="0" dirty="0" smtClean="0"/>
              <a:t>.  And in the last 6 years, I have lead the design of our own LMS that we use for delivering talent management learning and certification programs.  I have seen </a:t>
            </a:r>
            <a:r>
              <a:rPr lang="en-US" baseline="0" dirty="0" err="1" smtClean="0"/>
              <a:t>elearning</a:t>
            </a:r>
            <a:r>
              <a:rPr lang="en-US" baseline="0" dirty="0" smtClean="0"/>
              <a:t> adoptions rise to 90% and plummet to 20%, in our own offerings we have been able to take completion rates from 20% to 80%.  My goal today is to share some our learnings along this journey so you can avoid the mistakes we made.</a:t>
            </a:r>
            <a:endParaRPr lang="en-US" dirty="0"/>
          </a:p>
        </p:txBody>
      </p:sp>
      <p:sp>
        <p:nvSpPr>
          <p:cNvPr id="4" name="Slide Number Placeholder 3"/>
          <p:cNvSpPr>
            <a:spLocks noGrp="1"/>
          </p:cNvSpPr>
          <p:nvPr>
            <p:ph type="sldNum" sz="quarter" idx="10"/>
          </p:nvPr>
        </p:nvSpPr>
        <p:spPr/>
        <p:txBody>
          <a:bodyPr/>
          <a:lstStyle/>
          <a:p>
            <a:fld id="{45C2795C-B4B9-4EEA-ADFD-682FEABAC449}"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Tree>
    <p:extLst>
      <p:ext uri="{BB962C8B-B14F-4D97-AF65-F5344CB8AC3E}">
        <p14:creationId xmlns:p14="http://schemas.microsoft.com/office/powerpoint/2010/main" val="1972032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39</a:t>
            </a:fld>
            <a:endParaRPr lang="en-US"/>
          </a:p>
        </p:txBody>
      </p:sp>
    </p:spTree>
    <p:extLst>
      <p:ext uri="{BB962C8B-B14F-4D97-AF65-F5344CB8AC3E}">
        <p14:creationId xmlns:p14="http://schemas.microsoft.com/office/powerpoint/2010/main" val="2531881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https://www.mckinsey.com/business-functions/organization/our-insights/the-ceos-guide-to-competing-through-hr</a:t>
            </a:r>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40</a:t>
            </a:fld>
            <a:endParaRPr lang="en-US"/>
          </a:p>
        </p:txBody>
      </p:sp>
    </p:spTree>
    <p:extLst>
      <p:ext uri="{BB962C8B-B14F-4D97-AF65-F5344CB8AC3E}">
        <p14:creationId xmlns:p14="http://schemas.microsoft.com/office/powerpoint/2010/main" val="3496149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41</a:t>
            </a:fld>
            <a:endParaRPr lang="en-US"/>
          </a:p>
        </p:txBody>
      </p:sp>
    </p:spTree>
    <p:extLst>
      <p:ext uri="{BB962C8B-B14F-4D97-AF65-F5344CB8AC3E}">
        <p14:creationId xmlns:p14="http://schemas.microsoft.com/office/powerpoint/2010/main" val="1011313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44</a:t>
            </a:fld>
            <a:endParaRPr lang="en-US"/>
          </a:p>
        </p:txBody>
      </p:sp>
    </p:spTree>
    <p:extLst>
      <p:ext uri="{BB962C8B-B14F-4D97-AF65-F5344CB8AC3E}">
        <p14:creationId xmlns:p14="http://schemas.microsoft.com/office/powerpoint/2010/main" val="28043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45</a:t>
            </a:fld>
            <a:endParaRPr lang="en-US"/>
          </a:p>
        </p:txBody>
      </p:sp>
    </p:spTree>
    <p:extLst>
      <p:ext uri="{BB962C8B-B14F-4D97-AF65-F5344CB8AC3E}">
        <p14:creationId xmlns:p14="http://schemas.microsoft.com/office/powerpoint/2010/main" val="1559239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46</a:t>
            </a:fld>
            <a:endParaRPr lang="en-US"/>
          </a:p>
        </p:txBody>
      </p:sp>
    </p:spTree>
    <p:extLst>
      <p:ext uri="{BB962C8B-B14F-4D97-AF65-F5344CB8AC3E}">
        <p14:creationId xmlns:p14="http://schemas.microsoft.com/office/powerpoint/2010/main" val="242425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begin, here’s a quick overview of the conferencing platform we use, zoom. If you need to test</a:t>
            </a:r>
            <a:r>
              <a:rPr lang="en-US" sz="1200" kern="1200" baseline="0" dirty="0" smtClean="0">
                <a:solidFill>
                  <a:schemeClr val="tx1"/>
                </a:solidFill>
                <a:effectLst/>
                <a:latin typeface="+mn-lt"/>
                <a:ea typeface="+mn-ea"/>
                <a:cs typeface="+mn-cs"/>
              </a:rPr>
              <a:t> or adjust your computer’s audio, you can do that by clicking in the Audio Settings button on the top left of the zoom tool bar. </a:t>
            </a: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will notice that your audio was placed on mute when you entered the webinar session. You will be able to communicate with us through the use of the Chat feature (which you can access from the Chat button at the top of the zoom tool bar). This Chat feature allows you to connect with tech support for this webinar or to comment on the material being presented. Next to the Chat button is the Raise Hand button, which allows you to comment or ask questions by voice. If you require HCG or HRCI recertification credits for your participation in today’s webinar, please be sure that you have joined this session with your full name.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4</a:t>
            </a:fld>
            <a:endParaRPr lang="en-US" dirty="0"/>
          </a:p>
        </p:txBody>
      </p:sp>
    </p:spTree>
    <p:extLst>
      <p:ext uri="{BB962C8B-B14F-4D97-AF65-F5344CB8AC3E}">
        <p14:creationId xmlns:p14="http://schemas.microsoft.com/office/powerpoint/2010/main" val="236040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82027-892E-4669-8E6B-15C801695772}" type="slidenum">
              <a:rPr lang="en-US" smtClean="0"/>
              <a:t>5</a:t>
            </a:fld>
            <a:endParaRPr lang="en-US"/>
          </a:p>
        </p:txBody>
      </p:sp>
    </p:spTree>
    <p:extLst>
      <p:ext uri="{BB962C8B-B14F-4D97-AF65-F5344CB8AC3E}">
        <p14:creationId xmlns:p14="http://schemas.microsoft.com/office/powerpoint/2010/main" val="27512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6</a:t>
            </a:fld>
            <a:endParaRPr lang="en-US"/>
          </a:p>
        </p:txBody>
      </p:sp>
    </p:spTree>
    <p:extLst>
      <p:ext uri="{BB962C8B-B14F-4D97-AF65-F5344CB8AC3E}">
        <p14:creationId xmlns:p14="http://schemas.microsoft.com/office/powerpoint/2010/main" val="29932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Capital challenges consistently appear in CEO concerns in the last decade</a:t>
            </a:r>
          </a:p>
          <a:p>
            <a:r>
              <a:rPr lang="en-US" dirty="0" smtClean="0"/>
              <a:t>Investment in learning and development no commensurate with returns</a:t>
            </a:r>
          </a:p>
          <a:p>
            <a:r>
              <a:rPr lang="en-US" dirty="0" smtClean="0"/>
              <a:t>HR function continues to earn a C</a:t>
            </a:r>
          </a:p>
          <a:p>
            <a:endParaRPr lang="en-US" dirty="0" smtClean="0"/>
          </a:p>
          <a:p>
            <a:r>
              <a:rPr lang="en-US" dirty="0" smtClean="0"/>
              <a:t>Review of benchmarks and annual surveys – focus on activities and pattern of investment, but no evidence of what works. Too high level.</a:t>
            </a:r>
          </a:p>
          <a:p>
            <a:r>
              <a:rPr lang="en-US" dirty="0" smtClean="0"/>
              <a:t>First effort to gather benchmarks using scientific evidence as the foundation.</a:t>
            </a:r>
          </a:p>
          <a:p>
            <a:r>
              <a:rPr lang="en-US" dirty="0" smtClean="0">
                <a:solidFill>
                  <a:srgbClr val="C00000"/>
                </a:solidFill>
              </a:rPr>
              <a:t>GOAL: would be get any new insights is we juxtaposed what we know in science with common practice. You are the final judge, let us know what you think.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1</a:t>
            </a:r>
            <a:r>
              <a:rPr lang="en-US" dirty="0" smtClean="0"/>
              <a:t>https://www.kornferry.com/institute/talent-crunch-future-of-work?reports-and-insights</a:t>
            </a:r>
          </a:p>
          <a:p>
            <a:r>
              <a:rPr lang="en-US" dirty="0" smtClean="0"/>
              <a:t>This global skills shortage could result in $8.452 trillion in unrealized annual revenue by 2030—equivalent to the combined GDP of Germany and Japan</a:t>
            </a:r>
          </a:p>
          <a:p>
            <a:endParaRPr lang="en-US" dirty="0" smtClean="0"/>
          </a:p>
          <a:p>
            <a:endParaRPr lang="en-US" dirty="0" smtClean="0"/>
          </a:p>
          <a:p>
            <a:r>
              <a:rPr lang="en-US" baseline="30000" dirty="0" smtClean="0"/>
              <a:t>2</a:t>
            </a:r>
            <a:r>
              <a:rPr lang="en-US" dirty="0" smtClean="0"/>
              <a:t>https://www2.deloitte.com/content/dam/Deloitte/uk/Documents/human-capital/deloitte-uk-human-capital-trends-2018.pd</a:t>
            </a:r>
          </a:p>
          <a:p>
            <a:r>
              <a:rPr lang="en-US" sz="1200" b="0" i="0" u="none" strike="noStrike" kern="1200" baseline="0" dirty="0" smtClean="0">
                <a:solidFill>
                  <a:schemeClr val="tx1"/>
                </a:solidFill>
                <a:latin typeface="+mn-lt"/>
                <a:ea typeface="+mn-ea"/>
                <a:cs typeface="+mn-cs"/>
              </a:rPr>
              <a:t>TREND 4. FROM CAREERS TO EXPERIENCES: NEW PATHWAYS</a:t>
            </a:r>
          </a:p>
          <a:p>
            <a:r>
              <a:rPr lang="en-US" sz="1200" b="0" i="0" u="none" strike="noStrike" kern="1200" baseline="0" dirty="0" smtClean="0">
                <a:solidFill>
                  <a:schemeClr val="tx1"/>
                </a:solidFill>
                <a:latin typeface="+mn-lt"/>
                <a:ea typeface="+mn-ea"/>
                <a:cs typeface="+mn-cs"/>
              </a:rPr>
              <a:t>In a 21st-century career, the individual and his or her experiences take center stage. Instead of a steady progression along a job-based pathway, leading organizations are shifting toward a model that empowers individuals to acquire valuable experiences, explore new roles, and continually reinvent themselves. However, 59 percent of our survey respondents rate their organizations as not effective or only somewhat effective at empowering people to manage their own careers. Improvement in this area is essential to attract critical talent, especially</a:t>
            </a:r>
          </a:p>
          <a:p>
            <a:r>
              <a:rPr lang="en-US" sz="1200" b="0" i="0" u="none" strike="noStrike" kern="1200" baseline="0" dirty="0" smtClean="0">
                <a:solidFill>
                  <a:schemeClr val="tx1"/>
                </a:solidFill>
                <a:latin typeface="+mn-lt"/>
                <a:ea typeface="+mn-ea"/>
                <a:cs typeface="+mn-cs"/>
              </a:rPr>
              <a:t>as technology shifts the skills landscape.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Survey respondents predict tremendous future demand for skills such as complex problem-solving (63 percent), cognitive abilities (55 percent), and social skills (52 percent).</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3 </a:t>
            </a:r>
            <a:r>
              <a:rPr lang="en-US" dirty="0" smtClean="0"/>
              <a:t>https://www.ddiworld.com/DDI/media/trend-research/glf2018/global-leadership-forecast-2018_ddi_tr.pdf?ext=.pdf</a:t>
            </a:r>
          </a:p>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7</a:t>
            </a:fld>
            <a:endParaRPr lang="en-US"/>
          </a:p>
        </p:txBody>
      </p:sp>
    </p:spTree>
    <p:extLst>
      <p:ext uri="{BB962C8B-B14F-4D97-AF65-F5344CB8AC3E}">
        <p14:creationId xmlns:p14="http://schemas.microsoft.com/office/powerpoint/2010/main" val="266005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Negative return if not yielding annual value of at least</a:t>
            </a:r>
          </a:p>
          <a:p>
            <a:pPr algn="ctr"/>
            <a:r>
              <a:rPr lang="en-US" dirty="0" smtClean="0"/>
              <a:t>$125 Billion/ $242 Billion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Is training an expense or an asset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Goodwill is a special type of intangible asset that represents that portion of the entire business value that cannot be attributed to other income producing business assets</a:t>
            </a:r>
            <a:endParaRPr lang="en-US" dirty="0" smtClean="0"/>
          </a:p>
          <a:p>
            <a:endParaRPr lang="en-US" dirty="0" smtClean="0"/>
          </a:p>
          <a:p>
            <a:r>
              <a:rPr lang="en-US" dirty="0" smtClean="0"/>
              <a:t>The bottom line here is that HR budgets have increased but not made a difference to HR’s performance. The </a:t>
            </a:r>
            <a:r>
              <a:rPr lang="en-US" dirty="0" err="1" smtClean="0"/>
              <a:t>deloitte</a:t>
            </a:r>
            <a:r>
              <a:rPr lang="en-US" baseline="0" dirty="0" smtClean="0"/>
              <a:t> surveys show that HR’s performance is somewhere between a D and a C+. What that means is that about 30 % of HR projects fail to deliver any results. Imagine if 30% of the flights where crashing or doctor killed or failed to cure 3 out of 10 patients.  That would not be acceptable. I am not trying to point fingers at you.  I have been in HR as well and have led projects that were highly successful and others that were otter failures. So I’ve given it a lot of thought. What’s going to help us get from a D to B or an A.</a:t>
            </a:r>
            <a:endParaRPr lang="en-US" dirty="0"/>
          </a:p>
        </p:txBody>
      </p:sp>
      <p:sp>
        <p:nvSpPr>
          <p:cNvPr id="4" name="Slide Number Placeholder 3"/>
          <p:cNvSpPr>
            <a:spLocks noGrp="1"/>
          </p:cNvSpPr>
          <p:nvPr>
            <p:ph type="sldNum" sz="quarter" idx="10"/>
          </p:nvPr>
        </p:nvSpPr>
        <p:spPr/>
        <p:txBody>
          <a:bodyPr/>
          <a:lstStyle/>
          <a:p>
            <a:fld id="{B4B20BC1-1AAE-4A11-A1CC-1E05ADEE91AD}" type="slidenum">
              <a:rPr lang="en-US" smtClean="0"/>
              <a:t>8</a:t>
            </a:fld>
            <a:endParaRPr lang="en-US"/>
          </a:p>
        </p:txBody>
      </p:sp>
    </p:spTree>
    <p:extLst>
      <p:ext uri="{BB962C8B-B14F-4D97-AF65-F5344CB8AC3E}">
        <p14:creationId xmlns:p14="http://schemas.microsoft.com/office/powerpoint/2010/main" val="206498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9</a:t>
            </a:fld>
            <a:endParaRPr lang="en-US"/>
          </a:p>
        </p:txBody>
      </p:sp>
    </p:spTree>
    <p:extLst>
      <p:ext uri="{BB962C8B-B14F-4D97-AF65-F5344CB8AC3E}">
        <p14:creationId xmlns:p14="http://schemas.microsoft.com/office/powerpoint/2010/main" val="312503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35200" y="1646133"/>
            <a:ext cx="13411200" cy="3501813"/>
          </a:xfrm>
        </p:spPr>
        <p:txBody>
          <a:bodyPr anchor="b"/>
          <a:lstStyle>
            <a:lvl1pPr algn="ctr">
              <a:defRPr sz="8800"/>
            </a:lvl1pPr>
          </a:lstStyle>
          <a:p>
            <a:r>
              <a:rPr lang="en-US" smtClean="0"/>
              <a:t>Click to edit Master title style</a:t>
            </a:r>
            <a:endParaRPr lang="en-US" dirty="0"/>
          </a:p>
        </p:txBody>
      </p:sp>
      <p:sp>
        <p:nvSpPr>
          <p:cNvPr id="3" name="Subtitle 2"/>
          <p:cNvSpPr>
            <a:spLocks noGrp="1"/>
          </p:cNvSpPr>
          <p:nvPr>
            <p:ph type="subTitle" idx="1"/>
          </p:nvPr>
        </p:nvSpPr>
        <p:spPr>
          <a:xfrm>
            <a:off x="2235200" y="5282989"/>
            <a:ext cx="134112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3F4CF17-5E6A-4735-BACD-58028FF2AD52}" type="datetime1">
              <a:rPr lang="en-US" smtClean="0"/>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0B4DCA-8679-4E6C-A2F5-760CECF15377}" type="slidenum">
              <a:rPr lang="en-US"/>
              <a:pPr>
                <a:defRPr/>
              </a:pPr>
              <a:t>‹#›</a:t>
            </a:fld>
            <a:endParaRPr lang="en-US"/>
          </a:p>
        </p:txBody>
      </p:sp>
    </p:spTree>
    <p:extLst>
      <p:ext uri="{BB962C8B-B14F-4D97-AF65-F5344CB8AC3E}">
        <p14:creationId xmlns:p14="http://schemas.microsoft.com/office/powerpoint/2010/main" val="6499663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FE74AC-750C-407C-83E2-D4F307A5AFF3}" type="datetime1">
              <a:rPr lang="en-US" smtClean="0"/>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A74208-0083-4CBB-8644-67792B4BAABA}" type="slidenum">
              <a:rPr lang="en-US"/>
              <a:pPr>
                <a:defRPr/>
              </a:pPr>
              <a:t>‹#›</a:t>
            </a:fld>
            <a:endParaRPr lang="en-US"/>
          </a:p>
        </p:txBody>
      </p:sp>
    </p:spTree>
    <p:extLst>
      <p:ext uri="{BB962C8B-B14F-4D97-AF65-F5344CB8AC3E}">
        <p14:creationId xmlns:p14="http://schemas.microsoft.com/office/powerpoint/2010/main" val="103824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96520" y="535517"/>
            <a:ext cx="3855720"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29360" y="535517"/>
            <a:ext cx="11343640"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813C0A5-406F-47F2-9775-CFFA6A8A38D5}" type="datetime1">
              <a:rPr lang="en-US" smtClean="0"/>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C6EFFC-3826-48E3-B8CB-181D053B77FA}" type="slidenum">
              <a:rPr lang="en-US"/>
              <a:pPr>
                <a:defRPr/>
              </a:pPr>
              <a:t>‹#›</a:t>
            </a:fld>
            <a:endParaRPr lang="en-US"/>
          </a:p>
        </p:txBody>
      </p:sp>
    </p:spTree>
    <p:extLst>
      <p:ext uri="{BB962C8B-B14F-4D97-AF65-F5344CB8AC3E}">
        <p14:creationId xmlns:p14="http://schemas.microsoft.com/office/powerpoint/2010/main" val="76450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C004673-C756-4AA9-BA4B-A518A5FAB501}" type="datetime1">
              <a:rPr lang="en-US" smtClean="0"/>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05A3AF-ADCC-44B9-AB67-2BB6042C2237}" type="slidenum">
              <a:rPr lang="en-US"/>
              <a:pPr>
                <a:defRPr/>
              </a:pPr>
              <a:t>‹#›</a:t>
            </a:fld>
            <a:endParaRPr lang="en-US"/>
          </a:p>
        </p:txBody>
      </p:sp>
    </p:spTree>
    <p:extLst>
      <p:ext uri="{BB962C8B-B14F-4D97-AF65-F5344CB8AC3E}">
        <p14:creationId xmlns:p14="http://schemas.microsoft.com/office/powerpoint/2010/main" val="1271933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0047" y="2507617"/>
            <a:ext cx="15422880" cy="4184014"/>
          </a:xfrm>
        </p:spPr>
        <p:txBody>
          <a:bodyPr anchor="b"/>
          <a:lstStyle>
            <a:lvl1pPr>
              <a:defRPr sz="8800"/>
            </a:lvl1pPr>
          </a:lstStyle>
          <a:p>
            <a:r>
              <a:rPr lang="en-US" smtClean="0"/>
              <a:t>Click to edit Master title style</a:t>
            </a:r>
            <a:endParaRPr lang="en-US" dirty="0"/>
          </a:p>
        </p:txBody>
      </p:sp>
      <p:sp>
        <p:nvSpPr>
          <p:cNvPr id="3" name="Text Placeholder 2"/>
          <p:cNvSpPr>
            <a:spLocks noGrp="1"/>
          </p:cNvSpPr>
          <p:nvPr>
            <p:ph type="body" idx="1"/>
          </p:nvPr>
        </p:nvSpPr>
        <p:spPr>
          <a:xfrm>
            <a:off x="1220047" y="6731213"/>
            <a:ext cx="15422880"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78CCC5-BF9F-4F78-B7A8-05716F3C5909}" type="datetime1">
              <a:rPr lang="en-US" smtClean="0"/>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203A10-42A7-4D12-A7C2-77944905272E}" type="slidenum">
              <a:rPr lang="en-US"/>
              <a:pPr>
                <a:defRPr/>
              </a:pPr>
              <a:t>‹#›</a:t>
            </a:fld>
            <a:endParaRPr lang="en-US"/>
          </a:p>
        </p:txBody>
      </p:sp>
    </p:spTree>
    <p:extLst>
      <p:ext uri="{BB962C8B-B14F-4D97-AF65-F5344CB8AC3E}">
        <p14:creationId xmlns:p14="http://schemas.microsoft.com/office/powerpoint/2010/main" val="228470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29360" y="2677584"/>
            <a:ext cx="759968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052560" y="2677584"/>
            <a:ext cx="759968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9CCEB0B-983E-46C1-A3D2-A1B6288A393D}" type="datetime1">
              <a:rPr lang="en-US" smtClean="0"/>
              <a:t>5/16/2018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3914C4-D1A5-4B5E-9740-9A47A73A7C0B}" type="slidenum">
              <a:rPr lang="en-US"/>
              <a:pPr>
                <a:defRPr/>
              </a:pPr>
              <a:t>‹#›</a:t>
            </a:fld>
            <a:endParaRPr lang="en-US"/>
          </a:p>
        </p:txBody>
      </p:sp>
    </p:spTree>
    <p:extLst>
      <p:ext uri="{BB962C8B-B14F-4D97-AF65-F5344CB8AC3E}">
        <p14:creationId xmlns:p14="http://schemas.microsoft.com/office/powerpoint/2010/main" val="272250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1689" y="535517"/>
            <a:ext cx="15422880"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31690" y="2465706"/>
            <a:ext cx="7564754"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4" name="Content Placeholder 3"/>
          <p:cNvSpPr>
            <a:spLocks noGrp="1"/>
          </p:cNvSpPr>
          <p:nvPr>
            <p:ph sz="half" idx="2"/>
          </p:nvPr>
        </p:nvSpPr>
        <p:spPr>
          <a:xfrm>
            <a:off x="1231690" y="3674110"/>
            <a:ext cx="7564754"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052560" y="2465706"/>
            <a:ext cx="760200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6" name="Content Placeholder 5"/>
          <p:cNvSpPr>
            <a:spLocks noGrp="1"/>
          </p:cNvSpPr>
          <p:nvPr>
            <p:ph sz="quarter" idx="4"/>
          </p:nvPr>
        </p:nvSpPr>
        <p:spPr>
          <a:xfrm>
            <a:off x="9052560" y="3674110"/>
            <a:ext cx="760200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045FF5E-CAC8-4AEF-AA38-56F6F69E5D51}" type="datetime1">
              <a:rPr lang="en-US" smtClean="0"/>
              <a:t>5/16/2018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E20BE6-5916-4A2C-8713-BDE466C00EED}" type="slidenum">
              <a:rPr lang="en-US"/>
              <a:pPr>
                <a:defRPr/>
              </a:pPr>
              <a:t>‹#›</a:t>
            </a:fld>
            <a:endParaRPr lang="en-US"/>
          </a:p>
        </p:txBody>
      </p:sp>
    </p:spTree>
    <p:extLst>
      <p:ext uri="{BB962C8B-B14F-4D97-AF65-F5344CB8AC3E}">
        <p14:creationId xmlns:p14="http://schemas.microsoft.com/office/powerpoint/2010/main" val="12460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F5BA582-415C-4DF0-A739-F6016B8F760C}" type="datetime1">
              <a:rPr lang="en-US" smtClean="0"/>
              <a:t>5/16/2018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BE5F5D-66EE-4BA4-B9F6-0A9FF2E92A28}" type="slidenum">
              <a:rPr lang="en-US"/>
              <a:pPr>
                <a:defRPr/>
              </a:pPr>
              <a:t>‹#›</a:t>
            </a:fld>
            <a:endParaRPr lang="en-US"/>
          </a:p>
        </p:txBody>
      </p:sp>
    </p:spTree>
    <p:extLst>
      <p:ext uri="{BB962C8B-B14F-4D97-AF65-F5344CB8AC3E}">
        <p14:creationId xmlns:p14="http://schemas.microsoft.com/office/powerpoint/2010/main" val="384460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3C26CE-A13F-43FB-8BEC-47A212D29304}" type="datetime1">
              <a:rPr lang="en-US" smtClean="0"/>
              <a:t>5/16/2018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0B8AE8-A12A-4C79-AFEB-5D2002A6272A}" type="slidenum">
              <a:rPr lang="en-US"/>
              <a:pPr>
                <a:defRPr/>
              </a:pPr>
              <a:t>‹#›</a:t>
            </a:fld>
            <a:endParaRPr lang="en-US"/>
          </a:p>
        </p:txBody>
      </p:sp>
    </p:spTree>
    <p:extLst>
      <p:ext uri="{BB962C8B-B14F-4D97-AF65-F5344CB8AC3E}">
        <p14:creationId xmlns:p14="http://schemas.microsoft.com/office/powerpoint/2010/main" val="64468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0" y="670560"/>
            <a:ext cx="5767281" cy="2346960"/>
          </a:xfrm>
        </p:spPr>
        <p:txBody>
          <a:bodyPr anchor="b"/>
          <a:lstStyle>
            <a:lvl1pPr>
              <a:defRPr sz="4693"/>
            </a:lvl1pPr>
          </a:lstStyle>
          <a:p>
            <a:r>
              <a:rPr lang="en-US" smtClean="0"/>
              <a:t>Click to edit Master title style</a:t>
            </a:r>
            <a:endParaRPr lang="en-US" dirty="0"/>
          </a:p>
        </p:txBody>
      </p:sp>
      <p:sp>
        <p:nvSpPr>
          <p:cNvPr id="3" name="Content Placeholder 2"/>
          <p:cNvSpPr>
            <a:spLocks noGrp="1"/>
          </p:cNvSpPr>
          <p:nvPr>
            <p:ph idx="1"/>
          </p:nvPr>
        </p:nvSpPr>
        <p:spPr>
          <a:xfrm>
            <a:off x="7602009" y="1448224"/>
            <a:ext cx="905256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E7B88D-A6F7-4283-B18C-E25FC49A92B3}" type="datetime1">
              <a:rPr lang="en-US" smtClean="0"/>
              <a:t>5/16/2018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C57BB6-47D3-4794-AD60-A9153B4ADA85}" type="slidenum">
              <a:rPr lang="en-US"/>
              <a:pPr>
                <a:defRPr/>
              </a:pPr>
              <a:t>‹#›</a:t>
            </a:fld>
            <a:endParaRPr lang="en-US"/>
          </a:p>
        </p:txBody>
      </p:sp>
    </p:spTree>
    <p:extLst>
      <p:ext uri="{BB962C8B-B14F-4D97-AF65-F5344CB8AC3E}">
        <p14:creationId xmlns:p14="http://schemas.microsoft.com/office/powerpoint/2010/main" val="84115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0" y="670560"/>
            <a:ext cx="5767281" cy="2346960"/>
          </a:xfrm>
        </p:spPr>
        <p:txBody>
          <a:bodyPr anchor="b"/>
          <a:lstStyle>
            <a:lvl1pPr>
              <a:defRPr sz="469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602009" y="1448224"/>
            <a:ext cx="905256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7F4FFD-B729-4809-9740-5EB648459A88}" type="datetime1">
              <a:rPr lang="en-US" smtClean="0"/>
              <a:t>5/16/2018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20DEEF-0769-49BC-9A3B-4A53A8560D65}" type="slidenum">
              <a:rPr lang="en-US"/>
              <a:pPr>
                <a:defRPr/>
              </a:pPr>
              <a:t>‹#›</a:t>
            </a:fld>
            <a:endParaRPr lang="en-US"/>
          </a:p>
        </p:txBody>
      </p:sp>
    </p:spTree>
    <p:extLst>
      <p:ext uri="{BB962C8B-B14F-4D97-AF65-F5344CB8AC3E}">
        <p14:creationId xmlns:p14="http://schemas.microsoft.com/office/powerpoint/2010/main" val="143802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8725" y="534988"/>
            <a:ext cx="15424150" cy="194468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28725" y="2678113"/>
            <a:ext cx="15424150" cy="6381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28725" y="9323388"/>
            <a:ext cx="4024313" cy="534987"/>
          </a:xfrm>
          <a:prstGeom prst="rect">
            <a:avLst/>
          </a:prstGeom>
        </p:spPr>
        <p:txBody>
          <a:bodyPr vert="horz" lIns="91440" tIns="45720" rIns="91440" bIns="45720" rtlCol="0" anchor="ctr"/>
          <a:lstStyle>
            <a:lvl1pPr algn="l">
              <a:defRPr sz="1760" smtClean="0">
                <a:solidFill>
                  <a:schemeClr val="tx1">
                    <a:tint val="75000"/>
                  </a:schemeClr>
                </a:solidFill>
              </a:defRPr>
            </a:lvl1pPr>
          </a:lstStyle>
          <a:p>
            <a:pPr>
              <a:defRPr/>
            </a:pPr>
            <a:fld id="{7FF38935-0F94-4231-A55D-4C04E9F8233A}" type="datetime1">
              <a:rPr lang="en-US" smtClean="0"/>
              <a:t>5/16/2018</a:t>
            </a:fld>
            <a:endParaRPr lang="en-US"/>
          </a:p>
        </p:txBody>
      </p:sp>
      <p:sp>
        <p:nvSpPr>
          <p:cNvPr id="5" name="Footer Placeholder 4"/>
          <p:cNvSpPr>
            <a:spLocks noGrp="1"/>
          </p:cNvSpPr>
          <p:nvPr>
            <p:ph type="ftr" sz="quarter" idx="3"/>
          </p:nvPr>
        </p:nvSpPr>
        <p:spPr>
          <a:xfrm>
            <a:off x="5922963" y="9323388"/>
            <a:ext cx="6035675" cy="534987"/>
          </a:xfrm>
          <a:prstGeom prst="rect">
            <a:avLst/>
          </a:prstGeom>
        </p:spPr>
        <p:txBody>
          <a:bodyPr vert="horz" lIns="91440" tIns="45720" rIns="91440" bIns="45720" rtlCol="0" anchor="ctr"/>
          <a:lstStyle>
            <a:lvl1pPr algn="ctr">
              <a:defRPr sz="17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2628563" y="9323388"/>
            <a:ext cx="4024312" cy="534987"/>
          </a:xfrm>
          <a:prstGeom prst="rect">
            <a:avLst/>
          </a:prstGeom>
        </p:spPr>
        <p:txBody>
          <a:bodyPr vert="horz" lIns="91440" tIns="45720" rIns="91440" bIns="45720" rtlCol="0" anchor="ctr"/>
          <a:lstStyle>
            <a:lvl1pPr algn="r">
              <a:defRPr sz="1760" smtClean="0">
                <a:solidFill>
                  <a:schemeClr val="tx1">
                    <a:tint val="75000"/>
                  </a:schemeClr>
                </a:solidFill>
              </a:defRPr>
            </a:lvl1pPr>
          </a:lstStyle>
          <a:p>
            <a:pPr>
              <a:defRPr/>
            </a:pPr>
            <a:fld id="{66F50E24-335E-4023-98FB-7180DCF9EE9B}" type="slidenum">
              <a:rPr lang="en-US"/>
              <a:pPr>
                <a:defRPr/>
              </a:pPr>
              <a:t>‹#›</a:t>
            </a:fld>
            <a:endParaRPr lang="en-US"/>
          </a:p>
        </p:txBody>
      </p:sp>
      <p:pic>
        <p:nvPicPr>
          <p:cNvPr id="7" name="Picture 6"/>
          <p:cNvPicPr>
            <a:picLocks noChangeAspect="1"/>
          </p:cNvPicPr>
          <p:nvPr userDrawn="1"/>
        </p:nvPicPr>
        <p:blipFill>
          <a:blip r:embed="rId13"/>
          <a:stretch>
            <a:fillRect/>
          </a:stretch>
        </p:blipFill>
        <p:spPr>
          <a:xfrm>
            <a:off x="13749092" y="9442276"/>
            <a:ext cx="1783254" cy="297209"/>
          </a:xfrm>
          <a:prstGeom prst="rect">
            <a:avLst/>
          </a:prstGeom>
        </p:spPr>
      </p:pic>
      <p:sp>
        <p:nvSpPr>
          <p:cNvPr id="8" name="Footer Placeholder 4"/>
          <p:cNvSpPr txBox="1">
            <a:spLocks/>
          </p:cNvSpPr>
          <p:nvPr userDrawn="1"/>
        </p:nvSpPr>
        <p:spPr>
          <a:xfrm rot="16200000">
            <a:off x="15159037" y="7200900"/>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
        <p:nvSpPr>
          <p:cNvPr id="9" name="Rectangle 8"/>
          <p:cNvSpPr/>
          <p:nvPr userDrawn="1"/>
        </p:nvSpPr>
        <p:spPr>
          <a:xfrm>
            <a:off x="13035999" y="321656"/>
            <a:ext cx="3799438" cy="307777"/>
          </a:xfrm>
          <a:prstGeom prst="rect">
            <a:avLst/>
          </a:prstGeom>
        </p:spPr>
        <p:txBody>
          <a:bodyPr wrap="none">
            <a:spAutoFit/>
          </a:bodyPr>
          <a:lstStyle/>
          <a:p>
            <a:r>
              <a:rPr lang="en-US" sz="1400" b="0" dirty="0" smtClean="0">
                <a:solidFill>
                  <a:schemeClr val="tx1">
                    <a:lumMod val="65000"/>
                    <a:lumOff val="35000"/>
                  </a:schemeClr>
                </a:solidFill>
              </a:rPr>
              <a:t>2018 HCG Talent Development Benchmark Study</a:t>
            </a:r>
            <a:endParaRPr lang="en-US" sz="1400" b="0" dirty="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1339850" rtl="0" fontAlgn="base">
        <a:lnSpc>
          <a:spcPct val="90000"/>
        </a:lnSpc>
        <a:spcBef>
          <a:spcPct val="0"/>
        </a:spcBef>
        <a:spcAft>
          <a:spcPct val="0"/>
        </a:spcAft>
        <a:defRPr sz="4400" b="1" kern="1200">
          <a:solidFill>
            <a:srgbClr val="C00000"/>
          </a:solidFill>
          <a:latin typeface="+mn-lt"/>
          <a:ea typeface="+mj-ea"/>
          <a:cs typeface="+mj-cs"/>
        </a:defRPr>
      </a:lvl1pPr>
      <a:lvl2pPr algn="l" defTabSz="1339850" rtl="0" fontAlgn="base">
        <a:lnSpc>
          <a:spcPct val="90000"/>
        </a:lnSpc>
        <a:spcBef>
          <a:spcPct val="0"/>
        </a:spcBef>
        <a:spcAft>
          <a:spcPct val="0"/>
        </a:spcAft>
        <a:defRPr sz="6400">
          <a:solidFill>
            <a:schemeClr val="tx1"/>
          </a:solidFill>
          <a:latin typeface="Calibri Light" panose="020F0302020204030204" pitchFamily="34" charset="0"/>
        </a:defRPr>
      </a:lvl2pPr>
      <a:lvl3pPr algn="l" defTabSz="1339850" rtl="0" fontAlgn="base">
        <a:lnSpc>
          <a:spcPct val="90000"/>
        </a:lnSpc>
        <a:spcBef>
          <a:spcPct val="0"/>
        </a:spcBef>
        <a:spcAft>
          <a:spcPct val="0"/>
        </a:spcAft>
        <a:defRPr sz="6400">
          <a:solidFill>
            <a:schemeClr val="tx1"/>
          </a:solidFill>
          <a:latin typeface="Calibri Light" panose="020F0302020204030204" pitchFamily="34" charset="0"/>
        </a:defRPr>
      </a:lvl3pPr>
      <a:lvl4pPr algn="l" defTabSz="1339850" rtl="0" fontAlgn="base">
        <a:lnSpc>
          <a:spcPct val="90000"/>
        </a:lnSpc>
        <a:spcBef>
          <a:spcPct val="0"/>
        </a:spcBef>
        <a:spcAft>
          <a:spcPct val="0"/>
        </a:spcAft>
        <a:defRPr sz="6400">
          <a:solidFill>
            <a:schemeClr val="tx1"/>
          </a:solidFill>
          <a:latin typeface="Calibri Light" panose="020F0302020204030204" pitchFamily="34" charset="0"/>
        </a:defRPr>
      </a:lvl4pPr>
      <a:lvl5pPr algn="l" defTabSz="1339850" rtl="0" fontAlgn="base">
        <a:lnSpc>
          <a:spcPct val="90000"/>
        </a:lnSpc>
        <a:spcBef>
          <a:spcPct val="0"/>
        </a:spcBef>
        <a:spcAft>
          <a:spcPct val="0"/>
        </a:spcAft>
        <a:defRPr sz="6400">
          <a:solidFill>
            <a:schemeClr val="tx1"/>
          </a:solidFill>
          <a:latin typeface="Calibri Light" panose="020F0302020204030204" pitchFamily="34" charset="0"/>
        </a:defRPr>
      </a:lvl5pPr>
      <a:lvl6pPr marL="457200" algn="l" defTabSz="1339850" rtl="0" fontAlgn="base">
        <a:lnSpc>
          <a:spcPct val="90000"/>
        </a:lnSpc>
        <a:spcBef>
          <a:spcPct val="0"/>
        </a:spcBef>
        <a:spcAft>
          <a:spcPct val="0"/>
        </a:spcAft>
        <a:defRPr sz="6400">
          <a:solidFill>
            <a:schemeClr val="tx1"/>
          </a:solidFill>
          <a:latin typeface="Calibri Light" panose="020F0302020204030204" pitchFamily="34" charset="0"/>
        </a:defRPr>
      </a:lvl6pPr>
      <a:lvl7pPr marL="914400" algn="l" defTabSz="1339850" rtl="0" fontAlgn="base">
        <a:lnSpc>
          <a:spcPct val="90000"/>
        </a:lnSpc>
        <a:spcBef>
          <a:spcPct val="0"/>
        </a:spcBef>
        <a:spcAft>
          <a:spcPct val="0"/>
        </a:spcAft>
        <a:defRPr sz="6400">
          <a:solidFill>
            <a:schemeClr val="tx1"/>
          </a:solidFill>
          <a:latin typeface="Calibri Light" panose="020F0302020204030204" pitchFamily="34" charset="0"/>
        </a:defRPr>
      </a:lvl7pPr>
      <a:lvl8pPr marL="1371600" algn="l" defTabSz="1339850" rtl="0" fontAlgn="base">
        <a:lnSpc>
          <a:spcPct val="90000"/>
        </a:lnSpc>
        <a:spcBef>
          <a:spcPct val="0"/>
        </a:spcBef>
        <a:spcAft>
          <a:spcPct val="0"/>
        </a:spcAft>
        <a:defRPr sz="6400">
          <a:solidFill>
            <a:schemeClr val="tx1"/>
          </a:solidFill>
          <a:latin typeface="Calibri Light" panose="020F0302020204030204" pitchFamily="34" charset="0"/>
        </a:defRPr>
      </a:lvl8pPr>
      <a:lvl9pPr marL="1828800" algn="l" defTabSz="1339850" rtl="0" fontAlgn="base">
        <a:lnSpc>
          <a:spcPct val="90000"/>
        </a:lnSpc>
        <a:spcBef>
          <a:spcPct val="0"/>
        </a:spcBef>
        <a:spcAft>
          <a:spcPct val="0"/>
        </a:spcAft>
        <a:defRPr sz="6400">
          <a:solidFill>
            <a:schemeClr val="tx1"/>
          </a:solidFill>
          <a:latin typeface="Calibri Light" panose="020F0302020204030204" pitchFamily="34" charset="0"/>
        </a:defRPr>
      </a:lvl9pPr>
    </p:titleStyle>
    <p:bodyStyle>
      <a:lvl1pPr marL="334963" indent="-334963" algn="l" defTabSz="1339850" rtl="0" fontAlgn="base">
        <a:lnSpc>
          <a:spcPct val="90000"/>
        </a:lnSpc>
        <a:spcBef>
          <a:spcPts val="1463"/>
        </a:spcBef>
        <a:spcAft>
          <a:spcPct val="0"/>
        </a:spcAft>
        <a:buFont typeface="Arial" panose="020B0604020202020204" pitchFamily="34" charset="0"/>
        <a:buChar char="•"/>
        <a:defRPr sz="4100" kern="1200">
          <a:solidFill>
            <a:schemeClr val="tx1"/>
          </a:solidFill>
          <a:latin typeface="+mn-lt"/>
          <a:ea typeface="+mn-ea"/>
          <a:cs typeface="+mn-cs"/>
        </a:defRPr>
      </a:lvl1pPr>
      <a:lvl2pPr marL="1004888" indent="-334963" algn="l" defTabSz="1339850" rtl="0" fontAlgn="base">
        <a:lnSpc>
          <a:spcPct val="90000"/>
        </a:lnSpc>
        <a:spcBef>
          <a:spcPts val="738"/>
        </a:spcBef>
        <a:spcAft>
          <a:spcPct val="0"/>
        </a:spcAft>
        <a:buFont typeface="Arial" panose="020B0604020202020204" pitchFamily="34" charset="0"/>
        <a:buChar char="•"/>
        <a:defRPr sz="3500" kern="1200">
          <a:solidFill>
            <a:schemeClr val="tx1"/>
          </a:solidFill>
          <a:latin typeface="+mn-lt"/>
          <a:ea typeface="+mn-ea"/>
          <a:cs typeface="+mn-cs"/>
        </a:defRPr>
      </a:lvl2pPr>
      <a:lvl3pPr marL="1676400" indent="-334963" algn="l" defTabSz="1339850" rtl="0" fontAlgn="base">
        <a:lnSpc>
          <a:spcPct val="90000"/>
        </a:lnSpc>
        <a:spcBef>
          <a:spcPts val="738"/>
        </a:spcBef>
        <a:spcAft>
          <a:spcPct val="0"/>
        </a:spcAft>
        <a:buFont typeface="Arial" panose="020B0604020202020204" pitchFamily="34" charset="0"/>
        <a:buChar char="•"/>
        <a:defRPr sz="2900" kern="1200">
          <a:solidFill>
            <a:schemeClr val="tx1"/>
          </a:solidFill>
          <a:latin typeface="+mn-lt"/>
          <a:ea typeface="+mn-ea"/>
          <a:cs typeface="+mn-cs"/>
        </a:defRPr>
      </a:lvl3pPr>
      <a:lvl4pPr marL="2346325" indent="-334963" algn="l" defTabSz="1339850" rtl="0" fontAlgn="base">
        <a:lnSpc>
          <a:spcPct val="90000"/>
        </a:lnSpc>
        <a:spcBef>
          <a:spcPts val="738"/>
        </a:spcBef>
        <a:spcAft>
          <a:spcPct val="0"/>
        </a:spcAft>
        <a:buFont typeface="Arial" panose="020B0604020202020204" pitchFamily="34" charset="0"/>
        <a:buChar char="•"/>
        <a:defRPr sz="2600" kern="1200">
          <a:solidFill>
            <a:schemeClr val="tx1"/>
          </a:solidFill>
          <a:latin typeface="+mn-lt"/>
          <a:ea typeface="+mn-ea"/>
          <a:cs typeface="+mn-cs"/>
        </a:defRPr>
      </a:lvl4pPr>
      <a:lvl5pPr marL="3016250" indent="-334963" algn="l" defTabSz="1339850" rtl="0" fontAlgn="base">
        <a:lnSpc>
          <a:spcPct val="90000"/>
        </a:lnSpc>
        <a:spcBef>
          <a:spcPts val="738"/>
        </a:spcBef>
        <a:spcAft>
          <a:spcPct val="0"/>
        </a:spcAft>
        <a:buFont typeface="Arial" panose="020B0604020202020204" pitchFamily="34" charset="0"/>
        <a:buChar char="•"/>
        <a:defRPr sz="26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gif"/><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50" y="-3471863"/>
            <a:ext cx="18040350" cy="13530263"/>
          </a:xfrm>
          <a:prstGeom prst="rect">
            <a:avLst/>
          </a:prstGeom>
        </p:spPr>
      </p:pic>
      <p:sp>
        <p:nvSpPr>
          <p:cNvPr id="2" name="Title 1"/>
          <p:cNvSpPr>
            <a:spLocks noGrp="1"/>
          </p:cNvSpPr>
          <p:nvPr>
            <p:ph type="ctrTitle"/>
          </p:nvPr>
        </p:nvSpPr>
        <p:spPr>
          <a:xfrm>
            <a:off x="5886450" y="1576690"/>
            <a:ext cx="5772150" cy="5524500"/>
          </a:xfrm>
          <a:solidFill>
            <a:srgbClr val="FFFFFF">
              <a:alpha val="79000"/>
            </a:srgbClr>
          </a:solidFill>
        </p:spPr>
        <p:txBody>
          <a:bodyPr>
            <a:normAutofit fontScale="90000"/>
          </a:bodyPr>
          <a:lstStyle/>
          <a:p>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5300" dirty="0" smtClean="0"/>
              <a:t/>
            </a:r>
            <a:br>
              <a:rPr lang="en-US" sz="5300" dirty="0" smtClean="0"/>
            </a:br>
            <a:endParaRPr lang="en-US" sz="5300" dirty="0"/>
          </a:p>
        </p:txBody>
      </p:sp>
      <p:sp>
        <p:nvSpPr>
          <p:cNvPr id="7" name="Rectangle 6"/>
          <p:cNvSpPr/>
          <p:nvPr/>
        </p:nvSpPr>
        <p:spPr>
          <a:xfrm>
            <a:off x="6546850" y="2291670"/>
            <a:ext cx="4438650" cy="4093428"/>
          </a:xfrm>
          <a:prstGeom prst="rect">
            <a:avLst/>
          </a:prstGeom>
          <a:solidFill>
            <a:schemeClr val="bg1">
              <a:alpha val="35000"/>
            </a:schemeClr>
          </a:solidFill>
        </p:spPr>
        <p:txBody>
          <a:bodyPr wrap="square">
            <a:spAutoFit/>
          </a:bodyPr>
          <a:lstStyle/>
          <a:p>
            <a:pPr algn="ctr"/>
            <a:r>
              <a:rPr lang="en-US" sz="4400" b="1" dirty="0">
                <a:solidFill>
                  <a:srgbClr val="D03029"/>
                </a:solidFill>
              </a:rPr>
              <a:t>2018 </a:t>
            </a:r>
            <a:r>
              <a:rPr lang="en-US" sz="4400" b="1" dirty="0" smtClean="0">
                <a:solidFill>
                  <a:srgbClr val="D03029"/>
                </a:solidFill>
              </a:rPr>
              <a:t>HCG Talent </a:t>
            </a:r>
            <a:r>
              <a:rPr lang="en-US" sz="4400" b="1" dirty="0">
                <a:solidFill>
                  <a:srgbClr val="D03029"/>
                </a:solidFill>
              </a:rPr>
              <a:t>Development Benchmark Study</a:t>
            </a:r>
            <a:r>
              <a:rPr lang="en-US" sz="3200" b="1" dirty="0">
                <a:solidFill>
                  <a:srgbClr val="D03029"/>
                </a:solidFill>
              </a:rPr>
              <a:t/>
            </a:r>
            <a:br>
              <a:rPr lang="en-US" sz="3200" b="1" dirty="0">
                <a:solidFill>
                  <a:srgbClr val="D03029"/>
                </a:solidFill>
              </a:rPr>
            </a:br>
            <a:r>
              <a:rPr lang="en-US" sz="3200" b="1" dirty="0">
                <a:solidFill>
                  <a:srgbClr val="D03029"/>
                </a:solidFill>
              </a:rPr>
              <a:t/>
            </a:r>
            <a:br>
              <a:rPr lang="en-US" sz="3200" b="1" dirty="0">
                <a:solidFill>
                  <a:srgbClr val="D03029"/>
                </a:solidFill>
              </a:rPr>
            </a:br>
            <a:r>
              <a:rPr lang="en-US" sz="3200" b="1" dirty="0">
                <a:solidFill>
                  <a:srgbClr val="D03029"/>
                </a:solidFill>
              </a:rPr>
              <a:t>Part I</a:t>
            </a:r>
            <a:br>
              <a:rPr lang="en-US" sz="3200" b="1" dirty="0">
                <a:solidFill>
                  <a:srgbClr val="D03029"/>
                </a:solidFill>
              </a:rPr>
            </a:br>
            <a:r>
              <a:rPr lang="en-US" sz="3200" b="1" dirty="0">
                <a:solidFill>
                  <a:srgbClr val="D03029"/>
                </a:solidFill>
              </a:rPr>
              <a:t/>
            </a:r>
            <a:br>
              <a:rPr lang="en-US" sz="3200" b="1" dirty="0">
                <a:solidFill>
                  <a:srgbClr val="D03029"/>
                </a:solidFill>
              </a:rPr>
            </a:br>
            <a:r>
              <a:rPr lang="en-US" sz="3200" b="1" dirty="0">
                <a:solidFill>
                  <a:srgbClr val="D03029"/>
                </a:solidFill>
              </a:rPr>
              <a:t>May 2018</a:t>
            </a:r>
            <a:endParaRPr lang="en-US" sz="3600" b="1" dirty="0">
              <a:solidFill>
                <a:srgbClr val="D03029"/>
              </a:solidFill>
            </a:endParaRPr>
          </a:p>
        </p:txBody>
      </p:sp>
      <p:pic>
        <p:nvPicPr>
          <p:cNvPr id="8" name="Picture 7" descr="logo.png"/>
          <p:cNvPicPr/>
          <p:nvPr/>
        </p:nvPicPr>
        <p:blipFill>
          <a:blip r:embed="rId4" cstate="print"/>
          <a:stretch>
            <a:fillRect/>
          </a:stretch>
        </p:blipFill>
        <p:spPr>
          <a:xfrm>
            <a:off x="7807960" y="6543678"/>
            <a:ext cx="2106930" cy="398932"/>
          </a:xfrm>
          <a:prstGeom prst="rect">
            <a:avLst/>
          </a:prstGeom>
        </p:spPr>
      </p:pic>
    </p:spTree>
    <p:extLst>
      <p:ext uri="{BB962C8B-B14F-4D97-AF65-F5344CB8AC3E}">
        <p14:creationId xmlns:p14="http://schemas.microsoft.com/office/powerpoint/2010/main" val="3241849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Opportunity!</a:t>
            </a:r>
            <a:endParaRPr lang="en-US" dirty="0"/>
          </a:p>
        </p:txBody>
      </p:sp>
      <p:sp>
        <p:nvSpPr>
          <p:cNvPr id="6" name="Slide Number Placeholder 5"/>
          <p:cNvSpPr>
            <a:spLocks noGrp="1"/>
          </p:cNvSpPr>
          <p:nvPr>
            <p:ph type="sldNum" sz="quarter" idx="12"/>
          </p:nvPr>
        </p:nvSpPr>
        <p:spPr/>
        <p:txBody>
          <a:bodyPr/>
          <a:lstStyle/>
          <a:p>
            <a:fld id="{607B057E-AD22-4C87-AC08-1F7257CAC88C}" type="slidenum">
              <a:rPr lang="en-US" smtClean="0"/>
              <a:t>10</a:t>
            </a:fld>
            <a:endParaRPr lang="en-US"/>
          </a:p>
        </p:txBody>
      </p:sp>
      <p:sp>
        <p:nvSpPr>
          <p:cNvPr id="4" name="Oval 3"/>
          <p:cNvSpPr/>
          <p:nvPr/>
        </p:nvSpPr>
        <p:spPr>
          <a:xfrm>
            <a:off x="2634691" y="3110456"/>
            <a:ext cx="3773018" cy="3415386"/>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734" dirty="0"/>
              <a:t>24</a:t>
            </a:r>
            <a:r>
              <a:rPr lang="en-US" sz="5867" dirty="0"/>
              <a:t>%</a:t>
            </a:r>
          </a:p>
        </p:txBody>
      </p:sp>
      <p:sp>
        <p:nvSpPr>
          <p:cNvPr id="5" name="TextBox 4"/>
          <p:cNvSpPr txBox="1"/>
          <p:nvPr/>
        </p:nvSpPr>
        <p:spPr>
          <a:xfrm>
            <a:off x="6802679" y="3507918"/>
            <a:ext cx="9397441" cy="2620461"/>
          </a:xfrm>
          <a:prstGeom prst="rect">
            <a:avLst/>
          </a:prstGeom>
          <a:noFill/>
        </p:spPr>
        <p:txBody>
          <a:bodyPr wrap="square" rtlCol="0">
            <a:spAutoFit/>
          </a:bodyPr>
          <a:lstStyle/>
          <a:p>
            <a:r>
              <a:rPr lang="en-US" sz="4107" dirty="0" smtClean="0"/>
              <a:t>Firms </a:t>
            </a:r>
            <a:r>
              <a:rPr lang="en-US" sz="4107" dirty="0"/>
              <a:t>that </a:t>
            </a:r>
            <a:r>
              <a:rPr lang="en-US" sz="4107" dirty="0" smtClean="0"/>
              <a:t>make the right human capital investments stand to gain up </a:t>
            </a:r>
            <a:r>
              <a:rPr lang="en-US" sz="4107" dirty="0"/>
              <a:t>to </a:t>
            </a:r>
            <a:r>
              <a:rPr lang="en-US" sz="4107" dirty="0" smtClean="0"/>
              <a:t>a 24</a:t>
            </a:r>
            <a:r>
              <a:rPr lang="en-US" sz="4107" dirty="0"/>
              <a:t>% lift in their operational and financial performance</a:t>
            </a:r>
          </a:p>
        </p:txBody>
      </p:sp>
    </p:spTree>
    <p:extLst>
      <p:ext uri="{BB962C8B-B14F-4D97-AF65-F5344CB8AC3E}">
        <p14:creationId xmlns:p14="http://schemas.microsoft.com/office/powerpoint/2010/main" val="669534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Talent Development Excellence</a:t>
            </a:r>
            <a:endParaRPr lang="en-US" dirty="0"/>
          </a:p>
        </p:txBody>
      </p:sp>
      <p:sp>
        <p:nvSpPr>
          <p:cNvPr id="3" name="Oval 2"/>
          <p:cNvSpPr/>
          <p:nvPr/>
        </p:nvSpPr>
        <p:spPr>
          <a:xfrm>
            <a:off x="11940540" y="2771253"/>
            <a:ext cx="3200402" cy="2920933"/>
          </a:xfrm>
          <a:prstGeom prst="ellipse">
            <a:avLst/>
          </a:prstGeom>
          <a:solidFill>
            <a:schemeClr val="tx2">
              <a:lumMod val="60000"/>
              <a:lumOff val="4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smtClean="0"/>
              <a:t>Learning and Development</a:t>
            </a:r>
            <a:endParaRPr lang="en-US" dirty="0"/>
          </a:p>
        </p:txBody>
      </p:sp>
      <p:sp>
        <p:nvSpPr>
          <p:cNvPr id="4" name="Oval 3"/>
          <p:cNvSpPr/>
          <p:nvPr/>
        </p:nvSpPr>
        <p:spPr>
          <a:xfrm>
            <a:off x="10770765" y="4867278"/>
            <a:ext cx="3200402" cy="2920933"/>
          </a:xfrm>
          <a:prstGeom prst="ellipse">
            <a:avLst/>
          </a:prstGeom>
          <a:solidFill>
            <a:schemeClr val="accent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smtClean="0"/>
              <a:t>Career</a:t>
            </a:r>
          </a:p>
          <a:p>
            <a:pPr algn="ctr"/>
            <a:r>
              <a:rPr lang="en-US" dirty="0"/>
              <a:t>D</a:t>
            </a:r>
            <a:r>
              <a:rPr lang="en-US" dirty="0" smtClean="0"/>
              <a:t>evelopment</a:t>
            </a:r>
            <a:endParaRPr lang="en-US" dirty="0"/>
          </a:p>
        </p:txBody>
      </p:sp>
      <p:sp>
        <p:nvSpPr>
          <p:cNvPr id="5" name="Oval 4"/>
          <p:cNvSpPr/>
          <p:nvPr/>
        </p:nvSpPr>
        <p:spPr>
          <a:xfrm>
            <a:off x="13108051" y="4867278"/>
            <a:ext cx="3200402" cy="2920933"/>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smtClean="0"/>
              <a:t>Leadership</a:t>
            </a:r>
          </a:p>
          <a:p>
            <a:pPr algn="ctr"/>
            <a:r>
              <a:rPr lang="en-US" dirty="0"/>
              <a:t>D</a:t>
            </a:r>
            <a:r>
              <a:rPr lang="en-US" dirty="0" smtClean="0"/>
              <a:t>evelopment</a:t>
            </a:r>
            <a:endParaRPr lang="en-US" dirty="0"/>
          </a:p>
        </p:txBody>
      </p:sp>
      <p:sp>
        <p:nvSpPr>
          <p:cNvPr id="6" name="TextBox 5"/>
          <p:cNvSpPr txBox="1"/>
          <p:nvPr/>
        </p:nvSpPr>
        <p:spPr>
          <a:xfrm>
            <a:off x="12090881" y="2391585"/>
            <a:ext cx="2899719" cy="369332"/>
          </a:xfrm>
          <a:prstGeom prst="rect">
            <a:avLst/>
          </a:prstGeom>
          <a:noFill/>
        </p:spPr>
        <p:txBody>
          <a:bodyPr wrap="square" rtlCol="0">
            <a:spAutoFit/>
          </a:bodyPr>
          <a:lstStyle/>
          <a:p>
            <a:pPr algn="ctr"/>
            <a:r>
              <a:rPr lang="en-US" dirty="0" smtClean="0"/>
              <a:t>Current role</a:t>
            </a:r>
            <a:endParaRPr lang="en-US" dirty="0"/>
          </a:p>
        </p:txBody>
      </p:sp>
      <p:sp>
        <p:nvSpPr>
          <p:cNvPr id="7" name="TextBox 6"/>
          <p:cNvSpPr txBox="1"/>
          <p:nvPr/>
        </p:nvSpPr>
        <p:spPr>
          <a:xfrm>
            <a:off x="10921106" y="7746866"/>
            <a:ext cx="2899719" cy="369332"/>
          </a:xfrm>
          <a:prstGeom prst="rect">
            <a:avLst/>
          </a:prstGeom>
          <a:noFill/>
        </p:spPr>
        <p:txBody>
          <a:bodyPr wrap="square" rtlCol="0">
            <a:spAutoFit/>
          </a:bodyPr>
          <a:lstStyle/>
          <a:p>
            <a:pPr algn="ctr"/>
            <a:r>
              <a:rPr lang="en-US" dirty="0" smtClean="0"/>
              <a:t>Future role</a:t>
            </a:r>
            <a:endParaRPr lang="en-US" dirty="0"/>
          </a:p>
        </p:txBody>
      </p:sp>
      <p:sp>
        <p:nvSpPr>
          <p:cNvPr id="8" name="TextBox 7"/>
          <p:cNvSpPr txBox="1"/>
          <p:nvPr/>
        </p:nvSpPr>
        <p:spPr>
          <a:xfrm>
            <a:off x="13390399" y="7767539"/>
            <a:ext cx="2899719" cy="369332"/>
          </a:xfrm>
          <a:prstGeom prst="rect">
            <a:avLst/>
          </a:prstGeom>
          <a:noFill/>
        </p:spPr>
        <p:txBody>
          <a:bodyPr wrap="square" rtlCol="0">
            <a:spAutoFit/>
          </a:bodyPr>
          <a:lstStyle/>
          <a:p>
            <a:pPr algn="ctr"/>
            <a:r>
              <a:rPr lang="en-US" dirty="0" smtClean="0"/>
              <a:t>Broader role</a:t>
            </a:r>
            <a:endParaRPr lang="en-US" dirty="0"/>
          </a:p>
        </p:txBody>
      </p:sp>
      <p:sp>
        <p:nvSpPr>
          <p:cNvPr id="9" name="TextBox 8"/>
          <p:cNvSpPr txBox="1"/>
          <p:nvPr/>
        </p:nvSpPr>
        <p:spPr>
          <a:xfrm>
            <a:off x="1511438" y="2873892"/>
            <a:ext cx="8356600" cy="4524315"/>
          </a:xfrm>
          <a:prstGeom prst="rect">
            <a:avLst/>
          </a:prstGeom>
          <a:noFill/>
        </p:spPr>
        <p:txBody>
          <a:bodyPr wrap="square" rtlCol="0">
            <a:spAutoFit/>
          </a:bodyPr>
          <a:lstStyle/>
          <a:p>
            <a:r>
              <a:rPr lang="en-US" sz="3600" dirty="0" smtClean="0"/>
              <a:t>Survey Goals</a:t>
            </a:r>
          </a:p>
          <a:p>
            <a:endParaRPr lang="en-US" sz="3600" dirty="0"/>
          </a:p>
          <a:p>
            <a:pPr marL="285750" indent="-285750">
              <a:buFont typeface="Arial" panose="020B0604020202020204" pitchFamily="34" charset="0"/>
              <a:buChar char="•"/>
            </a:pPr>
            <a:r>
              <a:rPr lang="en-US" sz="3600" dirty="0" smtClean="0"/>
              <a:t>Understand current practices in talent development</a:t>
            </a:r>
          </a:p>
          <a:p>
            <a:pPr marL="285750" indent="-285750">
              <a:buFont typeface="Arial" panose="020B0604020202020204" pitchFamily="34" charset="0"/>
              <a:buChar char="•"/>
            </a:pPr>
            <a:r>
              <a:rPr lang="en-US" sz="3600" dirty="0" smtClean="0"/>
              <a:t>Assess use of science-backed practices</a:t>
            </a:r>
          </a:p>
          <a:p>
            <a:pPr marL="285750" indent="-285750">
              <a:buFont typeface="Arial" panose="020B0604020202020204" pitchFamily="34" charset="0"/>
              <a:buChar char="•"/>
            </a:pPr>
            <a:r>
              <a:rPr lang="en-US" sz="3600" dirty="0" smtClean="0"/>
              <a:t>Degree of integration across talent development practices</a:t>
            </a:r>
          </a:p>
          <a:p>
            <a:pPr marL="285750" indent="-285750">
              <a:buFont typeface="Arial" panose="020B0604020202020204" pitchFamily="34" charset="0"/>
              <a:buChar char="•"/>
            </a:pPr>
            <a:endParaRPr lang="en-US" sz="3600" dirty="0"/>
          </a:p>
        </p:txBody>
      </p:sp>
      <p:sp>
        <p:nvSpPr>
          <p:cNvPr id="10" name="Slide Number Placeholder 9"/>
          <p:cNvSpPr>
            <a:spLocks noGrp="1"/>
          </p:cNvSpPr>
          <p:nvPr>
            <p:ph type="sldNum" sz="quarter" idx="12"/>
          </p:nvPr>
        </p:nvSpPr>
        <p:spPr/>
        <p:txBody>
          <a:bodyPr/>
          <a:lstStyle/>
          <a:p>
            <a:pPr>
              <a:defRPr/>
            </a:pPr>
            <a:fld id="{88BE5F5D-66EE-4BA4-B9F6-0A9FF2E92A28}" type="slidenum">
              <a:rPr lang="en-US" smtClean="0"/>
              <a:pPr>
                <a:defRPr/>
              </a:pPr>
              <a:t>11</a:t>
            </a:fld>
            <a:endParaRPr lang="en-US"/>
          </a:p>
        </p:txBody>
      </p:sp>
    </p:spTree>
    <p:extLst>
      <p:ext uri="{BB962C8B-B14F-4D97-AF65-F5344CB8AC3E}">
        <p14:creationId xmlns:p14="http://schemas.microsoft.com/office/powerpoint/2010/main" val="8659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3" name="Slide Number Placeholder 2"/>
          <p:cNvSpPr>
            <a:spLocks noGrp="1"/>
          </p:cNvSpPr>
          <p:nvPr>
            <p:ph type="sldNum" sz="quarter" idx="12"/>
          </p:nvPr>
        </p:nvSpPr>
        <p:spPr/>
        <p:txBody>
          <a:bodyPr/>
          <a:lstStyle/>
          <a:p>
            <a:pPr>
              <a:defRPr/>
            </a:pPr>
            <a:fld id="{88BE5F5D-66EE-4BA4-B9F6-0A9FF2E92A28}" type="slidenum">
              <a:rPr lang="en-US" smtClean="0"/>
              <a:pPr>
                <a:defRPr/>
              </a:pPr>
              <a:t>12</a:t>
            </a:fld>
            <a:endParaRPr lang="en-US"/>
          </a:p>
        </p:txBody>
      </p:sp>
      <p:grpSp>
        <p:nvGrpSpPr>
          <p:cNvPr id="6" name="Group 5"/>
          <p:cNvGrpSpPr/>
          <p:nvPr/>
        </p:nvGrpSpPr>
        <p:grpSpPr>
          <a:xfrm>
            <a:off x="2334895" y="2362200"/>
            <a:ext cx="2270760" cy="2624852"/>
            <a:chOff x="2304415" y="3215640"/>
            <a:chExt cx="2270760" cy="2624852"/>
          </a:xfrm>
        </p:grpSpPr>
        <p:pic>
          <p:nvPicPr>
            <p:cNvPr id="1026" name="Picture 2" descr="Image result for icon employee"/>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7295" y="330708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304415" y="3215640"/>
              <a:ext cx="2270760" cy="208788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87295" y="5471160"/>
              <a:ext cx="2087880" cy="369332"/>
            </a:xfrm>
            <a:prstGeom prst="rect">
              <a:avLst/>
            </a:prstGeom>
            <a:noFill/>
          </p:spPr>
          <p:txBody>
            <a:bodyPr wrap="square" rtlCol="0">
              <a:spAutoFit/>
            </a:bodyPr>
            <a:lstStyle/>
            <a:p>
              <a:pPr algn="ctr"/>
              <a:r>
                <a:rPr lang="en-US" b="1" dirty="0" smtClean="0"/>
                <a:t>Employee</a:t>
              </a:r>
              <a:endParaRPr lang="en-US" b="1" dirty="0"/>
            </a:p>
          </p:txBody>
        </p:sp>
      </p:grpSp>
      <p:grpSp>
        <p:nvGrpSpPr>
          <p:cNvPr id="9" name="Group 8"/>
          <p:cNvGrpSpPr/>
          <p:nvPr/>
        </p:nvGrpSpPr>
        <p:grpSpPr>
          <a:xfrm>
            <a:off x="7377747" y="2362200"/>
            <a:ext cx="2270760" cy="2531705"/>
            <a:chOff x="6730047" y="3185160"/>
            <a:chExt cx="2270760" cy="2531705"/>
          </a:xfrm>
        </p:grpSpPr>
        <p:pic>
          <p:nvPicPr>
            <p:cNvPr id="1028" name="Picture 4" descr="Related image"/>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22135" y="3307080"/>
              <a:ext cx="1886585" cy="188658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730047" y="3185160"/>
              <a:ext cx="2270760" cy="208788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10070" y="5347533"/>
              <a:ext cx="2087880" cy="369332"/>
            </a:xfrm>
            <a:prstGeom prst="rect">
              <a:avLst/>
            </a:prstGeom>
            <a:noFill/>
          </p:spPr>
          <p:txBody>
            <a:bodyPr wrap="square" rtlCol="0">
              <a:spAutoFit/>
            </a:bodyPr>
            <a:lstStyle/>
            <a:p>
              <a:pPr algn="ctr"/>
              <a:r>
                <a:rPr lang="en-US" b="1" dirty="0" smtClean="0"/>
                <a:t>Manager</a:t>
              </a:r>
              <a:endParaRPr lang="en-US" b="1" dirty="0"/>
            </a:p>
          </p:txBody>
        </p:sp>
      </p:grpSp>
      <p:grpSp>
        <p:nvGrpSpPr>
          <p:cNvPr id="10" name="Group 9"/>
          <p:cNvGrpSpPr/>
          <p:nvPr/>
        </p:nvGrpSpPr>
        <p:grpSpPr>
          <a:xfrm>
            <a:off x="12329159" y="2362200"/>
            <a:ext cx="2270760" cy="2553099"/>
            <a:chOff x="11155679" y="3215640"/>
            <a:chExt cx="2270760" cy="2553099"/>
          </a:xfrm>
        </p:grpSpPr>
        <p:sp>
          <p:nvSpPr>
            <p:cNvPr id="8" name="Oval 7"/>
            <p:cNvSpPr/>
            <p:nvPr/>
          </p:nvSpPr>
          <p:spPr>
            <a:xfrm>
              <a:off x="11155679" y="3215640"/>
              <a:ext cx="2270760" cy="208788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Related image"/>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68747" y="3535681"/>
              <a:ext cx="1463040" cy="14630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247119" y="5399407"/>
              <a:ext cx="2087880" cy="369332"/>
            </a:xfrm>
            <a:prstGeom prst="rect">
              <a:avLst/>
            </a:prstGeom>
            <a:noFill/>
          </p:spPr>
          <p:txBody>
            <a:bodyPr wrap="square" rtlCol="0">
              <a:spAutoFit/>
            </a:bodyPr>
            <a:lstStyle/>
            <a:p>
              <a:pPr algn="ctr"/>
              <a:r>
                <a:rPr lang="en-US" b="1" dirty="0" smtClean="0"/>
                <a:t>L&amp;D Function</a:t>
              </a:r>
              <a:endParaRPr lang="en-US" b="1" dirty="0"/>
            </a:p>
          </p:txBody>
        </p:sp>
      </p:grpSp>
      <p:sp>
        <p:nvSpPr>
          <p:cNvPr id="11" name="TextBox 10"/>
          <p:cNvSpPr txBox="1"/>
          <p:nvPr/>
        </p:nvSpPr>
        <p:spPr>
          <a:xfrm>
            <a:off x="1813560" y="5394960"/>
            <a:ext cx="408432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Plenty of access to training</a:t>
            </a:r>
          </a:p>
          <a:p>
            <a:endParaRPr lang="en-US" dirty="0" smtClean="0"/>
          </a:p>
          <a:p>
            <a:pPr marL="285750" indent="-285750">
              <a:buFont typeface="Arial" panose="020B0604020202020204" pitchFamily="34" charset="0"/>
              <a:buChar char="•"/>
            </a:pPr>
            <a:r>
              <a:rPr lang="en-US" dirty="0" smtClean="0"/>
              <a:t>Organizational support for closing skills gaps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Limited opportunities to develop deep skills for the future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Yet to benefit from training that is personalized and impactful in preparing for a future role</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8" name="TextBox 17"/>
          <p:cNvSpPr txBox="1"/>
          <p:nvPr/>
        </p:nvSpPr>
        <p:spPr>
          <a:xfrm>
            <a:off x="6507479" y="5394959"/>
            <a:ext cx="4307665"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Although managers play an important role in driving training impact, about half of them are uninvolved.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Managers not skilled in identifying skills gaps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TextBox 18"/>
          <p:cNvSpPr txBox="1"/>
          <p:nvPr/>
        </p:nvSpPr>
        <p:spPr>
          <a:xfrm>
            <a:off x="11186158" y="5365017"/>
            <a:ext cx="5273041"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Positive culture of learning evolving in organizations</a:t>
            </a:r>
          </a:p>
          <a:p>
            <a:endParaRPr lang="en-US" dirty="0" smtClean="0"/>
          </a:p>
          <a:p>
            <a:pPr marL="285750" indent="-285750">
              <a:buFont typeface="Arial" panose="020B0604020202020204" pitchFamily="34" charset="0"/>
              <a:buChar char="•"/>
            </a:pPr>
            <a:r>
              <a:rPr lang="en-US" dirty="0" smtClean="0"/>
              <a:t>Training satisfaction continues to be the most popular learning effectiveness measure, despite </a:t>
            </a:r>
            <a:r>
              <a:rPr lang="en-US" dirty="0"/>
              <a:t>its limited informational value</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Innovation is the least expected outcome of training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Training analytics yet to mature</a:t>
            </a:r>
          </a:p>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21168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Study Participants</a:t>
            </a:r>
            <a:endParaRPr lang="en-US" dirty="0"/>
          </a:p>
        </p:txBody>
      </p:sp>
      <p:sp>
        <p:nvSpPr>
          <p:cNvPr id="3" name="Oval 2"/>
          <p:cNvSpPr/>
          <p:nvPr/>
        </p:nvSpPr>
        <p:spPr>
          <a:xfrm>
            <a:off x="9451340" y="3342753"/>
            <a:ext cx="3642772" cy="3280307"/>
          </a:xfrm>
          <a:prstGeom prst="ellipse">
            <a:avLst/>
          </a:prstGeom>
          <a:solidFill>
            <a:schemeClr val="tx2">
              <a:lumMod val="60000"/>
              <a:lumOff val="4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smtClean="0"/>
              <a:t>Learning and Development</a:t>
            </a:r>
          </a:p>
          <a:p>
            <a:pPr algn="ctr"/>
            <a:r>
              <a:rPr lang="en-US" dirty="0" smtClean="0"/>
              <a:t>N=26 </a:t>
            </a:r>
            <a:endParaRPr lang="en-US" dirty="0"/>
          </a:p>
          <a:p>
            <a:pPr algn="ctr"/>
            <a:r>
              <a:rPr lang="en-US" dirty="0" smtClean="0"/>
              <a:t>(70%)</a:t>
            </a:r>
            <a:endParaRPr lang="en-US" dirty="0"/>
          </a:p>
          <a:p>
            <a:pPr algn="ctr"/>
            <a:endParaRPr lang="en-US" dirty="0"/>
          </a:p>
        </p:txBody>
      </p:sp>
      <p:sp>
        <p:nvSpPr>
          <p:cNvPr id="4" name="Oval 3"/>
          <p:cNvSpPr/>
          <p:nvPr/>
        </p:nvSpPr>
        <p:spPr>
          <a:xfrm>
            <a:off x="7942582" y="5245689"/>
            <a:ext cx="3642772" cy="3280307"/>
          </a:xfrm>
          <a:prstGeom prst="ellipse">
            <a:avLst/>
          </a:prstGeom>
          <a:solidFill>
            <a:schemeClr val="accent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smtClean="0"/>
              <a:t>Career</a:t>
            </a:r>
          </a:p>
          <a:p>
            <a:pPr algn="ctr"/>
            <a:r>
              <a:rPr lang="en-US" dirty="0" smtClean="0"/>
              <a:t>Development</a:t>
            </a:r>
          </a:p>
          <a:p>
            <a:pPr algn="ctr"/>
            <a:endParaRPr lang="en-US" dirty="0"/>
          </a:p>
          <a:p>
            <a:pPr algn="ctr"/>
            <a:r>
              <a:rPr lang="en-US" dirty="0" smtClean="0"/>
              <a:t>N=15 </a:t>
            </a:r>
          </a:p>
          <a:p>
            <a:pPr algn="ctr"/>
            <a:r>
              <a:rPr lang="en-US" dirty="0"/>
              <a:t>(</a:t>
            </a:r>
            <a:r>
              <a:rPr lang="en-US" dirty="0" smtClean="0"/>
              <a:t>41%)</a:t>
            </a:r>
            <a:endParaRPr lang="en-US" dirty="0"/>
          </a:p>
        </p:txBody>
      </p:sp>
      <p:sp>
        <p:nvSpPr>
          <p:cNvPr id="5" name="Oval 4"/>
          <p:cNvSpPr/>
          <p:nvPr/>
        </p:nvSpPr>
        <p:spPr>
          <a:xfrm>
            <a:off x="10764155" y="5245688"/>
            <a:ext cx="3642772" cy="3280307"/>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smtClean="0"/>
              <a:t>Leadership</a:t>
            </a:r>
          </a:p>
          <a:p>
            <a:pPr algn="ctr"/>
            <a:r>
              <a:rPr lang="en-US" dirty="0" smtClean="0"/>
              <a:t>Development</a:t>
            </a:r>
          </a:p>
          <a:p>
            <a:pPr algn="ctr"/>
            <a:r>
              <a:rPr lang="en-US" dirty="0" smtClean="0"/>
              <a:t>N=21 </a:t>
            </a:r>
            <a:endParaRPr lang="en-US" dirty="0"/>
          </a:p>
          <a:p>
            <a:pPr algn="ctr"/>
            <a:r>
              <a:rPr lang="en-US" dirty="0"/>
              <a:t>(41%)</a:t>
            </a:r>
          </a:p>
          <a:p>
            <a:pPr algn="ctr"/>
            <a:endParaRPr lang="en-US" dirty="0"/>
          </a:p>
        </p:txBody>
      </p:sp>
      <p:sp>
        <p:nvSpPr>
          <p:cNvPr id="9" name="Line Callout 1 8"/>
          <p:cNvSpPr/>
          <p:nvPr/>
        </p:nvSpPr>
        <p:spPr>
          <a:xfrm>
            <a:off x="14080671" y="3641271"/>
            <a:ext cx="1981200" cy="1604417"/>
          </a:xfrm>
          <a:prstGeom prst="borderCallout1">
            <a:avLst>
              <a:gd name="adj1" fmla="val 18750"/>
              <a:gd name="adj2" fmla="val -8333"/>
              <a:gd name="adj3" fmla="val 155923"/>
              <a:gd name="adj4" fmla="val -144926"/>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three areas</a:t>
            </a:r>
          </a:p>
          <a:p>
            <a:pPr algn="ctr"/>
            <a:r>
              <a:rPr lang="en-US" dirty="0" smtClean="0">
                <a:solidFill>
                  <a:schemeClr val="tx1"/>
                </a:solidFill>
              </a:rPr>
              <a:t>N=9</a:t>
            </a:r>
          </a:p>
          <a:p>
            <a:pPr algn="ctr"/>
            <a:r>
              <a:rPr lang="en-US" dirty="0" smtClean="0">
                <a:solidFill>
                  <a:schemeClr val="tx1"/>
                </a:solidFill>
              </a:rPr>
              <a:t>(24%)</a:t>
            </a:r>
            <a:endParaRPr lang="en-US" dirty="0">
              <a:solidFill>
                <a:schemeClr val="tx1"/>
              </a:solidFill>
            </a:endParaRPr>
          </a:p>
        </p:txBody>
      </p:sp>
      <p:sp>
        <p:nvSpPr>
          <p:cNvPr id="6" name="Rectangle 5"/>
          <p:cNvSpPr/>
          <p:nvPr/>
        </p:nvSpPr>
        <p:spPr>
          <a:xfrm>
            <a:off x="1138650" y="2479675"/>
            <a:ext cx="6999875" cy="2215991"/>
          </a:xfrm>
          <a:prstGeom prst="rect">
            <a:avLst/>
          </a:prstGeom>
        </p:spPr>
        <p:txBody>
          <a:bodyPr wrap="square">
            <a:spAutoFit/>
          </a:bodyPr>
          <a:lstStyle/>
          <a:p>
            <a:pPr>
              <a:lnSpc>
                <a:spcPct val="150000"/>
              </a:lnSpc>
            </a:pPr>
            <a:r>
              <a:rPr lang="en-US" sz="4400" dirty="0">
                <a:solidFill>
                  <a:srgbClr val="C00000"/>
                </a:solidFill>
              </a:rPr>
              <a:t>50</a:t>
            </a:r>
            <a:r>
              <a:rPr lang="en-US" sz="2800" dirty="0"/>
              <a:t> Organizations from across the global</a:t>
            </a:r>
          </a:p>
          <a:p>
            <a:pPr>
              <a:lnSpc>
                <a:spcPct val="150000"/>
              </a:lnSpc>
            </a:pPr>
            <a:r>
              <a:rPr lang="en-US" sz="4800" dirty="0">
                <a:solidFill>
                  <a:srgbClr val="C00000"/>
                </a:solidFill>
              </a:rPr>
              <a:t>37</a:t>
            </a:r>
            <a:r>
              <a:rPr lang="en-US" sz="2800" dirty="0"/>
              <a:t> usable </a:t>
            </a:r>
            <a:r>
              <a:rPr lang="en-US" sz="2800" dirty="0" smtClean="0"/>
              <a:t>records</a:t>
            </a:r>
            <a:endParaRPr lang="en-US" sz="2800" dirty="0"/>
          </a:p>
        </p:txBody>
      </p:sp>
      <p:sp>
        <p:nvSpPr>
          <p:cNvPr id="7" name="TextBox 6"/>
          <p:cNvSpPr txBox="1"/>
          <p:nvPr/>
        </p:nvSpPr>
        <p:spPr>
          <a:xfrm>
            <a:off x="1648825" y="8809089"/>
            <a:ext cx="7152275" cy="369332"/>
          </a:xfrm>
          <a:prstGeom prst="rect">
            <a:avLst/>
          </a:prstGeom>
          <a:noFill/>
        </p:spPr>
        <p:txBody>
          <a:bodyPr wrap="square" rtlCol="0">
            <a:spAutoFit/>
          </a:bodyPr>
          <a:lstStyle/>
          <a:p>
            <a:r>
              <a:rPr lang="en-US" dirty="0" smtClean="0"/>
              <a:t>*Minimum 5 responses for inclusion in analyses</a:t>
            </a:r>
            <a:endParaRPr lang="en-US" dirty="0"/>
          </a:p>
        </p:txBody>
      </p:sp>
      <p:sp>
        <p:nvSpPr>
          <p:cNvPr id="8" name="Rectangle 7"/>
          <p:cNvSpPr/>
          <p:nvPr/>
        </p:nvSpPr>
        <p:spPr>
          <a:xfrm>
            <a:off x="-2785650" y="5699135"/>
            <a:ext cx="2324100" cy="1847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Who are those who did not respond</a:t>
            </a:r>
            <a:endParaRPr lang="en-US" dirty="0"/>
          </a:p>
        </p:txBody>
      </p:sp>
      <p:sp>
        <p:nvSpPr>
          <p:cNvPr id="10" name="Slide Number Placeholder 9"/>
          <p:cNvSpPr>
            <a:spLocks noGrp="1"/>
          </p:cNvSpPr>
          <p:nvPr>
            <p:ph type="sldNum" sz="quarter" idx="12"/>
          </p:nvPr>
        </p:nvSpPr>
        <p:spPr/>
        <p:txBody>
          <a:bodyPr/>
          <a:lstStyle/>
          <a:p>
            <a:pPr>
              <a:defRPr/>
            </a:pPr>
            <a:fld id="{88BE5F5D-66EE-4BA4-B9F6-0A9FF2E92A28}" type="slidenum">
              <a:rPr lang="en-US" smtClean="0"/>
              <a:pPr>
                <a:defRPr/>
              </a:pPr>
              <a:t>13</a:t>
            </a:fld>
            <a:endParaRPr lang="en-US"/>
          </a:p>
        </p:txBody>
      </p:sp>
    </p:spTree>
    <p:extLst>
      <p:ext uri="{BB962C8B-B14F-4D97-AF65-F5344CB8AC3E}">
        <p14:creationId xmlns:p14="http://schemas.microsoft.com/office/powerpoint/2010/main" val="1323299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Segments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11482192"/>
              </p:ext>
            </p:extLst>
          </p:nvPr>
        </p:nvGraphicFramePr>
        <p:xfrm>
          <a:off x="1415143" y="2852057"/>
          <a:ext cx="13846627" cy="629194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88BE5F5D-66EE-4BA4-B9F6-0A9FF2E92A28}" type="slidenum">
              <a:rPr lang="en-US" smtClean="0"/>
              <a:pPr>
                <a:defRPr/>
              </a:pPr>
              <a:t>14</a:t>
            </a:fld>
            <a:endParaRPr lang="en-US"/>
          </a:p>
        </p:txBody>
      </p:sp>
    </p:spTree>
    <p:extLst>
      <p:ext uri="{BB962C8B-B14F-4D97-AF65-F5344CB8AC3E}">
        <p14:creationId xmlns:p14="http://schemas.microsoft.com/office/powerpoint/2010/main" val="3425334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534988"/>
            <a:ext cx="4889046" cy="1944687"/>
          </a:xfrm>
        </p:spPr>
        <p:txBody>
          <a:bodyPr>
            <a:normAutofit/>
          </a:bodyPr>
          <a:lstStyle/>
          <a:p>
            <a:pPr algn="ctr"/>
            <a:r>
              <a:rPr lang="en-US" sz="4400" dirty="0" smtClean="0">
                <a:latin typeface="+mn-lt"/>
              </a:rPr>
              <a:t>Entity Type</a:t>
            </a:r>
            <a:endParaRPr lang="en-US" sz="4400" dirty="0">
              <a:latin typeface="+mn-lt"/>
            </a:endParaRPr>
          </a:p>
        </p:txBody>
      </p:sp>
      <p:graphicFrame>
        <p:nvGraphicFramePr>
          <p:cNvPr id="3" name="Chart 2"/>
          <p:cNvGraphicFramePr>
            <a:graphicFrameLocks/>
          </p:cNvGraphicFramePr>
          <p:nvPr>
            <p:extLst>
              <p:ext uri="{D42A27DB-BD31-4B8C-83A1-F6EECF244321}">
                <p14:modId xmlns:p14="http://schemas.microsoft.com/office/powerpoint/2010/main" val="2015902132"/>
              </p:ext>
            </p:extLst>
          </p:nvPr>
        </p:nvGraphicFramePr>
        <p:xfrm>
          <a:off x="1545771" y="3156857"/>
          <a:ext cx="6248400" cy="6095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435689026"/>
              </p:ext>
            </p:extLst>
          </p:nvPr>
        </p:nvGraphicFramePr>
        <p:xfrm>
          <a:off x="8940800" y="2479675"/>
          <a:ext cx="8229601" cy="653142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0058399" y="1137999"/>
            <a:ext cx="6074229" cy="769441"/>
          </a:xfrm>
          <a:prstGeom prst="rect">
            <a:avLst/>
          </a:prstGeom>
        </p:spPr>
        <p:txBody>
          <a:bodyPr wrap="square">
            <a:spAutoFit/>
          </a:bodyPr>
          <a:lstStyle/>
          <a:p>
            <a:r>
              <a:rPr lang="en-US" sz="4400" b="1" dirty="0">
                <a:solidFill>
                  <a:srgbClr val="C00000"/>
                </a:solidFill>
                <a:latin typeface="+mn-lt"/>
              </a:rPr>
              <a:t>Organizational </a:t>
            </a:r>
            <a:r>
              <a:rPr lang="en-US" sz="4400" b="1" dirty="0" smtClean="0">
                <a:solidFill>
                  <a:srgbClr val="C00000"/>
                </a:solidFill>
                <a:latin typeface="+mn-lt"/>
              </a:rPr>
              <a:t>Lifecycle</a:t>
            </a:r>
            <a:endParaRPr lang="en-US" sz="4400" b="1" dirty="0">
              <a:solidFill>
                <a:srgbClr val="C00000"/>
              </a:solidFill>
              <a:latin typeface="+mn-lt"/>
            </a:endParaRPr>
          </a:p>
        </p:txBody>
      </p:sp>
      <p:sp>
        <p:nvSpPr>
          <p:cNvPr id="4" name="Slide Number Placeholder 3"/>
          <p:cNvSpPr>
            <a:spLocks noGrp="1"/>
          </p:cNvSpPr>
          <p:nvPr>
            <p:ph type="sldNum" sz="quarter" idx="12"/>
          </p:nvPr>
        </p:nvSpPr>
        <p:spPr/>
        <p:txBody>
          <a:bodyPr/>
          <a:lstStyle/>
          <a:p>
            <a:pPr>
              <a:defRPr/>
            </a:pPr>
            <a:fld id="{88BE5F5D-66EE-4BA4-B9F6-0A9FF2E92A28}" type="slidenum">
              <a:rPr lang="en-US" smtClean="0"/>
              <a:pPr>
                <a:defRPr/>
              </a:pPr>
              <a:t>15</a:t>
            </a:fld>
            <a:endParaRPr lang="en-US"/>
          </a:p>
        </p:txBody>
      </p:sp>
      <p:cxnSp>
        <p:nvCxnSpPr>
          <p:cNvPr id="8" name="Straight Connector 7"/>
          <p:cNvCxnSpPr/>
          <p:nvPr/>
        </p:nvCxnSpPr>
        <p:spPr>
          <a:xfrm>
            <a:off x="8059510" y="2076450"/>
            <a:ext cx="19050" cy="58483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903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the Workforce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4093100391"/>
              </p:ext>
            </p:extLst>
          </p:nvPr>
        </p:nvGraphicFramePr>
        <p:xfrm>
          <a:off x="1937657" y="2286001"/>
          <a:ext cx="12387943" cy="642257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88BE5F5D-66EE-4BA4-B9F6-0A9FF2E92A28}" type="slidenum">
              <a:rPr lang="en-US" smtClean="0"/>
              <a:pPr>
                <a:defRPr/>
              </a:pPr>
              <a:t>16</a:t>
            </a:fld>
            <a:endParaRPr lang="en-US"/>
          </a:p>
        </p:txBody>
      </p:sp>
    </p:spTree>
    <p:extLst>
      <p:ext uri="{BB962C8B-B14F-4D97-AF65-F5344CB8AC3E}">
        <p14:creationId xmlns:p14="http://schemas.microsoft.com/office/powerpoint/2010/main" val="3042317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in the HR Function</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665625469"/>
              </p:ext>
            </p:extLst>
          </p:nvPr>
        </p:nvGraphicFramePr>
        <p:xfrm>
          <a:off x="653143" y="2917371"/>
          <a:ext cx="14736989" cy="646611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88BE5F5D-66EE-4BA4-B9F6-0A9FF2E92A28}" type="slidenum">
              <a:rPr lang="en-US" smtClean="0"/>
              <a:pPr>
                <a:defRPr/>
              </a:pPr>
              <a:t>17</a:t>
            </a:fld>
            <a:endParaRPr lang="en-US"/>
          </a:p>
        </p:txBody>
      </p:sp>
    </p:spTree>
    <p:extLst>
      <p:ext uri="{BB962C8B-B14F-4D97-AF65-F5344CB8AC3E}">
        <p14:creationId xmlns:p14="http://schemas.microsoft.com/office/powerpoint/2010/main" val="1306440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and Development</a:t>
            </a:r>
            <a:endParaRPr lang="en-US" dirty="0"/>
          </a:p>
        </p:txBody>
      </p:sp>
      <p:sp>
        <p:nvSpPr>
          <p:cNvPr id="3" name="Text Placeholder 2"/>
          <p:cNvSpPr>
            <a:spLocks noGrp="1"/>
          </p:cNvSpPr>
          <p:nvPr>
            <p:ph type="body" idx="1"/>
          </p:nvPr>
        </p:nvSpPr>
        <p:spPr/>
        <p:txBody>
          <a:bodyPr/>
          <a:lstStyle/>
          <a:p>
            <a:r>
              <a:rPr lang="en-US" dirty="0" smtClean="0"/>
              <a:t>Benchmark Results</a:t>
            </a:r>
            <a:endParaRPr lang="en-US" dirty="0"/>
          </a:p>
        </p:txBody>
      </p:sp>
      <p:sp>
        <p:nvSpPr>
          <p:cNvPr id="11" name="Slide Number Placeholder 10"/>
          <p:cNvSpPr>
            <a:spLocks noGrp="1"/>
          </p:cNvSpPr>
          <p:nvPr>
            <p:ph type="sldNum" sz="quarter" idx="12"/>
          </p:nvPr>
        </p:nvSpPr>
        <p:spPr/>
        <p:txBody>
          <a:bodyPr/>
          <a:lstStyle/>
          <a:p>
            <a:pPr>
              <a:defRPr/>
            </a:pPr>
            <a:fld id="{7D203A10-42A7-4D12-A7C2-77944905272E}" type="slidenum">
              <a:rPr lang="en-US" smtClean="0"/>
              <a:pPr>
                <a:defRPr/>
              </a:pPr>
              <a:t>18</a:t>
            </a:fld>
            <a:endParaRPr lang="en-US"/>
          </a:p>
        </p:txBody>
      </p:sp>
    </p:spTree>
    <p:extLst>
      <p:ext uri="{BB962C8B-B14F-4D97-AF65-F5344CB8AC3E}">
        <p14:creationId xmlns:p14="http://schemas.microsoft.com/office/powerpoint/2010/main" val="4033408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Learning</a:t>
            </a:r>
            <a:endParaRPr lang="en-US" dirty="0"/>
          </a:p>
        </p:txBody>
      </p:sp>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19</a:t>
            </a:fld>
            <a:endParaRPr lang="en-US"/>
          </a:p>
        </p:txBody>
      </p:sp>
      <p:sp>
        <p:nvSpPr>
          <p:cNvPr id="5" name="TextBox 4"/>
          <p:cNvSpPr txBox="1"/>
          <p:nvPr/>
        </p:nvSpPr>
        <p:spPr>
          <a:xfrm>
            <a:off x="4972050" y="4324350"/>
            <a:ext cx="8439150" cy="2123658"/>
          </a:xfrm>
          <a:prstGeom prst="rect">
            <a:avLst/>
          </a:prstGeom>
          <a:noFill/>
        </p:spPr>
        <p:txBody>
          <a:bodyPr wrap="square" rtlCol="0">
            <a:spAutoFit/>
          </a:bodyPr>
          <a:lstStyle/>
          <a:p>
            <a:pPr marL="0" indent="0">
              <a:buNone/>
            </a:pPr>
            <a:r>
              <a:rPr lang="en-US" sz="4400" dirty="0" smtClean="0"/>
              <a:t>A relatively </a:t>
            </a:r>
            <a:r>
              <a:rPr lang="en-US" sz="4400" dirty="0">
                <a:solidFill>
                  <a:srgbClr val="00B050"/>
                </a:solidFill>
              </a:rPr>
              <a:t>permanent change </a:t>
            </a:r>
            <a:r>
              <a:rPr lang="en-US" sz="4400" dirty="0"/>
              <a:t>in </a:t>
            </a:r>
            <a:r>
              <a:rPr lang="en-US" sz="4400" dirty="0">
                <a:solidFill>
                  <a:srgbClr val="00B050"/>
                </a:solidFill>
              </a:rPr>
              <a:t>behavior </a:t>
            </a:r>
            <a:r>
              <a:rPr lang="en-US" sz="4400" dirty="0"/>
              <a:t>as a result of </a:t>
            </a:r>
            <a:r>
              <a:rPr lang="en-US" sz="4400" dirty="0">
                <a:solidFill>
                  <a:srgbClr val="00B050"/>
                </a:solidFill>
              </a:rPr>
              <a:t>experience</a:t>
            </a:r>
            <a:r>
              <a:rPr lang="en-US" sz="4400" dirty="0"/>
              <a:t> and </a:t>
            </a:r>
            <a:r>
              <a:rPr lang="en-US" sz="4400" dirty="0">
                <a:solidFill>
                  <a:srgbClr val="00B050"/>
                </a:solidFill>
              </a:rPr>
              <a:t>practice</a:t>
            </a:r>
          </a:p>
        </p:txBody>
      </p:sp>
    </p:spTree>
    <p:extLst>
      <p:ext uri="{BB962C8B-B14F-4D97-AF65-F5344CB8AC3E}">
        <p14:creationId xmlns:p14="http://schemas.microsoft.com/office/powerpoint/2010/main" val="317840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8479A274-627E-40A7-BF96-8E8C2BE93B4F}" type="slidenum">
              <a:rPr lang="en-US" smtClean="0">
                <a:solidFill>
                  <a:prstClr val="white">
                    <a:lumMod val="50000"/>
                  </a:prstClr>
                </a:solidFill>
              </a:rPr>
              <a:pPr/>
              <a:t>2</a:t>
            </a:fld>
            <a:endParaRPr lang="en-US" dirty="0">
              <a:solidFill>
                <a:prstClr val="white">
                  <a:lumMod val="50000"/>
                </a:prstClr>
              </a:solidFill>
            </a:endParaRPr>
          </a:p>
        </p:txBody>
      </p:sp>
      <p:sp>
        <p:nvSpPr>
          <p:cNvPr id="2" name="Title 1"/>
          <p:cNvSpPr>
            <a:spLocks noGrp="1"/>
          </p:cNvSpPr>
          <p:nvPr>
            <p:ph type="title" idx="4294967295"/>
          </p:nvPr>
        </p:nvSpPr>
        <p:spPr>
          <a:xfrm>
            <a:off x="1669828" y="953831"/>
            <a:ext cx="10516672" cy="1257300"/>
          </a:xfrm>
        </p:spPr>
        <p:txBody>
          <a:bodyPr>
            <a:normAutofit/>
          </a:bodyPr>
          <a:lstStyle/>
          <a:p>
            <a:pPr algn="l"/>
            <a:r>
              <a:rPr lang="en-US" sz="5280" dirty="0" smtClean="0">
                <a:ea typeface="Century Schoolbook" charset="0"/>
                <a:cs typeface="Century Schoolbook" charset="0"/>
              </a:rPr>
              <a:t>Authors</a:t>
            </a:r>
            <a:endParaRPr lang="en-US" sz="5280" dirty="0">
              <a:ea typeface="Century Schoolbook" charset="0"/>
              <a:cs typeface="Century Schoolbook" charset="0"/>
            </a:endParaRPr>
          </a:p>
        </p:txBody>
      </p:sp>
      <p:pic>
        <p:nvPicPr>
          <p:cNvPr id="10" name="Picture 9" descr="Shreya Sarkar-Barney(10).jpg"/>
          <p:cNvPicPr>
            <a:picLocks noChangeAspect="1"/>
          </p:cNvPicPr>
          <p:nvPr/>
        </p:nvPicPr>
        <p:blipFill>
          <a:blip r:embed="rId3" cstate="print"/>
          <a:srcRect t="2163" b="21739"/>
          <a:stretch>
            <a:fillRect/>
          </a:stretch>
        </p:blipFill>
        <p:spPr>
          <a:xfrm>
            <a:off x="12186500" y="2508154"/>
            <a:ext cx="2958250" cy="3258496"/>
          </a:xfrm>
          <a:prstGeom prst="rect">
            <a:avLst/>
          </a:prstGeom>
        </p:spPr>
      </p:pic>
      <p:sp>
        <p:nvSpPr>
          <p:cNvPr id="11" name="Content Placeholder 3"/>
          <p:cNvSpPr txBox="1">
            <a:spLocks/>
          </p:cNvSpPr>
          <p:nvPr/>
        </p:nvSpPr>
        <p:spPr>
          <a:xfrm>
            <a:off x="11960393" y="6142083"/>
            <a:ext cx="3743602" cy="856182"/>
          </a:xfrm>
          <a:prstGeom prst="rect">
            <a:avLst/>
          </a:prstGeom>
        </p:spPr>
        <p:txBody>
          <a:bodyPr vert="horz" lIns="134112" tIns="67056" rIns="134112" bIns="6705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latin typeface="+mn-lt"/>
                <a:ea typeface="Century Schoolbook" charset="0"/>
                <a:cs typeface="Century Schoolbook" charset="0"/>
              </a:rPr>
              <a:t>Shreya Sarkar-Barney, Ph.D</a:t>
            </a:r>
            <a:r>
              <a:rPr lang="en-US" sz="2000" dirty="0">
                <a:latin typeface="+mn-lt"/>
                <a:ea typeface="Century Schoolbook" charset="0"/>
                <a:cs typeface="Century Schoolbook" charset="0"/>
              </a:rPr>
              <a:t>.</a:t>
            </a:r>
          </a:p>
          <a:p>
            <a:pPr marL="0" indent="0" algn="ctr">
              <a:buNone/>
            </a:pPr>
            <a:r>
              <a:rPr lang="en-US" sz="2000" dirty="0">
                <a:latin typeface="+mn-lt"/>
                <a:ea typeface="Century Schoolbook" charset="0"/>
                <a:cs typeface="Century Schoolbook" charset="0"/>
              </a:rPr>
              <a:t>CEO &amp; Founder</a:t>
            </a:r>
          </a:p>
          <a:p>
            <a:pPr marL="0" indent="0" algn="ctr">
              <a:buNone/>
            </a:pPr>
            <a:r>
              <a:rPr lang="en-US" sz="2000" dirty="0">
                <a:latin typeface="+mn-lt"/>
                <a:ea typeface="Century Schoolbook" charset="0"/>
                <a:cs typeface="Century Schoolbook" charset="0"/>
              </a:rPr>
              <a:t>Human Capital Growth</a:t>
            </a:r>
          </a:p>
        </p:txBody>
      </p:sp>
      <p:pic>
        <p:nvPicPr>
          <p:cNvPr id="6" name="Picture 5" descr="headshot alyssa.png"/>
          <p:cNvPicPr/>
          <p:nvPr/>
        </p:nvPicPr>
        <p:blipFill>
          <a:blip r:embed="rId4" cstate="print"/>
          <a:stretch>
            <a:fillRect/>
          </a:stretch>
        </p:blipFill>
        <p:spPr>
          <a:xfrm>
            <a:off x="2486533" y="2491306"/>
            <a:ext cx="2954338" cy="3275344"/>
          </a:xfrm>
          <a:prstGeom prst="rect">
            <a:avLst/>
          </a:prstGeom>
        </p:spPr>
      </p:pic>
      <p:sp>
        <p:nvSpPr>
          <p:cNvPr id="7" name="TextBox 6"/>
          <p:cNvSpPr txBox="1"/>
          <p:nvPr/>
        </p:nvSpPr>
        <p:spPr>
          <a:xfrm>
            <a:off x="2486533" y="6147583"/>
            <a:ext cx="3216844" cy="1138773"/>
          </a:xfrm>
          <a:prstGeom prst="rect">
            <a:avLst/>
          </a:prstGeom>
          <a:noFill/>
        </p:spPr>
        <p:txBody>
          <a:bodyPr wrap="square" rtlCol="0">
            <a:spAutoFit/>
          </a:bodyPr>
          <a:lstStyle/>
          <a:p>
            <a:pPr algn="ctr"/>
            <a:r>
              <a:rPr lang="en-US" sz="2800" dirty="0" smtClean="0">
                <a:latin typeface="+mn-lt"/>
                <a:ea typeface="Century Schoolbook" charset="0"/>
                <a:cs typeface="Century Schoolbook" charset="0"/>
              </a:rPr>
              <a:t>Alyssa Perez</a:t>
            </a:r>
          </a:p>
          <a:p>
            <a:pPr algn="ctr"/>
            <a:r>
              <a:rPr lang="en-US" sz="2000" dirty="0" smtClean="0">
                <a:latin typeface="+mn-lt"/>
                <a:ea typeface="Century Schoolbook" charset="0"/>
                <a:cs typeface="Century Schoolbook" charset="0"/>
              </a:rPr>
              <a:t>Consultant</a:t>
            </a:r>
          </a:p>
          <a:p>
            <a:pPr algn="ctr"/>
            <a:r>
              <a:rPr lang="en-US" sz="2000" dirty="0" smtClean="0">
                <a:latin typeface="+mn-lt"/>
                <a:ea typeface="Century Schoolbook" charset="0"/>
                <a:cs typeface="Century Schoolbook" charset="0"/>
              </a:rPr>
              <a:t>Human Capital Growth</a:t>
            </a:r>
          </a:p>
        </p:txBody>
      </p:sp>
      <p:sp>
        <p:nvSpPr>
          <p:cNvPr id="9" name="Content Placeholder 3"/>
          <p:cNvSpPr txBox="1">
            <a:spLocks/>
          </p:cNvSpPr>
          <p:nvPr/>
        </p:nvSpPr>
        <p:spPr>
          <a:xfrm>
            <a:off x="7207210" y="6147583"/>
            <a:ext cx="2731186" cy="7685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latin typeface="+mn-lt"/>
              </a:rPr>
              <a:t>Izabela Widlak, M.S.</a:t>
            </a:r>
          </a:p>
          <a:p>
            <a:pPr marL="0" indent="0" algn="ctr">
              <a:buNone/>
            </a:pPr>
            <a:r>
              <a:rPr lang="en-US" sz="2000" dirty="0">
                <a:latin typeface="+mn-lt"/>
              </a:rPr>
              <a:t>Sr. Research Consultant</a:t>
            </a:r>
          </a:p>
          <a:p>
            <a:pPr marL="0" indent="0" algn="ctr">
              <a:buNone/>
            </a:pPr>
            <a:r>
              <a:rPr lang="en-US" sz="2000" dirty="0">
                <a:latin typeface="+mn-lt"/>
              </a:rPr>
              <a:t>Human Capital Growth</a:t>
            </a:r>
          </a:p>
        </p:txBody>
      </p:sp>
      <p:pic>
        <p:nvPicPr>
          <p:cNvPr id="12"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6346"/>
          <a:stretch/>
        </p:blipFill>
        <p:spPr bwMode="auto">
          <a:xfrm>
            <a:off x="7022979" y="2518037"/>
            <a:ext cx="2915417" cy="327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421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Excellence</a:t>
            </a:r>
            <a:endParaRPr lang="en-US" dirty="0"/>
          </a:p>
        </p:txBody>
      </p:sp>
      <p:sp>
        <p:nvSpPr>
          <p:cNvPr id="4" name="Trapezoid 3"/>
          <p:cNvSpPr/>
          <p:nvPr/>
        </p:nvSpPr>
        <p:spPr>
          <a:xfrm>
            <a:off x="1731456" y="4726802"/>
            <a:ext cx="14724381" cy="999987"/>
          </a:xfrm>
          <a:prstGeom prst="trapezoid">
            <a:avLst/>
          </a:prstGeom>
          <a:solidFill>
            <a:srgbClr val="0E2D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sz="3200" dirty="0" smtClean="0"/>
              <a:t>Learning Effectiveness</a:t>
            </a:r>
            <a:endParaRPr lang="en-US" sz="3200" dirty="0"/>
          </a:p>
        </p:txBody>
      </p:sp>
      <p:sp>
        <p:nvSpPr>
          <p:cNvPr id="5" name="Rectangle 4"/>
          <p:cNvSpPr/>
          <p:nvPr/>
        </p:nvSpPr>
        <p:spPr>
          <a:xfrm>
            <a:off x="4844877" y="5911487"/>
            <a:ext cx="2700364" cy="12192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a:p>
          <a:p>
            <a:pPr algn="ctr"/>
            <a:r>
              <a:rPr lang="en-US" sz="2400" dirty="0" smtClean="0"/>
              <a:t>Learner Characteristics</a:t>
            </a:r>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a:p>
        </p:txBody>
      </p:sp>
      <p:sp>
        <p:nvSpPr>
          <p:cNvPr id="6" name="Rectangle 5"/>
          <p:cNvSpPr/>
          <p:nvPr/>
        </p:nvSpPr>
        <p:spPr>
          <a:xfrm>
            <a:off x="7857866" y="5906518"/>
            <a:ext cx="2700364" cy="12192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2400" dirty="0" smtClean="0"/>
          </a:p>
          <a:p>
            <a:pPr algn="ctr"/>
            <a:r>
              <a:rPr lang="en-US" sz="2400" dirty="0" smtClean="0"/>
              <a:t>Learning </a:t>
            </a:r>
          </a:p>
          <a:p>
            <a:pPr algn="ctr"/>
            <a:r>
              <a:rPr lang="en-US" sz="2400" dirty="0" smtClean="0"/>
              <a:t>Design</a:t>
            </a:r>
          </a:p>
          <a:p>
            <a:pPr algn="ctr"/>
            <a:endParaRPr lang="en-US" sz="2400" dirty="0"/>
          </a:p>
        </p:txBody>
      </p:sp>
      <p:sp>
        <p:nvSpPr>
          <p:cNvPr id="7" name="Rectangle 6"/>
          <p:cNvSpPr/>
          <p:nvPr/>
        </p:nvSpPr>
        <p:spPr>
          <a:xfrm>
            <a:off x="10870855" y="5906514"/>
            <a:ext cx="2700364" cy="1219233"/>
          </a:xfrm>
          <a:prstGeom prst="rect">
            <a:avLst/>
          </a:prstGeom>
          <a:solidFill>
            <a:srgbClr val="29DB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sz="2400" dirty="0" smtClean="0"/>
              <a:t>Learner’s Work Environment</a:t>
            </a:r>
            <a:endParaRPr lang="en-US" sz="2400" dirty="0"/>
          </a:p>
        </p:txBody>
      </p:sp>
      <p:sp>
        <p:nvSpPr>
          <p:cNvPr id="8" name="Rectangle 7"/>
          <p:cNvSpPr/>
          <p:nvPr/>
        </p:nvSpPr>
        <p:spPr>
          <a:xfrm>
            <a:off x="1731456" y="5906514"/>
            <a:ext cx="2901228" cy="1219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2400" dirty="0" smtClean="0"/>
          </a:p>
          <a:p>
            <a:pPr algn="ctr"/>
            <a:endParaRPr lang="en-US" sz="2400" dirty="0"/>
          </a:p>
          <a:p>
            <a:pPr algn="ctr"/>
            <a:endParaRPr lang="en-US" sz="2400" dirty="0" smtClean="0"/>
          </a:p>
          <a:p>
            <a:pPr algn="ctr"/>
            <a:endParaRPr lang="en-US" sz="2400" dirty="0"/>
          </a:p>
          <a:p>
            <a:pPr algn="ctr"/>
            <a:r>
              <a:rPr lang="en-US" sz="2400" dirty="0" smtClean="0"/>
              <a:t>Needs</a:t>
            </a:r>
          </a:p>
          <a:p>
            <a:pPr algn="ctr"/>
            <a:r>
              <a:rPr lang="en-US" sz="2400" dirty="0" smtClean="0"/>
              <a:t>Analysis</a:t>
            </a:r>
          </a:p>
          <a:p>
            <a:pPr algn="ctr"/>
            <a:endParaRPr lang="en-US" sz="2400" dirty="0"/>
          </a:p>
          <a:p>
            <a:pPr algn="ctr"/>
            <a:endParaRPr lang="en-US" sz="2400" dirty="0" smtClean="0"/>
          </a:p>
          <a:p>
            <a:pPr algn="ctr"/>
            <a:endParaRPr lang="en-US" sz="2400" dirty="0"/>
          </a:p>
          <a:p>
            <a:pPr algn="ctr"/>
            <a:endParaRPr lang="en-US" sz="2400" dirty="0"/>
          </a:p>
        </p:txBody>
      </p:sp>
      <p:sp>
        <p:nvSpPr>
          <p:cNvPr id="9" name="Rectangle 8"/>
          <p:cNvSpPr/>
          <p:nvPr/>
        </p:nvSpPr>
        <p:spPr>
          <a:xfrm>
            <a:off x="13883844" y="5906514"/>
            <a:ext cx="2571994" cy="12192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2400" dirty="0" smtClean="0"/>
          </a:p>
          <a:p>
            <a:pPr algn="ctr"/>
            <a:endParaRPr lang="en-US" sz="2400" dirty="0"/>
          </a:p>
          <a:p>
            <a:pPr algn="ctr"/>
            <a:endParaRPr lang="en-US" sz="2400" dirty="0" smtClean="0"/>
          </a:p>
          <a:p>
            <a:pPr algn="ctr"/>
            <a:endParaRPr lang="en-US" sz="2400" dirty="0"/>
          </a:p>
          <a:p>
            <a:pPr algn="ctr"/>
            <a:r>
              <a:rPr lang="en-US" sz="2400" dirty="0" smtClean="0"/>
              <a:t>Continuous Improvement</a:t>
            </a:r>
          </a:p>
          <a:p>
            <a:pPr algn="ctr"/>
            <a:endParaRPr lang="en-US" sz="2400" dirty="0"/>
          </a:p>
          <a:p>
            <a:pPr algn="ctr"/>
            <a:endParaRPr lang="en-US" sz="2400" dirty="0" smtClean="0"/>
          </a:p>
          <a:p>
            <a:pPr algn="ctr"/>
            <a:endParaRPr lang="en-US" sz="2400" dirty="0"/>
          </a:p>
          <a:p>
            <a:pPr algn="ctr"/>
            <a:endParaRPr lang="en-US" sz="2400" dirty="0"/>
          </a:p>
        </p:txBody>
      </p:sp>
      <p:sp>
        <p:nvSpPr>
          <p:cNvPr id="15" name="Isosceles Triangle 14"/>
          <p:cNvSpPr/>
          <p:nvPr/>
        </p:nvSpPr>
        <p:spPr>
          <a:xfrm>
            <a:off x="1994999" y="2772861"/>
            <a:ext cx="14121301" cy="1776078"/>
          </a:xfrm>
          <a:prstGeom prst="triangle">
            <a:avLst/>
          </a:prstGeom>
          <a:solidFill>
            <a:srgbClr val="70AD47"/>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dirty="0" smtClean="0"/>
              <a:t>Learning Outcomes</a:t>
            </a:r>
          </a:p>
          <a:p>
            <a:pPr algn="ctr"/>
            <a:r>
              <a:rPr lang="en-US" sz="2400" dirty="0"/>
              <a:t>Skill Gain </a:t>
            </a:r>
            <a:r>
              <a:rPr lang="en-US" sz="2400" dirty="0" smtClean="0"/>
              <a:t>  Engagement   </a:t>
            </a:r>
            <a:r>
              <a:rPr lang="en-US" sz="2400" dirty="0"/>
              <a:t>Safety   Quality   Productivity</a:t>
            </a:r>
          </a:p>
          <a:p>
            <a:pPr algn="ctr"/>
            <a:r>
              <a:rPr lang="en-US" sz="3200" dirty="0" smtClean="0"/>
              <a:t> </a:t>
            </a:r>
            <a:endParaRPr lang="en-US" sz="3200" dirty="0"/>
          </a:p>
        </p:txBody>
      </p:sp>
      <p:sp>
        <p:nvSpPr>
          <p:cNvPr id="3" name="Rectangle 2"/>
          <p:cNvSpPr/>
          <p:nvPr/>
        </p:nvSpPr>
        <p:spPr>
          <a:xfrm>
            <a:off x="1731456" y="7494945"/>
            <a:ext cx="2851766" cy="957943"/>
          </a:xfrm>
          <a:prstGeom prst="rect">
            <a:avLst/>
          </a:prstGeom>
          <a:solidFill>
            <a:srgbClr val="4F7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Strategy</a:t>
            </a:r>
            <a:endParaRPr lang="en-US" sz="3200" dirty="0"/>
          </a:p>
        </p:txBody>
      </p:sp>
      <p:sp>
        <p:nvSpPr>
          <p:cNvPr id="12" name="Rectangle 11"/>
          <p:cNvSpPr/>
          <p:nvPr/>
        </p:nvSpPr>
        <p:spPr>
          <a:xfrm>
            <a:off x="4795415" y="7516401"/>
            <a:ext cx="2749826" cy="957943"/>
          </a:xfrm>
          <a:prstGeom prst="rect">
            <a:avLst/>
          </a:prstGeom>
          <a:solidFill>
            <a:srgbClr val="4BB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Culture</a:t>
            </a:r>
            <a:endParaRPr lang="en-US" sz="3200" dirty="0"/>
          </a:p>
        </p:txBody>
      </p:sp>
      <p:sp>
        <p:nvSpPr>
          <p:cNvPr id="13" name="Rectangle 12"/>
          <p:cNvSpPr/>
          <p:nvPr/>
        </p:nvSpPr>
        <p:spPr>
          <a:xfrm>
            <a:off x="7859374" y="7494944"/>
            <a:ext cx="2698856" cy="957943"/>
          </a:xfrm>
          <a:prstGeom prst="rect">
            <a:avLst/>
          </a:prstGeom>
          <a:solidFill>
            <a:srgbClr val="5AC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Budget</a:t>
            </a:r>
            <a:endParaRPr lang="en-US" sz="3200" dirty="0"/>
          </a:p>
        </p:txBody>
      </p:sp>
      <p:sp>
        <p:nvSpPr>
          <p:cNvPr id="14" name="Rectangle 13"/>
          <p:cNvSpPr/>
          <p:nvPr/>
        </p:nvSpPr>
        <p:spPr>
          <a:xfrm>
            <a:off x="10870855" y="7494944"/>
            <a:ext cx="2700364" cy="957943"/>
          </a:xfrm>
          <a:prstGeom prst="rect">
            <a:avLst/>
          </a:prstGeom>
          <a:solidFill>
            <a:srgbClr val="4FB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Resources</a:t>
            </a:r>
            <a:endParaRPr lang="en-US" sz="3200" dirty="0"/>
          </a:p>
        </p:txBody>
      </p:sp>
      <p:sp>
        <p:nvSpPr>
          <p:cNvPr id="16" name="Rectangle 15"/>
          <p:cNvSpPr/>
          <p:nvPr/>
        </p:nvSpPr>
        <p:spPr>
          <a:xfrm>
            <a:off x="13883844" y="7494944"/>
            <a:ext cx="2571993" cy="957943"/>
          </a:xfrm>
          <a:prstGeom prst="rect">
            <a:avLst/>
          </a:prstGeom>
          <a:solidFill>
            <a:srgbClr val="75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Technology</a:t>
            </a:r>
            <a:endParaRPr lang="en-US" sz="3200" dirty="0"/>
          </a:p>
        </p:txBody>
      </p:sp>
      <p:sp>
        <p:nvSpPr>
          <p:cNvPr id="18" name="Up Arrow 17"/>
          <p:cNvSpPr/>
          <p:nvPr/>
        </p:nvSpPr>
        <p:spPr>
          <a:xfrm>
            <a:off x="1398814" y="5906514"/>
            <a:ext cx="87086" cy="2546373"/>
          </a:xfrm>
          <a:prstGeom prst="upArrow">
            <a:avLst/>
          </a:prstGeom>
          <a:solidFill>
            <a:srgbClr val="0E2D91"/>
          </a:solidFill>
          <a:ln>
            <a:solidFill>
              <a:srgbClr val="0E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16604520" y="5927971"/>
            <a:ext cx="87086" cy="2546373"/>
          </a:xfrm>
          <a:prstGeom prst="upArrow">
            <a:avLst/>
          </a:prstGeom>
          <a:solidFill>
            <a:srgbClr val="0E2D91"/>
          </a:solidFill>
          <a:ln>
            <a:solidFill>
              <a:srgbClr val="0E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1485900" y="4721928"/>
            <a:ext cx="332642" cy="999987"/>
          </a:xfrm>
          <a:prstGeom prst="straightConnector1">
            <a:avLst/>
          </a:prstGeom>
          <a:ln w="38100">
            <a:solidFill>
              <a:srgbClr val="0E2D9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6379961" y="4721927"/>
            <a:ext cx="225540" cy="999988"/>
          </a:xfrm>
          <a:prstGeom prst="straightConnector1">
            <a:avLst/>
          </a:prstGeom>
          <a:ln w="38100">
            <a:solidFill>
              <a:srgbClr val="0E2D9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14695" y="5906514"/>
            <a:ext cx="5830546" cy="1219233"/>
          </a:xfrm>
          <a:prstGeom prst="rect">
            <a:avLst/>
          </a:pr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400" b="1" dirty="0" smtClean="0">
                <a:solidFill>
                  <a:srgbClr val="C00000"/>
                </a:solidFill>
              </a:rPr>
              <a:t>BEFORE</a:t>
            </a:r>
            <a:endParaRPr lang="en-US" sz="4400" b="1" dirty="0">
              <a:solidFill>
                <a:srgbClr val="C00000"/>
              </a:solidFill>
            </a:endParaRPr>
          </a:p>
        </p:txBody>
      </p:sp>
      <p:sp>
        <p:nvSpPr>
          <p:cNvPr id="21" name="Rectangle 20"/>
          <p:cNvSpPr/>
          <p:nvPr/>
        </p:nvSpPr>
        <p:spPr>
          <a:xfrm>
            <a:off x="10870854" y="5906514"/>
            <a:ext cx="5666603" cy="1219233"/>
          </a:xfrm>
          <a:prstGeom prst="rect">
            <a:avLst/>
          </a:pr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AFTER</a:t>
            </a:r>
            <a:endParaRPr lang="en-US" sz="4400" b="1" dirty="0">
              <a:solidFill>
                <a:srgbClr val="C00000"/>
              </a:solidFill>
            </a:endParaRPr>
          </a:p>
        </p:txBody>
      </p:sp>
      <p:sp>
        <p:nvSpPr>
          <p:cNvPr id="24" name="Rectangle 23"/>
          <p:cNvSpPr/>
          <p:nvPr/>
        </p:nvSpPr>
        <p:spPr>
          <a:xfrm>
            <a:off x="7857865" y="5904652"/>
            <a:ext cx="2817558" cy="1219233"/>
          </a:xfrm>
          <a:prstGeom prst="rect">
            <a:avLst/>
          </a:pr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DURING</a:t>
            </a:r>
            <a:endParaRPr lang="en-US" sz="4400" b="1" dirty="0">
              <a:solidFill>
                <a:srgbClr val="C00000"/>
              </a:solidFill>
            </a:endParaRPr>
          </a:p>
        </p:txBody>
      </p:sp>
      <p:sp>
        <p:nvSpPr>
          <p:cNvPr id="10" name="Slide Number Placeholder 9"/>
          <p:cNvSpPr>
            <a:spLocks noGrp="1"/>
          </p:cNvSpPr>
          <p:nvPr>
            <p:ph type="sldNum" sz="quarter" idx="12"/>
          </p:nvPr>
        </p:nvSpPr>
        <p:spPr/>
        <p:txBody>
          <a:bodyPr/>
          <a:lstStyle/>
          <a:p>
            <a:pPr>
              <a:defRPr/>
            </a:pPr>
            <a:fld id="{88BE5F5D-66EE-4BA4-B9F6-0A9FF2E92A28}" type="slidenum">
              <a:rPr lang="en-US" smtClean="0"/>
              <a:pPr>
                <a:defRPr/>
              </a:pPr>
              <a:t>20</a:t>
            </a:fld>
            <a:endParaRPr lang="en-US"/>
          </a:p>
        </p:txBody>
      </p:sp>
    </p:spTree>
    <p:extLst>
      <p:ext uri="{BB962C8B-B14F-4D97-AF65-F5344CB8AC3E}">
        <p14:creationId xmlns:p14="http://schemas.microsoft.com/office/powerpoint/2010/main" val="28537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73448519"/>
              </p:ext>
            </p:extLst>
          </p:nvPr>
        </p:nvGraphicFramePr>
        <p:xfrm>
          <a:off x="979713" y="2242457"/>
          <a:ext cx="15871373" cy="720634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20436" y="9296400"/>
            <a:ext cx="14595764" cy="307777"/>
          </a:xfrm>
          <a:prstGeom prst="rect">
            <a:avLst/>
          </a:prstGeom>
          <a:noFill/>
        </p:spPr>
        <p:txBody>
          <a:bodyPr wrap="square" rtlCol="0">
            <a:spAutoFit/>
          </a:bodyPr>
          <a:lstStyle/>
          <a:p>
            <a:r>
              <a:rPr lang="en-US" sz="1400" i="1" dirty="0" smtClean="0"/>
              <a:t>Results indicate proportion of respondents who “strongly agreed” or “agreed” to the statements.</a:t>
            </a:r>
            <a:endParaRPr lang="en-US" sz="1400" i="1" dirty="0"/>
          </a:p>
        </p:txBody>
      </p:sp>
      <p:sp>
        <p:nvSpPr>
          <p:cNvPr id="8" name="Title 1"/>
          <p:cNvSpPr>
            <a:spLocks noGrp="1"/>
          </p:cNvSpPr>
          <p:nvPr>
            <p:ph type="title"/>
          </p:nvPr>
        </p:nvSpPr>
        <p:spPr/>
        <p:txBody>
          <a:bodyPr>
            <a:normAutofit/>
          </a:bodyPr>
          <a:lstStyle/>
          <a:p>
            <a:r>
              <a:rPr lang="en-US" sz="5400" dirty="0" smtClean="0"/>
              <a:t>L&amp;D Effectiveness</a:t>
            </a:r>
            <a:endParaRPr lang="en-US" sz="5400" dirty="0"/>
          </a:p>
        </p:txBody>
      </p:sp>
      <p:sp>
        <p:nvSpPr>
          <p:cNvPr id="6" name="Rectangle 5"/>
          <p:cNvSpPr/>
          <p:nvPr/>
        </p:nvSpPr>
        <p:spPr>
          <a:xfrm rot="5400000">
            <a:off x="16838135" y="1851705"/>
            <a:ext cx="1325959" cy="78150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Learning Effectiveness</a:t>
            </a:r>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a:p>
        </p:txBody>
      </p:sp>
      <p:sp>
        <p:nvSpPr>
          <p:cNvPr id="2" name="Slide Number Placeholder 1"/>
          <p:cNvSpPr>
            <a:spLocks noGrp="1"/>
          </p:cNvSpPr>
          <p:nvPr>
            <p:ph type="sldNum" sz="quarter" idx="12"/>
          </p:nvPr>
        </p:nvSpPr>
        <p:spPr/>
        <p:txBody>
          <a:bodyPr/>
          <a:lstStyle/>
          <a:p>
            <a:pPr>
              <a:defRPr/>
            </a:pPr>
            <a:fld id="{88BE5F5D-66EE-4BA4-B9F6-0A9FF2E92A28}" type="slidenum">
              <a:rPr lang="en-US" smtClean="0"/>
              <a:pPr>
                <a:defRPr/>
              </a:pPr>
              <a:t>21</a:t>
            </a:fld>
            <a:endParaRPr lang="en-US"/>
          </a:p>
        </p:txBody>
      </p:sp>
    </p:spTree>
    <p:extLst>
      <p:ext uri="{BB962C8B-B14F-4D97-AF65-F5344CB8AC3E}">
        <p14:creationId xmlns:p14="http://schemas.microsoft.com/office/powerpoint/2010/main" val="1972771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135647051"/>
              </p:ext>
            </p:extLst>
          </p:nvPr>
        </p:nvGraphicFramePr>
        <p:xfrm>
          <a:off x="5328745" y="1939158"/>
          <a:ext cx="10826405" cy="71417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t>Approaches to Handling Requests for Critical Skill Development</a:t>
            </a:r>
            <a:r>
              <a:rPr lang="en-US" dirty="0"/>
              <a:t/>
            </a:r>
            <a:br>
              <a:rPr lang="en-US" dirty="0"/>
            </a:br>
            <a:endParaRPr lang="en-US" dirty="0"/>
          </a:p>
        </p:txBody>
      </p:sp>
      <p:sp>
        <p:nvSpPr>
          <p:cNvPr id="3" name="Rectangle 2"/>
          <p:cNvSpPr/>
          <p:nvPr/>
        </p:nvSpPr>
        <p:spPr>
          <a:xfrm>
            <a:off x="-3627120" y="5290457"/>
            <a:ext cx="2646045" cy="323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Paying attention to open and closed skills and design elements</a:t>
            </a:r>
            <a:endParaRPr lang="en-US" dirty="0"/>
          </a:p>
        </p:txBody>
      </p:sp>
      <p:sp>
        <p:nvSpPr>
          <p:cNvPr id="6" name="Rectangle 5"/>
          <p:cNvSpPr/>
          <p:nvPr/>
        </p:nvSpPr>
        <p:spPr>
          <a:xfrm rot="5400000">
            <a:off x="16778554" y="3271571"/>
            <a:ext cx="1424587" cy="7815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Needs</a:t>
            </a:r>
          </a:p>
          <a:p>
            <a:pPr algn="ctr"/>
            <a:r>
              <a:rPr lang="en-US" sz="1400" b="1" dirty="0" smtClean="0"/>
              <a:t>Analysis</a:t>
            </a:r>
          </a:p>
          <a:p>
            <a:pPr algn="ctr"/>
            <a:endParaRPr lang="en-US" sz="1400" b="1" dirty="0"/>
          </a:p>
          <a:p>
            <a:pPr algn="ctr"/>
            <a:endParaRPr lang="en-US" sz="1400" b="1" dirty="0" smtClean="0"/>
          </a:p>
          <a:p>
            <a:pPr algn="ctr"/>
            <a:endParaRPr lang="en-US" sz="1400" b="1" dirty="0"/>
          </a:p>
          <a:p>
            <a:pPr algn="ctr"/>
            <a:endParaRPr lang="en-US" sz="1400" b="1" dirty="0"/>
          </a:p>
        </p:txBody>
      </p:sp>
      <p:sp>
        <p:nvSpPr>
          <p:cNvPr id="4" name="Slide Number Placeholder 3"/>
          <p:cNvSpPr>
            <a:spLocks noGrp="1"/>
          </p:cNvSpPr>
          <p:nvPr>
            <p:ph type="sldNum" sz="quarter" idx="12"/>
          </p:nvPr>
        </p:nvSpPr>
        <p:spPr/>
        <p:txBody>
          <a:bodyPr/>
          <a:lstStyle/>
          <a:p>
            <a:pPr>
              <a:defRPr/>
            </a:pPr>
            <a:fld id="{88BE5F5D-66EE-4BA4-B9F6-0A9FF2E92A28}" type="slidenum">
              <a:rPr lang="en-US" smtClean="0"/>
              <a:pPr>
                <a:defRPr/>
              </a:pPr>
              <a:t>22</a:t>
            </a:fld>
            <a:endParaRPr lang="en-US"/>
          </a:p>
        </p:txBody>
      </p:sp>
      <p:sp>
        <p:nvSpPr>
          <p:cNvPr id="7" name="Oval 6"/>
          <p:cNvSpPr/>
          <p:nvPr/>
        </p:nvSpPr>
        <p:spPr>
          <a:xfrm>
            <a:off x="1939721" y="3915047"/>
            <a:ext cx="3114675" cy="2750819"/>
          </a:xfrm>
          <a:prstGeom prst="ellipse">
            <a:avLst/>
          </a:prstGeom>
          <a:noFill/>
          <a:ln>
            <a:solidFill>
              <a:srgbClr val="0E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Conducting </a:t>
            </a:r>
            <a:r>
              <a:rPr lang="en-US" dirty="0">
                <a:solidFill>
                  <a:schemeClr val="tx1"/>
                </a:solidFill>
              </a:rPr>
              <a:t>a needs assessment</a:t>
            </a:r>
          </a:p>
          <a:p>
            <a:pPr algn="ctr"/>
            <a:r>
              <a:rPr lang="en-US" sz="5400" b="1" dirty="0" smtClean="0">
                <a:solidFill>
                  <a:srgbClr val="C00000"/>
                </a:solidFill>
              </a:rPr>
              <a:t>4%-9%</a:t>
            </a:r>
            <a:endParaRPr lang="en-US" sz="6600" b="1" dirty="0" smtClean="0">
              <a:solidFill>
                <a:schemeClr val="tx1"/>
              </a:solidFill>
            </a:endParaRPr>
          </a:p>
          <a:p>
            <a:pPr algn="ctr"/>
            <a:r>
              <a:rPr lang="en-US" sz="2400" dirty="0" smtClean="0">
                <a:solidFill>
                  <a:schemeClr val="tx1"/>
                </a:solidFill>
              </a:rPr>
              <a:t> lift in learning effectiveness</a:t>
            </a:r>
            <a:endParaRPr lang="en-US" sz="2400" dirty="0">
              <a:solidFill>
                <a:schemeClr val="tx1"/>
              </a:solidFill>
            </a:endParaRPr>
          </a:p>
        </p:txBody>
      </p:sp>
    </p:spTree>
    <p:extLst>
      <p:ext uri="{BB962C8B-B14F-4D97-AF65-F5344CB8AC3E}">
        <p14:creationId xmlns:p14="http://schemas.microsoft.com/office/powerpoint/2010/main" val="3935971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207735" y="2761298"/>
            <a:ext cx="3114675" cy="2750819"/>
          </a:xfrm>
          <a:prstGeom prst="ellipse">
            <a:avLst/>
          </a:prstGeom>
          <a:noFill/>
          <a:ln>
            <a:solidFill>
              <a:srgbClr val="0E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C00000"/>
                </a:solidFill>
              </a:rPr>
              <a:t>14%</a:t>
            </a:r>
            <a:endParaRPr lang="en-US" sz="8800" b="1" dirty="0" smtClean="0">
              <a:solidFill>
                <a:schemeClr val="tx1"/>
              </a:solidFill>
            </a:endParaRPr>
          </a:p>
          <a:p>
            <a:pPr algn="ctr"/>
            <a:r>
              <a:rPr lang="en-US" sz="2400" dirty="0" smtClean="0">
                <a:solidFill>
                  <a:schemeClr val="tx1"/>
                </a:solidFill>
              </a:rPr>
              <a:t> Cognitive Ability</a:t>
            </a:r>
            <a:endParaRPr lang="en-US" sz="2400" dirty="0">
              <a:solidFill>
                <a:schemeClr val="tx1"/>
              </a:solidFill>
            </a:endParaRPr>
          </a:p>
        </p:txBody>
      </p:sp>
      <p:sp>
        <p:nvSpPr>
          <p:cNvPr id="12" name="Oval 11"/>
          <p:cNvSpPr/>
          <p:nvPr/>
        </p:nvSpPr>
        <p:spPr>
          <a:xfrm>
            <a:off x="2185987" y="5665471"/>
            <a:ext cx="3114675" cy="2750819"/>
          </a:xfrm>
          <a:prstGeom prst="ellipse">
            <a:avLst/>
          </a:prstGeom>
          <a:noFill/>
          <a:ln>
            <a:solidFill>
              <a:srgbClr val="0E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C00000"/>
                </a:solidFill>
              </a:rPr>
              <a:t>13%</a:t>
            </a:r>
            <a:endParaRPr lang="en-US" sz="8800" b="1" dirty="0" smtClean="0">
              <a:solidFill>
                <a:schemeClr val="tx1"/>
              </a:solidFill>
            </a:endParaRPr>
          </a:p>
          <a:p>
            <a:pPr algn="ctr"/>
            <a:r>
              <a:rPr lang="en-US" sz="2400" dirty="0" smtClean="0">
                <a:solidFill>
                  <a:schemeClr val="tx1"/>
                </a:solidFill>
              </a:rPr>
              <a:t>Work Environment</a:t>
            </a:r>
            <a:endParaRPr lang="en-US" sz="2400" dirty="0">
              <a:solidFill>
                <a:schemeClr val="tx1"/>
              </a:solidFill>
            </a:endParaRPr>
          </a:p>
        </p:txBody>
      </p:sp>
      <p:sp>
        <p:nvSpPr>
          <p:cNvPr id="13" name="Rectangle 12"/>
          <p:cNvSpPr/>
          <p:nvPr/>
        </p:nvSpPr>
        <p:spPr>
          <a:xfrm>
            <a:off x="19354800" y="8686800"/>
            <a:ext cx="5867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 each point increase in learner </a:t>
            </a:r>
            <a:r>
              <a:rPr lang="en-US" dirty="0" err="1" smtClean="0"/>
              <a:t>charac</a:t>
            </a:r>
            <a:r>
              <a:rPr lang="en-US" dirty="0" smtClean="0"/>
              <a:t> how much gain can we expect in transfer</a:t>
            </a:r>
            <a:endParaRPr lang="en-US" dirty="0"/>
          </a:p>
        </p:txBody>
      </p:sp>
      <p:sp>
        <p:nvSpPr>
          <p:cNvPr id="14" name="Title 13"/>
          <p:cNvSpPr>
            <a:spLocks noGrp="1"/>
          </p:cNvSpPr>
          <p:nvPr>
            <p:ph type="title"/>
          </p:nvPr>
        </p:nvSpPr>
        <p:spPr>
          <a:xfrm>
            <a:off x="1228725" y="534988"/>
            <a:ext cx="15424150" cy="875665"/>
          </a:xfrm>
        </p:spPr>
        <p:txBody>
          <a:bodyPr>
            <a:normAutofit/>
          </a:bodyPr>
          <a:lstStyle/>
          <a:p>
            <a:r>
              <a:rPr lang="en-US" dirty="0" smtClean="0"/>
              <a:t>Learner Characteristics</a:t>
            </a:r>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396038174"/>
              </p:ext>
            </p:extLst>
          </p:nvPr>
        </p:nvGraphicFramePr>
        <p:xfrm>
          <a:off x="5921829" y="2430779"/>
          <a:ext cx="11451772" cy="5537564"/>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11565050" y="2957241"/>
            <a:ext cx="892969" cy="86296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smtClean="0">
                <a:solidFill>
                  <a:srgbClr val="00B050"/>
                </a:solidFill>
                <a:sym typeface="Wingdings" panose="05000000000000000000" pitchFamily="2" charset="2"/>
              </a:rPr>
              <a:t> </a:t>
            </a:r>
            <a:r>
              <a:rPr lang="en-US" sz="2000" dirty="0" smtClean="0">
                <a:solidFill>
                  <a:srgbClr val="C00000"/>
                </a:solidFill>
              </a:rPr>
              <a:t>5</a:t>
            </a:r>
            <a:r>
              <a:rPr lang="en-US" sz="1400" dirty="0" smtClean="0">
                <a:solidFill>
                  <a:srgbClr val="C00000"/>
                </a:solidFill>
              </a:rPr>
              <a:t>%</a:t>
            </a:r>
            <a:endParaRPr lang="en-US" sz="2000" dirty="0">
              <a:solidFill>
                <a:srgbClr val="C00000"/>
              </a:solidFill>
            </a:endParaRPr>
          </a:p>
        </p:txBody>
      </p:sp>
      <p:sp>
        <p:nvSpPr>
          <p:cNvPr id="8" name="Oval 7"/>
          <p:cNvSpPr/>
          <p:nvPr/>
        </p:nvSpPr>
        <p:spPr>
          <a:xfrm>
            <a:off x="11565050" y="4078334"/>
            <a:ext cx="892969" cy="86296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a:solidFill>
                  <a:srgbClr val="00B050"/>
                </a:solidFill>
                <a:sym typeface="Wingdings" panose="05000000000000000000" pitchFamily="2" charset="2"/>
              </a:rPr>
              <a:t> </a:t>
            </a:r>
            <a:r>
              <a:rPr lang="en-US" sz="2000" dirty="0" smtClean="0">
                <a:solidFill>
                  <a:srgbClr val="C00000"/>
                </a:solidFill>
              </a:rPr>
              <a:t>8</a:t>
            </a:r>
            <a:r>
              <a:rPr lang="en-US" sz="1400" dirty="0" smtClean="0">
                <a:solidFill>
                  <a:srgbClr val="C00000"/>
                </a:solidFill>
              </a:rPr>
              <a:t>%</a:t>
            </a:r>
            <a:endParaRPr lang="en-US" sz="2000" dirty="0">
              <a:solidFill>
                <a:srgbClr val="C00000"/>
              </a:solidFill>
            </a:endParaRPr>
          </a:p>
        </p:txBody>
      </p:sp>
      <p:sp>
        <p:nvSpPr>
          <p:cNvPr id="9" name="Oval 8"/>
          <p:cNvSpPr/>
          <p:nvPr/>
        </p:nvSpPr>
        <p:spPr>
          <a:xfrm>
            <a:off x="11565048" y="5327063"/>
            <a:ext cx="892969" cy="86296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a:solidFill>
                  <a:srgbClr val="00B050"/>
                </a:solidFill>
                <a:sym typeface="Wingdings" panose="05000000000000000000" pitchFamily="2" charset="2"/>
              </a:rPr>
              <a:t> </a:t>
            </a:r>
            <a:r>
              <a:rPr lang="en-US" sz="2000" dirty="0" smtClean="0">
                <a:solidFill>
                  <a:srgbClr val="C00000"/>
                </a:solidFill>
              </a:rPr>
              <a:t>8</a:t>
            </a:r>
            <a:r>
              <a:rPr lang="en-US" sz="1400" dirty="0" smtClean="0">
                <a:solidFill>
                  <a:srgbClr val="C00000"/>
                </a:solidFill>
              </a:rPr>
              <a:t>%</a:t>
            </a:r>
            <a:endParaRPr lang="en-US" sz="2000" dirty="0">
              <a:solidFill>
                <a:srgbClr val="C00000"/>
              </a:solidFill>
            </a:endParaRPr>
          </a:p>
        </p:txBody>
      </p:sp>
      <p:sp>
        <p:nvSpPr>
          <p:cNvPr id="10" name="Oval 9"/>
          <p:cNvSpPr/>
          <p:nvPr/>
        </p:nvSpPr>
        <p:spPr>
          <a:xfrm>
            <a:off x="11565049" y="6578647"/>
            <a:ext cx="892969" cy="86296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a:solidFill>
                  <a:srgbClr val="00B050"/>
                </a:solidFill>
                <a:sym typeface="Wingdings" panose="05000000000000000000" pitchFamily="2" charset="2"/>
              </a:rPr>
              <a:t> </a:t>
            </a:r>
            <a:r>
              <a:rPr lang="en-US" sz="2000" dirty="0" smtClean="0">
                <a:solidFill>
                  <a:srgbClr val="C00000"/>
                </a:solidFill>
              </a:rPr>
              <a:t>8</a:t>
            </a:r>
            <a:r>
              <a:rPr lang="en-US" sz="1400" dirty="0" smtClean="0">
                <a:solidFill>
                  <a:srgbClr val="C00000"/>
                </a:solidFill>
              </a:rPr>
              <a:t>%</a:t>
            </a:r>
            <a:endParaRPr lang="en-US" sz="2000" dirty="0">
              <a:solidFill>
                <a:srgbClr val="C00000"/>
              </a:solidFill>
            </a:endParaRPr>
          </a:p>
        </p:txBody>
      </p:sp>
      <p:sp>
        <p:nvSpPr>
          <p:cNvPr id="16" name="Rectangle 15"/>
          <p:cNvSpPr/>
          <p:nvPr/>
        </p:nvSpPr>
        <p:spPr>
          <a:xfrm>
            <a:off x="-5363632" y="4573772"/>
            <a:ext cx="4985657" cy="246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42% reported screening for ability to learn when screening candidates</a:t>
            </a:r>
            <a:endParaRPr lang="en-US" sz="3200" dirty="0"/>
          </a:p>
        </p:txBody>
      </p:sp>
      <p:sp>
        <p:nvSpPr>
          <p:cNvPr id="17" name="Rectangle 16"/>
          <p:cNvSpPr/>
          <p:nvPr/>
        </p:nvSpPr>
        <p:spPr>
          <a:xfrm rot="5400000">
            <a:off x="16789566" y="4672863"/>
            <a:ext cx="1457302" cy="7815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Learner Characteristics</a:t>
            </a:r>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a:p>
        </p:txBody>
      </p:sp>
      <p:sp>
        <p:nvSpPr>
          <p:cNvPr id="2" name="Slide Number Placeholder 1"/>
          <p:cNvSpPr>
            <a:spLocks noGrp="1"/>
          </p:cNvSpPr>
          <p:nvPr>
            <p:ph type="sldNum" sz="quarter" idx="12"/>
          </p:nvPr>
        </p:nvSpPr>
        <p:spPr/>
        <p:txBody>
          <a:bodyPr/>
          <a:lstStyle/>
          <a:p>
            <a:pPr>
              <a:defRPr/>
            </a:pPr>
            <a:fld id="{88BE5F5D-66EE-4BA4-B9F6-0A9FF2E92A28}" type="slidenum">
              <a:rPr lang="en-US" smtClean="0"/>
              <a:pPr>
                <a:defRPr/>
              </a:pPr>
              <a:t>23</a:t>
            </a:fld>
            <a:endParaRPr lang="en-US"/>
          </a:p>
        </p:txBody>
      </p:sp>
    </p:spTree>
    <p:extLst>
      <p:ext uri="{BB962C8B-B14F-4D97-AF65-F5344CB8AC3E}">
        <p14:creationId xmlns:p14="http://schemas.microsoft.com/office/powerpoint/2010/main" val="629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0130" y="1346686"/>
            <a:ext cx="12525484" cy="954107"/>
          </a:xfrm>
          <a:prstGeom prst="rect">
            <a:avLst/>
          </a:prstGeom>
        </p:spPr>
        <p:txBody>
          <a:bodyPr wrap="square">
            <a:spAutoFit/>
          </a:bodyPr>
          <a:lstStyle/>
          <a:p>
            <a:r>
              <a:rPr lang="en-IN" sz="2800" dirty="0" smtClean="0"/>
              <a:t>Where do you look for inspiration (the most) when designing talent development programs?</a:t>
            </a:r>
            <a:endParaRPr lang="en-IN" sz="2800" dirty="0"/>
          </a:p>
        </p:txBody>
      </p:sp>
      <p:graphicFrame>
        <p:nvGraphicFramePr>
          <p:cNvPr id="6" name="Chart 5"/>
          <p:cNvGraphicFramePr>
            <a:graphicFrameLocks/>
          </p:cNvGraphicFramePr>
          <p:nvPr>
            <p:extLst>
              <p:ext uri="{D42A27DB-BD31-4B8C-83A1-F6EECF244321}">
                <p14:modId xmlns:p14="http://schemas.microsoft.com/office/powerpoint/2010/main" val="2438198040"/>
              </p:ext>
            </p:extLst>
          </p:nvPr>
        </p:nvGraphicFramePr>
        <p:xfrm>
          <a:off x="3397293" y="3267579"/>
          <a:ext cx="11678920" cy="55600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Image result for pol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953" y="930818"/>
            <a:ext cx="1878177" cy="187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17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Training – Learning Design</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38260062"/>
              </p:ext>
            </p:extLst>
          </p:nvPr>
        </p:nvGraphicFramePr>
        <p:xfrm>
          <a:off x="1228725" y="2786742"/>
          <a:ext cx="15424150" cy="687977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078480" y="4816927"/>
            <a:ext cx="239268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Highlight what companies are going well</a:t>
            </a:r>
          </a:p>
          <a:p>
            <a:pPr algn="ctr"/>
            <a:endParaRPr lang="en-US" dirty="0"/>
          </a:p>
          <a:p>
            <a:pPr algn="ctr"/>
            <a:r>
              <a:rPr lang="en-US" dirty="0" smtClean="0"/>
              <a:t>Practice</a:t>
            </a:r>
            <a:endParaRPr lang="en-US" dirty="0"/>
          </a:p>
        </p:txBody>
      </p:sp>
      <p:sp>
        <p:nvSpPr>
          <p:cNvPr id="5" name="Rectangle 4"/>
          <p:cNvSpPr/>
          <p:nvPr/>
        </p:nvSpPr>
        <p:spPr>
          <a:xfrm rot="5400000">
            <a:off x="16819672" y="6025490"/>
            <a:ext cx="1325959" cy="78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r>
              <a:rPr lang="en-US" sz="1400" b="1" dirty="0" smtClean="0"/>
              <a:t>Learning </a:t>
            </a:r>
          </a:p>
          <a:p>
            <a:pPr algn="ctr"/>
            <a:r>
              <a:rPr lang="en-US" sz="1400" b="1" dirty="0" smtClean="0"/>
              <a:t>Design</a:t>
            </a:r>
          </a:p>
          <a:p>
            <a:pPr algn="ctr"/>
            <a:endParaRPr lang="en-US" sz="1400" b="1" dirty="0"/>
          </a:p>
        </p:txBody>
      </p:sp>
      <p:sp>
        <p:nvSpPr>
          <p:cNvPr id="6" name="Slide Number Placeholder 5"/>
          <p:cNvSpPr>
            <a:spLocks noGrp="1"/>
          </p:cNvSpPr>
          <p:nvPr>
            <p:ph type="sldNum" sz="quarter" idx="12"/>
          </p:nvPr>
        </p:nvSpPr>
        <p:spPr/>
        <p:txBody>
          <a:bodyPr/>
          <a:lstStyle/>
          <a:p>
            <a:pPr>
              <a:defRPr/>
            </a:pPr>
            <a:fld id="{88BE5F5D-66EE-4BA4-B9F6-0A9FF2E92A28}" type="slidenum">
              <a:rPr lang="en-US" smtClean="0"/>
              <a:pPr>
                <a:defRPr/>
              </a:pPr>
              <a:t>25</a:t>
            </a:fld>
            <a:endParaRPr lang="en-US"/>
          </a:p>
        </p:txBody>
      </p:sp>
    </p:spTree>
    <p:extLst>
      <p:ext uri="{BB962C8B-B14F-4D97-AF65-F5344CB8AC3E}">
        <p14:creationId xmlns:p14="http://schemas.microsoft.com/office/powerpoint/2010/main" val="3498558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924296230"/>
              </p:ext>
            </p:extLst>
          </p:nvPr>
        </p:nvGraphicFramePr>
        <p:xfrm>
          <a:off x="1371599" y="2286000"/>
          <a:ext cx="15588343" cy="753291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dirty="0"/>
              <a:t>Learning and </a:t>
            </a:r>
            <a:r>
              <a:rPr lang="en-US" dirty="0" smtClean="0"/>
              <a:t>development options available </a:t>
            </a:r>
            <a:r>
              <a:rPr lang="en-US" dirty="0"/>
              <a:t>to </a:t>
            </a:r>
            <a:r>
              <a:rPr lang="en-US" dirty="0" smtClean="0"/>
              <a:t>employees </a:t>
            </a:r>
            <a:r>
              <a:rPr lang="en-US" dirty="0"/>
              <a:t>at all levels</a:t>
            </a:r>
            <a:br>
              <a:rPr lang="en-US" dirty="0"/>
            </a:br>
            <a:endParaRPr lang="en-US" dirty="0"/>
          </a:p>
        </p:txBody>
      </p:sp>
      <p:sp>
        <p:nvSpPr>
          <p:cNvPr id="4" name="Rectangle 3"/>
          <p:cNvSpPr/>
          <p:nvPr/>
        </p:nvSpPr>
        <p:spPr>
          <a:xfrm>
            <a:off x="-3179445" y="4659630"/>
            <a:ext cx="2712720" cy="408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Look up research on efficacy of mentoring, shadowing, OJT.</a:t>
            </a:r>
          </a:p>
          <a:p>
            <a:pPr algn="ctr"/>
            <a:endParaRPr lang="en-US" dirty="0"/>
          </a:p>
          <a:p>
            <a:pPr algn="ctr"/>
            <a:r>
              <a:rPr lang="en-US" dirty="0" smtClean="0"/>
              <a:t>Cross training build shared mental models, important predictor of team eff</a:t>
            </a:r>
            <a:endParaRPr lang="en-US" dirty="0"/>
          </a:p>
        </p:txBody>
      </p:sp>
      <p:sp>
        <p:nvSpPr>
          <p:cNvPr id="5" name="Rectangle 4"/>
          <p:cNvSpPr/>
          <p:nvPr/>
        </p:nvSpPr>
        <p:spPr>
          <a:xfrm rot="5400000">
            <a:off x="16819672" y="6025490"/>
            <a:ext cx="1325959" cy="78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r>
              <a:rPr lang="en-US" sz="1400" b="1" dirty="0" smtClean="0"/>
              <a:t>Learning </a:t>
            </a:r>
          </a:p>
          <a:p>
            <a:pPr algn="ctr"/>
            <a:r>
              <a:rPr lang="en-US" sz="1400" b="1" dirty="0" smtClean="0"/>
              <a:t>Design</a:t>
            </a:r>
          </a:p>
          <a:p>
            <a:pPr algn="ctr"/>
            <a:endParaRPr lang="en-US" sz="1400" b="1" dirty="0"/>
          </a:p>
        </p:txBody>
      </p:sp>
      <p:sp>
        <p:nvSpPr>
          <p:cNvPr id="6" name="Slide Number Placeholder 5"/>
          <p:cNvSpPr>
            <a:spLocks noGrp="1"/>
          </p:cNvSpPr>
          <p:nvPr>
            <p:ph type="sldNum" sz="quarter" idx="12"/>
          </p:nvPr>
        </p:nvSpPr>
        <p:spPr/>
        <p:txBody>
          <a:bodyPr/>
          <a:lstStyle/>
          <a:p>
            <a:pPr>
              <a:defRPr/>
            </a:pPr>
            <a:fld id="{88BE5F5D-66EE-4BA4-B9F6-0A9FF2E92A28}" type="slidenum">
              <a:rPr lang="en-US" smtClean="0"/>
              <a:pPr>
                <a:defRPr/>
              </a:pPr>
              <a:t>26</a:t>
            </a:fld>
            <a:endParaRPr lang="en-US"/>
          </a:p>
        </p:txBody>
      </p:sp>
    </p:spTree>
    <p:extLst>
      <p:ext uri="{BB962C8B-B14F-4D97-AF65-F5344CB8AC3E}">
        <p14:creationId xmlns:p14="http://schemas.microsoft.com/office/powerpoint/2010/main" val="3558323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and closed skills</a:t>
            </a:r>
            <a:endParaRPr lang="en-US" dirty="0"/>
          </a:p>
        </p:txBody>
      </p:sp>
      <p:sp>
        <p:nvSpPr>
          <p:cNvPr id="4" name="Rectangle 3"/>
          <p:cNvSpPr/>
          <p:nvPr/>
        </p:nvSpPr>
        <p:spPr>
          <a:xfrm>
            <a:off x="908050" y="9015413"/>
            <a:ext cx="16560800" cy="369332"/>
          </a:xfrm>
          <a:prstGeom prst="rect">
            <a:avLst/>
          </a:prstGeom>
        </p:spPr>
        <p:txBody>
          <a:bodyPr wrap="square">
            <a:spAutoFit/>
          </a:bodyPr>
          <a:lstStyle/>
          <a:p>
            <a:r>
              <a:rPr lang="en-US" dirty="0"/>
              <a:t>Blume, B. D., Ford, J. K., Baldwin, T. T., &amp; Huang, J. L. (2010). Transfer of training: A meta-analytic review. </a:t>
            </a:r>
            <a:r>
              <a:rPr lang="en-US" i="1" dirty="0"/>
              <a:t>Journal of management</a:t>
            </a:r>
            <a:r>
              <a:rPr lang="en-US" dirty="0"/>
              <a:t>, </a:t>
            </a:r>
            <a:r>
              <a:rPr lang="en-US" i="1" dirty="0"/>
              <a:t>36</a:t>
            </a:r>
            <a:r>
              <a:rPr lang="en-US" dirty="0"/>
              <a:t>(4), 1065-1105.</a:t>
            </a:r>
          </a:p>
        </p:txBody>
      </p:sp>
      <p:sp>
        <p:nvSpPr>
          <p:cNvPr id="5" name="Slide Number Placeholder 4"/>
          <p:cNvSpPr>
            <a:spLocks noGrp="1"/>
          </p:cNvSpPr>
          <p:nvPr>
            <p:ph type="sldNum" sz="quarter" idx="12"/>
          </p:nvPr>
        </p:nvSpPr>
        <p:spPr/>
        <p:txBody>
          <a:bodyPr/>
          <a:lstStyle/>
          <a:p>
            <a:pPr>
              <a:defRPr/>
            </a:pPr>
            <a:fld id="{6705A3AF-ADCC-44B9-AB67-2BB6042C2237}" type="slidenum">
              <a:rPr lang="en-US" smtClean="0"/>
              <a:pPr>
                <a:defRPr/>
              </a:pPr>
              <a:t>27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95687925"/>
              </p:ext>
            </p:extLst>
          </p:nvPr>
        </p:nvGraphicFramePr>
        <p:xfrm>
          <a:off x="1228723" y="2114550"/>
          <a:ext cx="14716126" cy="6060596"/>
        </p:xfrm>
        <a:graphic>
          <a:graphicData uri="http://schemas.openxmlformats.org/drawingml/2006/table">
            <a:tbl>
              <a:tblPr firstRow="1" bandRow="1">
                <a:tableStyleId>{5C22544A-7EE6-4342-B048-85BDC9FD1C3A}</a:tableStyleId>
              </a:tblPr>
              <a:tblGrid>
                <a:gridCol w="7358063"/>
                <a:gridCol w="7358063"/>
              </a:tblGrid>
              <a:tr h="912524">
                <a:tc>
                  <a:txBody>
                    <a:bodyPr/>
                    <a:lstStyle/>
                    <a:p>
                      <a:r>
                        <a:rPr lang="en-US" dirty="0" smtClean="0"/>
                        <a:t>Closed Skills</a:t>
                      </a:r>
                      <a:endParaRPr lang="en-US" dirty="0"/>
                    </a:p>
                  </a:txBody>
                  <a:tcPr marL="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2D91"/>
                    </a:solidFill>
                  </a:tcPr>
                </a:tc>
                <a:tc>
                  <a:txBody>
                    <a:bodyPr/>
                    <a:lstStyle/>
                    <a:p>
                      <a:r>
                        <a:rPr lang="en-US" dirty="0" smtClean="0"/>
                        <a:t>Open Skills</a:t>
                      </a:r>
                      <a:endParaRPr lang="en-US" dirty="0"/>
                    </a:p>
                  </a:txBody>
                  <a:tcPr marL="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2D91"/>
                    </a:solidFill>
                  </a:tcPr>
                </a:tc>
              </a:tr>
              <a:tr h="4858769">
                <a:tc>
                  <a:txBody>
                    <a:bodyPr/>
                    <a:lstStyle/>
                    <a:p>
                      <a:pPr marL="457200" indent="-457200">
                        <a:buFont typeface="Wingdings" panose="05000000000000000000" pitchFamily="2" charset="2"/>
                        <a:buChar char="§"/>
                      </a:pPr>
                      <a:r>
                        <a:rPr lang="en-US" dirty="0" smtClean="0"/>
                        <a:t>Skills learned</a:t>
                      </a:r>
                      <a:r>
                        <a:rPr lang="en-US" baseline="0" dirty="0" smtClean="0"/>
                        <a:t> in a training environment can be reproduced identically in the work setting</a:t>
                      </a:r>
                    </a:p>
                    <a:p>
                      <a:pPr marL="457200" indent="-457200">
                        <a:buFont typeface="Wingdings" panose="05000000000000000000" pitchFamily="2" charset="2"/>
                        <a:buChar char="§"/>
                      </a:pPr>
                      <a:endParaRPr lang="en-US" baseline="0" dirty="0" smtClean="0"/>
                    </a:p>
                    <a:p>
                      <a:pPr marL="457200" indent="-457200">
                        <a:buFont typeface="Wingdings" panose="05000000000000000000" pitchFamily="2" charset="2"/>
                        <a:buChar char="§"/>
                      </a:pPr>
                      <a:r>
                        <a:rPr lang="en-US" baseline="0" dirty="0" smtClean="0"/>
                        <a:t>Easier to find opportunities to apply the skills</a:t>
                      </a:r>
                    </a:p>
                    <a:p>
                      <a:pPr marL="457200" indent="-457200">
                        <a:buFont typeface="Wingdings" panose="05000000000000000000" pitchFamily="2" charset="2"/>
                        <a:buChar char="§"/>
                      </a:pPr>
                      <a:endParaRPr lang="en-US" baseline="0" dirty="0" smtClean="0"/>
                    </a:p>
                    <a:p>
                      <a:pPr marL="457200" indent="-457200">
                        <a:buFont typeface="Wingdings" panose="05000000000000000000" pitchFamily="2" charset="2"/>
                        <a:buChar char="§"/>
                      </a:pPr>
                      <a:r>
                        <a:rPr lang="en-US" baseline="0" dirty="0" smtClean="0"/>
                        <a:t>Rapid feedback and reinforcement</a:t>
                      </a:r>
                    </a:p>
                    <a:p>
                      <a:endParaRPr lang="en-US" baseline="0" dirty="0" smtClean="0"/>
                    </a:p>
                    <a:p>
                      <a:endParaRPr lang="en-US" baseline="0" dirty="0" smtClean="0"/>
                    </a:p>
                    <a:p>
                      <a:r>
                        <a:rPr lang="en-US" baseline="0" dirty="0" smtClean="0"/>
                        <a:t>Examples:</a:t>
                      </a:r>
                    </a:p>
                    <a:p>
                      <a:r>
                        <a:rPr lang="en-US" baseline="0" dirty="0" smtClean="0"/>
                        <a:t>Programming</a:t>
                      </a:r>
                    </a:p>
                    <a:p>
                      <a:r>
                        <a:rPr lang="en-US" baseline="0" dirty="0" smtClean="0"/>
                        <a:t>Data analyses</a:t>
                      </a:r>
                    </a:p>
                  </a:txBody>
                  <a:tcPr marL="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indent="-457200">
                        <a:buFont typeface="Wingdings" panose="05000000000000000000" pitchFamily="2" charset="2"/>
                        <a:buChar char="§"/>
                      </a:pPr>
                      <a:r>
                        <a:rPr lang="en-US" dirty="0" smtClean="0"/>
                        <a:t>Skills are highly variable,</a:t>
                      </a:r>
                      <a:r>
                        <a:rPr lang="en-US" baseline="0" dirty="0" smtClean="0"/>
                        <a:t> there is not single correct way to act</a:t>
                      </a:r>
                    </a:p>
                    <a:p>
                      <a:pPr marL="457200" indent="-457200">
                        <a:buFont typeface="Wingdings" panose="05000000000000000000" pitchFamily="2" charset="2"/>
                        <a:buChar char="§"/>
                      </a:pPr>
                      <a:endParaRPr lang="en-US" baseline="0" dirty="0" smtClean="0"/>
                    </a:p>
                    <a:p>
                      <a:pPr marL="457200" indent="-457200">
                        <a:buFont typeface="Wingdings" panose="05000000000000000000" pitchFamily="2" charset="2"/>
                        <a:buChar char="§"/>
                      </a:pPr>
                      <a:r>
                        <a:rPr lang="en-US" baseline="0" dirty="0" smtClean="0"/>
                        <a:t>Requires higher-level of cognitive components</a:t>
                      </a:r>
                    </a:p>
                    <a:p>
                      <a:pPr marL="457200" indent="-457200">
                        <a:buFont typeface="Wingdings" panose="05000000000000000000" pitchFamily="2" charset="2"/>
                        <a:buChar char="§"/>
                      </a:pPr>
                      <a:endParaRPr lang="en-US" baseline="0" dirty="0" smtClean="0"/>
                    </a:p>
                    <a:p>
                      <a:pPr marL="457200" indent="-457200">
                        <a:buFont typeface="Wingdings" panose="05000000000000000000" pitchFamily="2" charset="2"/>
                        <a:buChar char="§"/>
                      </a:pPr>
                      <a:r>
                        <a:rPr lang="en-US" baseline="0" dirty="0" smtClean="0"/>
                        <a:t>More prone to skill decay</a:t>
                      </a:r>
                    </a:p>
                    <a:p>
                      <a:pPr marL="457200" indent="-457200">
                        <a:buFont typeface="Wingdings" panose="05000000000000000000" pitchFamily="2" charset="2"/>
                        <a:buChar char="§"/>
                      </a:pPr>
                      <a:endParaRPr lang="en-US" baseline="0" dirty="0" smtClean="0"/>
                    </a:p>
                    <a:p>
                      <a:pPr marL="457200" indent="-457200">
                        <a:buFont typeface="Wingdings" panose="05000000000000000000" pitchFamily="2" charset="2"/>
                        <a:buChar char="§"/>
                      </a:pPr>
                      <a:r>
                        <a:rPr lang="en-US" baseline="0" dirty="0" smtClean="0"/>
                        <a:t>Requires greater support for transfer</a:t>
                      </a:r>
                    </a:p>
                    <a:p>
                      <a:pPr marL="457200" indent="-457200">
                        <a:buFont typeface="Wingdings" panose="05000000000000000000" pitchFamily="2" charset="2"/>
                        <a:buChar char="§"/>
                      </a:pPr>
                      <a:endParaRPr lang="en-US" baseline="0" dirty="0" smtClean="0"/>
                    </a:p>
                    <a:p>
                      <a:pPr marL="0" indent="0">
                        <a:buFont typeface="Wingdings" panose="05000000000000000000" pitchFamily="2" charset="2"/>
                        <a:buNone/>
                      </a:pPr>
                      <a:r>
                        <a:rPr lang="en-US" baseline="0" dirty="0" smtClean="0"/>
                        <a:t>Examples:</a:t>
                      </a:r>
                    </a:p>
                    <a:p>
                      <a:pPr marL="0" indent="0">
                        <a:buFont typeface="Wingdings" panose="05000000000000000000" pitchFamily="2" charset="2"/>
                        <a:buNone/>
                      </a:pPr>
                      <a:r>
                        <a:rPr lang="en-US" baseline="0" dirty="0" smtClean="0"/>
                        <a:t>Leadership </a:t>
                      </a:r>
                    </a:p>
                    <a:p>
                      <a:pPr marL="0" indent="0">
                        <a:buFont typeface="Wingdings" panose="05000000000000000000" pitchFamily="2" charset="2"/>
                        <a:buNone/>
                      </a:pPr>
                      <a:r>
                        <a:rPr lang="en-US" baseline="0" dirty="0" smtClean="0"/>
                        <a:t>Negotiation</a:t>
                      </a:r>
                      <a:endParaRPr lang="en-US" dirty="0"/>
                    </a:p>
                  </a:txBody>
                  <a:tcPr marL="27432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27168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181960714"/>
              </p:ext>
            </p:extLst>
          </p:nvPr>
        </p:nvGraphicFramePr>
        <p:xfrm>
          <a:off x="2013857" y="2343151"/>
          <a:ext cx="13084629" cy="650965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rot="5400000">
            <a:off x="16819672" y="6025490"/>
            <a:ext cx="1325959" cy="78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r>
              <a:rPr lang="en-US" sz="1400" b="1" dirty="0" smtClean="0"/>
              <a:t>Learning </a:t>
            </a:r>
          </a:p>
          <a:p>
            <a:pPr algn="ctr"/>
            <a:r>
              <a:rPr lang="en-US" sz="1400" b="1" dirty="0" smtClean="0"/>
              <a:t>Design</a:t>
            </a:r>
          </a:p>
          <a:p>
            <a:pPr algn="ctr"/>
            <a:endParaRPr lang="en-US" sz="1400" b="1" dirty="0"/>
          </a:p>
        </p:txBody>
      </p:sp>
      <p:sp>
        <p:nvSpPr>
          <p:cNvPr id="5" name="Title 4"/>
          <p:cNvSpPr>
            <a:spLocks noGrp="1"/>
          </p:cNvSpPr>
          <p:nvPr>
            <p:ph type="title"/>
          </p:nvPr>
        </p:nvSpPr>
        <p:spPr/>
        <p:txBody>
          <a:bodyPr/>
          <a:lstStyle/>
          <a:p>
            <a:r>
              <a:rPr lang="en-US" dirty="0"/>
              <a:t>Use of design elements in L&amp;D offerings</a:t>
            </a:r>
            <a:br>
              <a:rPr lang="en-US" dirty="0"/>
            </a:br>
            <a:endParaRPr lang="en-US" dirty="0"/>
          </a:p>
        </p:txBody>
      </p:sp>
      <p:sp>
        <p:nvSpPr>
          <p:cNvPr id="2" name="Slide Number Placeholder 1"/>
          <p:cNvSpPr>
            <a:spLocks noGrp="1"/>
          </p:cNvSpPr>
          <p:nvPr>
            <p:ph type="sldNum" sz="quarter" idx="12"/>
          </p:nvPr>
        </p:nvSpPr>
        <p:spPr/>
        <p:txBody>
          <a:bodyPr/>
          <a:lstStyle/>
          <a:p>
            <a:pPr>
              <a:defRPr/>
            </a:pPr>
            <a:fld id="{F70B8AE8-A12A-4C79-AFEB-5D2002A6272A}" type="slidenum">
              <a:rPr lang="en-US" smtClean="0"/>
              <a:pPr>
                <a:defRPr/>
              </a:pPr>
              <a:t>28</a:t>
            </a:fld>
            <a:endParaRPr lang="en-US"/>
          </a:p>
        </p:txBody>
      </p:sp>
    </p:spTree>
    <p:extLst>
      <p:ext uri="{BB962C8B-B14F-4D97-AF65-F5344CB8AC3E}">
        <p14:creationId xmlns:p14="http://schemas.microsoft.com/office/powerpoint/2010/main" val="1642165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3581937"/>
              </p:ext>
            </p:extLst>
          </p:nvPr>
        </p:nvGraphicFramePr>
        <p:xfrm>
          <a:off x="1012598" y="2709379"/>
          <a:ext cx="5402490" cy="4728591"/>
        </p:xfrm>
        <a:graphic>
          <a:graphicData uri="http://schemas.openxmlformats.org/drawingml/2006/table">
            <a:tbl>
              <a:tblPr firstRow="1" firstCol="1" bandRow="1">
                <a:tableStyleId>{7E9639D4-E3E2-4D34-9284-5A2195B3D0D7}</a:tableStyleId>
              </a:tblPr>
              <a:tblGrid>
                <a:gridCol w="5402490"/>
              </a:tblGrid>
              <a:tr h="182880">
                <a:tc>
                  <a:txBody>
                    <a:bodyPr/>
                    <a:lstStyle/>
                    <a:p>
                      <a:pPr marL="0" marR="0">
                        <a:lnSpc>
                          <a:spcPct val="107000"/>
                        </a:lnSpc>
                        <a:spcBef>
                          <a:spcPts val="0"/>
                        </a:spcBef>
                        <a:spcAft>
                          <a:spcPts val="0"/>
                        </a:spcAft>
                      </a:pPr>
                      <a:r>
                        <a:rPr lang="en-US" sz="2000" dirty="0">
                          <a:effectLst/>
                        </a:rPr>
                        <a:t>MANAGER AND LEADERSHIP TRAINING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Leadership Development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dirty="0">
                          <a:effectLst/>
                        </a:rPr>
                        <a:t>People manager development (beginner &amp; advanced)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Supervisory Training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New Manager Training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dirty="0">
                          <a:effectLst/>
                        </a:rPr>
                        <a:t>New hire onboarding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Graduate/Entry Level Training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Recruiting skills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Mentoring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Feedback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Emotional Intelligence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Virtual Teams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Digital Skills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dirty="0">
                          <a:effectLst/>
                        </a:rPr>
                        <a:t>Managing Complexity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a:effectLst/>
                        </a:rPr>
                        <a:t>Risk mitigation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1800" dirty="0">
                          <a:effectLst/>
                        </a:rPr>
                        <a:t>Innovation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71706470"/>
              </p:ext>
            </p:extLst>
          </p:nvPr>
        </p:nvGraphicFramePr>
        <p:xfrm>
          <a:off x="12154580" y="5446932"/>
          <a:ext cx="4937319" cy="1630680"/>
        </p:xfrm>
        <a:graphic>
          <a:graphicData uri="http://schemas.openxmlformats.org/drawingml/2006/table">
            <a:tbl>
              <a:tblPr firstRow="1" firstCol="1" bandRow="1">
                <a:tableStyleId>{17292A2E-F333-43FB-9621-5CBBE7FDCDCB}</a:tableStyleId>
              </a:tblPr>
              <a:tblGrid>
                <a:gridCol w="4937319"/>
              </a:tblGrid>
              <a:tr h="182880">
                <a:tc>
                  <a:txBody>
                    <a:bodyPr/>
                    <a:lstStyle/>
                    <a:p>
                      <a:pPr marL="0" marR="0">
                        <a:lnSpc>
                          <a:spcPct val="107000"/>
                        </a:lnSpc>
                        <a:spcBef>
                          <a:spcPts val="0"/>
                        </a:spcBef>
                        <a:spcAft>
                          <a:spcPts val="0"/>
                        </a:spcAft>
                      </a:pPr>
                      <a:r>
                        <a:rPr lang="en-US" sz="2000" dirty="0">
                          <a:effectLst/>
                        </a:rPr>
                        <a:t>DATA AND ANALYTICS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smtClean="0">
                          <a:effectLst/>
                        </a:rPr>
                        <a:t>Metrics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a:effectLst/>
                        </a:rPr>
                        <a:t>Analytics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a:effectLst/>
                        </a:rPr>
                        <a:t>Machine Learning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a:effectLst/>
                        </a:rPr>
                        <a:t>Data privacy and security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42947426"/>
              </p:ext>
            </p:extLst>
          </p:nvPr>
        </p:nvGraphicFramePr>
        <p:xfrm>
          <a:off x="12154580" y="2723574"/>
          <a:ext cx="4937319" cy="1630680"/>
        </p:xfrm>
        <a:graphic>
          <a:graphicData uri="http://schemas.openxmlformats.org/drawingml/2006/table">
            <a:tbl>
              <a:tblPr firstRow="1" firstCol="1" bandRow="1">
                <a:tableStyleId>{912C8C85-51F0-491E-9774-3900AFEF0FD7}</a:tableStyleId>
              </a:tblPr>
              <a:tblGrid>
                <a:gridCol w="4937319"/>
              </a:tblGrid>
              <a:tr h="182880">
                <a:tc>
                  <a:txBody>
                    <a:bodyPr/>
                    <a:lstStyle/>
                    <a:p>
                      <a:pPr marL="0" marR="0">
                        <a:lnSpc>
                          <a:spcPct val="107000"/>
                        </a:lnSpc>
                        <a:spcBef>
                          <a:spcPts val="0"/>
                        </a:spcBef>
                        <a:spcAft>
                          <a:spcPts val="0"/>
                        </a:spcAft>
                      </a:pPr>
                      <a:r>
                        <a:rPr lang="en-US" sz="2000" dirty="0">
                          <a:effectLst/>
                        </a:rPr>
                        <a:t>SOFTWARE AND ENGINEERING SKILLS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a:effectLst/>
                        </a:rPr>
                        <a:t>Engineering Skills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a:effectLst/>
                        </a:rPr>
                        <a:t>Full Stack Developer Program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a:effectLst/>
                        </a:rPr>
                        <a:t>Agile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a:effectLst/>
                        </a:rPr>
                        <a:t>Architecture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84274444"/>
              </p:ext>
            </p:extLst>
          </p:nvPr>
        </p:nvGraphicFramePr>
        <p:xfrm>
          <a:off x="6752317" y="2709379"/>
          <a:ext cx="5065034" cy="2380864"/>
        </p:xfrm>
        <a:graphic>
          <a:graphicData uri="http://schemas.openxmlformats.org/drawingml/2006/table">
            <a:tbl>
              <a:tblPr firstRow="1" firstCol="1" bandRow="1">
                <a:tableStyleId>{72833802-FEF1-4C79-8D5D-14CF1EAF98D9}</a:tableStyleId>
              </a:tblPr>
              <a:tblGrid>
                <a:gridCol w="5065034"/>
              </a:tblGrid>
              <a:tr h="318182">
                <a:tc>
                  <a:txBody>
                    <a:bodyPr/>
                    <a:lstStyle/>
                    <a:p>
                      <a:pPr marL="0" marR="0">
                        <a:lnSpc>
                          <a:spcPct val="107000"/>
                        </a:lnSpc>
                        <a:spcBef>
                          <a:spcPts val="0"/>
                        </a:spcBef>
                        <a:spcAft>
                          <a:spcPts val="0"/>
                        </a:spcAft>
                      </a:pPr>
                      <a:r>
                        <a:rPr lang="en-US" sz="2000" dirty="0">
                          <a:effectLst/>
                        </a:rPr>
                        <a:t>PRODUCT/INDUSTRY SKILLS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82">
                <a:tc>
                  <a:txBody>
                    <a:bodyPr/>
                    <a:lstStyle/>
                    <a:p>
                      <a:pPr marL="0" marR="0">
                        <a:lnSpc>
                          <a:spcPct val="107000"/>
                        </a:lnSpc>
                        <a:spcBef>
                          <a:spcPts val="0"/>
                        </a:spcBef>
                        <a:spcAft>
                          <a:spcPts val="0"/>
                        </a:spcAft>
                      </a:pPr>
                      <a:r>
                        <a:rPr lang="en-US" sz="2000" dirty="0" smtClean="0">
                          <a:effectLst/>
                        </a:rPr>
                        <a:t>Maintenance </a:t>
                      </a:r>
                      <a:r>
                        <a:rPr lang="en-US" sz="2000" dirty="0">
                          <a:effectLst/>
                        </a:rPr>
                        <a:t>Training Program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82">
                <a:tc>
                  <a:txBody>
                    <a:bodyPr/>
                    <a:lstStyle/>
                    <a:p>
                      <a:pPr marL="0" marR="0">
                        <a:lnSpc>
                          <a:spcPct val="107000"/>
                        </a:lnSpc>
                        <a:spcBef>
                          <a:spcPts val="0"/>
                        </a:spcBef>
                        <a:spcAft>
                          <a:spcPts val="0"/>
                        </a:spcAft>
                      </a:pPr>
                      <a:r>
                        <a:rPr lang="en-US" sz="2000" dirty="0" smtClean="0">
                          <a:effectLst/>
                        </a:rPr>
                        <a:t>Operator </a:t>
                      </a:r>
                      <a:r>
                        <a:rPr lang="en-US" sz="2000" dirty="0">
                          <a:effectLst/>
                        </a:rPr>
                        <a:t>Training Program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4048">
                <a:tc>
                  <a:txBody>
                    <a:bodyPr/>
                    <a:lstStyle/>
                    <a:p>
                      <a:pPr marL="0" marR="0">
                        <a:lnSpc>
                          <a:spcPct val="107000"/>
                        </a:lnSpc>
                        <a:spcBef>
                          <a:spcPts val="0"/>
                        </a:spcBef>
                        <a:spcAft>
                          <a:spcPts val="0"/>
                        </a:spcAft>
                      </a:pPr>
                      <a:r>
                        <a:rPr lang="en-US" sz="2000" dirty="0" smtClean="0">
                          <a:effectLst/>
                        </a:rPr>
                        <a:t>External </a:t>
                      </a:r>
                      <a:r>
                        <a:rPr lang="en-US" sz="2000" dirty="0">
                          <a:effectLst/>
                        </a:rPr>
                        <a:t>Certifications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82">
                <a:tc>
                  <a:txBody>
                    <a:bodyPr/>
                    <a:lstStyle/>
                    <a:p>
                      <a:pPr marL="0" marR="0">
                        <a:lnSpc>
                          <a:spcPct val="107000"/>
                        </a:lnSpc>
                        <a:spcBef>
                          <a:spcPts val="0"/>
                        </a:spcBef>
                        <a:spcAft>
                          <a:spcPts val="0"/>
                        </a:spcAft>
                      </a:pPr>
                      <a:r>
                        <a:rPr lang="en-US" sz="2000" dirty="0">
                          <a:effectLst/>
                        </a:rPr>
                        <a:t>Product Training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82">
                <a:tc>
                  <a:txBody>
                    <a:bodyPr/>
                    <a:lstStyle/>
                    <a:p>
                      <a:pPr marL="0" marR="0">
                        <a:lnSpc>
                          <a:spcPct val="107000"/>
                        </a:lnSpc>
                        <a:spcBef>
                          <a:spcPts val="0"/>
                        </a:spcBef>
                        <a:spcAft>
                          <a:spcPts val="0"/>
                        </a:spcAft>
                      </a:pPr>
                      <a:r>
                        <a:rPr lang="en-US" sz="2000">
                          <a:effectLst/>
                        </a:rPr>
                        <a:t>Tools Training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82">
                <a:tc>
                  <a:txBody>
                    <a:bodyPr/>
                    <a:lstStyle/>
                    <a:p>
                      <a:pPr marL="0" marR="0">
                        <a:lnSpc>
                          <a:spcPct val="107000"/>
                        </a:lnSpc>
                        <a:spcBef>
                          <a:spcPts val="0"/>
                        </a:spcBef>
                        <a:spcAft>
                          <a:spcPts val="0"/>
                        </a:spcAft>
                      </a:pPr>
                      <a:r>
                        <a:rPr lang="en-US" sz="2000" dirty="0">
                          <a:effectLst/>
                        </a:rPr>
                        <a:t>Industry Domain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37505459"/>
              </p:ext>
            </p:extLst>
          </p:nvPr>
        </p:nvGraphicFramePr>
        <p:xfrm>
          <a:off x="6752317" y="5446932"/>
          <a:ext cx="5065034" cy="1956816"/>
        </p:xfrm>
        <a:graphic>
          <a:graphicData uri="http://schemas.openxmlformats.org/drawingml/2006/table">
            <a:tbl>
              <a:tblPr firstRow="1" firstCol="1" bandRow="1">
                <a:tableStyleId>{69012ECD-51FC-41F1-AA8D-1B2483CD663E}</a:tableStyleId>
              </a:tblPr>
              <a:tblGrid>
                <a:gridCol w="5065034"/>
              </a:tblGrid>
              <a:tr h="182880">
                <a:tc>
                  <a:txBody>
                    <a:bodyPr/>
                    <a:lstStyle/>
                    <a:p>
                      <a:pPr marL="0" marR="0">
                        <a:lnSpc>
                          <a:spcPct val="107000"/>
                        </a:lnSpc>
                        <a:spcBef>
                          <a:spcPts val="0"/>
                        </a:spcBef>
                        <a:spcAft>
                          <a:spcPts val="0"/>
                        </a:spcAft>
                      </a:pPr>
                      <a:r>
                        <a:rPr lang="en-US" sz="2000" dirty="0">
                          <a:effectLst/>
                        </a:rPr>
                        <a:t>FUNCTIONAL SKILLS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a:effectLst/>
                        </a:rPr>
                        <a:t>Sales &amp; service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a:effectLst/>
                        </a:rPr>
                        <a:t>Project and Program Management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smtClean="0">
                          <a:effectLst/>
                        </a:rPr>
                        <a:t>Quality </a:t>
                      </a:r>
                      <a:r>
                        <a:rPr lang="en-US" sz="2000" dirty="0">
                          <a:effectLst/>
                        </a:rPr>
                        <a:t>management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a:effectLst/>
                        </a:rPr>
                        <a:t>Safety Training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marL="0" marR="0">
                        <a:lnSpc>
                          <a:spcPct val="107000"/>
                        </a:lnSpc>
                        <a:spcBef>
                          <a:spcPts val="0"/>
                        </a:spcBef>
                        <a:spcAft>
                          <a:spcPts val="0"/>
                        </a:spcAft>
                      </a:pPr>
                      <a:r>
                        <a:rPr lang="en-US" sz="2000" dirty="0">
                          <a:effectLst/>
                        </a:rPr>
                        <a:t>Compliance </a:t>
                      </a:r>
                      <a:r>
                        <a:rPr lang="en-US" sz="2000" dirty="0" smtClean="0">
                          <a:effectLst/>
                        </a:rPr>
                        <a:t>Training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83118030"/>
              </p:ext>
            </p:extLst>
          </p:nvPr>
        </p:nvGraphicFramePr>
        <p:xfrm>
          <a:off x="1012598" y="7636385"/>
          <a:ext cx="5402490" cy="1313940"/>
        </p:xfrm>
        <a:graphic>
          <a:graphicData uri="http://schemas.openxmlformats.org/drawingml/2006/table">
            <a:tbl>
              <a:tblPr firstRow="1" firstCol="1" bandRow="1">
                <a:tableStyleId>{F2DE63D5-997A-4646-A377-4702673A728D}</a:tableStyleId>
              </a:tblPr>
              <a:tblGrid>
                <a:gridCol w="5402490"/>
              </a:tblGrid>
              <a:tr h="363473">
                <a:tc>
                  <a:txBody>
                    <a:bodyPr/>
                    <a:lstStyle/>
                    <a:p>
                      <a:pPr marL="0" marR="0">
                        <a:lnSpc>
                          <a:spcPct val="107000"/>
                        </a:lnSpc>
                        <a:spcBef>
                          <a:spcPts val="0"/>
                        </a:spcBef>
                        <a:spcAft>
                          <a:spcPts val="0"/>
                        </a:spcAft>
                      </a:pPr>
                      <a:r>
                        <a:rPr lang="en-US" sz="2000" dirty="0">
                          <a:effectLst/>
                        </a:rPr>
                        <a:t>ALL EMPLOYEE TRAINING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2099">
                <a:tc>
                  <a:txBody>
                    <a:bodyPr/>
                    <a:lstStyle/>
                    <a:p>
                      <a:pPr marL="0" marR="0">
                        <a:lnSpc>
                          <a:spcPct val="107000"/>
                        </a:lnSpc>
                        <a:spcBef>
                          <a:spcPts val="0"/>
                        </a:spcBef>
                        <a:spcAft>
                          <a:spcPts val="0"/>
                        </a:spcAft>
                      </a:pPr>
                      <a:r>
                        <a:rPr lang="en-US" sz="1800" dirty="0">
                          <a:effectLst/>
                        </a:rPr>
                        <a:t>Online learning libraries </a:t>
                      </a:r>
                      <a:r>
                        <a:rPr lang="en-US" sz="1800" dirty="0" smtClean="0">
                          <a:effectLst/>
                        </a:rPr>
                        <a:t>for all </a:t>
                      </a:r>
                      <a:r>
                        <a:rPr lang="en-US" sz="1800" dirty="0">
                          <a:effectLst/>
                        </a:rPr>
                        <a:t>employees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473">
                <a:tc>
                  <a:txBody>
                    <a:bodyPr/>
                    <a:lstStyle/>
                    <a:p>
                      <a:pPr marL="0" marR="0">
                        <a:lnSpc>
                          <a:spcPct val="107000"/>
                        </a:lnSpc>
                        <a:spcBef>
                          <a:spcPts val="0"/>
                        </a:spcBef>
                        <a:spcAft>
                          <a:spcPts val="0"/>
                        </a:spcAft>
                      </a:pPr>
                      <a:r>
                        <a:rPr lang="en-US" sz="1800" dirty="0">
                          <a:effectLst/>
                        </a:rPr>
                        <a:t>Mandatory Training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1425">
                <a:tc>
                  <a:txBody>
                    <a:bodyPr/>
                    <a:lstStyle/>
                    <a:p>
                      <a:pPr marL="0" marR="0">
                        <a:lnSpc>
                          <a:spcPct val="107000"/>
                        </a:lnSpc>
                        <a:spcBef>
                          <a:spcPts val="0"/>
                        </a:spcBef>
                        <a:spcAft>
                          <a:spcPts val="0"/>
                        </a:spcAft>
                      </a:pPr>
                      <a:r>
                        <a:rPr lang="en-US" sz="1800" dirty="0">
                          <a:effectLst/>
                        </a:rPr>
                        <a:t>On the job training (OJT)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Title 8"/>
          <p:cNvSpPr>
            <a:spLocks noGrp="1"/>
          </p:cNvSpPr>
          <p:nvPr>
            <p:ph type="title"/>
          </p:nvPr>
        </p:nvSpPr>
        <p:spPr>
          <a:xfrm>
            <a:off x="1012598" y="586162"/>
            <a:ext cx="15424150" cy="1944687"/>
          </a:xfrm>
        </p:spPr>
        <p:txBody>
          <a:bodyPr>
            <a:normAutofit/>
          </a:bodyPr>
          <a:lstStyle/>
          <a:p>
            <a:r>
              <a:rPr lang="en-US" sz="5400" dirty="0" smtClean="0"/>
              <a:t>Training programs most critical for business success</a:t>
            </a:r>
            <a:endParaRPr lang="en-US" sz="5400" dirty="0"/>
          </a:p>
        </p:txBody>
      </p:sp>
      <p:sp>
        <p:nvSpPr>
          <p:cNvPr id="8" name="Rectangle 7"/>
          <p:cNvSpPr/>
          <p:nvPr/>
        </p:nvSpPr>
        <p:spPr>
          <a:xfrm>
            <a:off x="-3025140" y="4082952"/>
            <a:ext cx="2148840" cy="2179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Draw connection to Open and Closed skills  and transfer </a:t>
            </a:r>
            <a:r>
              <a:rPr lang="en-US" dirty="0" err="1" smtClean="0"/>
              <a:t>charac</a:t>
            </a:r>
            <a:endParaRPr lang="en-US" dirty="0"/>
          </a:p>
        </p:txBody>
      </p:sp>
      <p:sp>
        <p:nvSpPr>
          <p:cNvPr id="10" name="Rectangle 9"/>
          <p:cNvSpPr/>
          <p:nvPr/>
        </p:nvSpPr>
        <p:spPr>
          <a:xfrm rot="5400000">
            <a:off x="16819672" y="6025490"/>
            <a:ext cx="1325959" cy="78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r>
              <a:rPr lang="en-US" sz="1400" b="1" dirty="0" smtClean="0"/>
              <a:t>Learning </a:t>
            </a:r>
          </a:p>
          <a:p>
            <a:pPr algn="ctr"/>
            <a:r>
              <a:rPr lang="en-US" sz="1400" b="1" dirty="0" smtClean="0"/>
              <a:t>Design</a:t>
            </a:r>
          </a:p>
          <a:p>
            <a:pPr algn="ctr"/>
            <a:endParaRPr lang="en-US" sz="1400" b="1" dirty="0"/>
          </a:p>
        </p:txBody>
      </p:sp>
      <p:sp>
        <p:nvSpPr>
          <p:cNvPr id="11" name="Slide Number Placeholder 10"/>
          <p:cNvSpPr>
            <a:spLocks noGrp="1"/>
          </p:cNvSpPr>
          <p:nvPr>
            <p:ph type="sldNum" sz="quarter" idx="12"/>
          </p:nvPr>
        </p:nvSpPr>
        <p:spPr/>
        <p:txBody>
          <a:bodyPr/>
          <a:lstStyle/>
          <a:p>
            <a:pPr>
              <a:defRPr/>
            </a:pPr>
            <a:fld id="{88BE5F5D-66EE-4BA4-B9F6-0A9FF2E92A28}" type="slidenum">
              <a:rPr lang="en-US" smtClean="0"/>
              <a:pPr>
                <a:defRPr/>
              </a:pPr>
              <a:t>29</a:t>
            </a:fld>
            <a:endParaRPr lang="en-US"/>
          </a:p>
        </p:txBody>
      </p:sp>
    </p:spTree>
    <p:extLst>
      <p:ext uri="{BB962C8B-B14F-4D97-AF65-F5344CB8AC3E}">
        <p14:creationId xmlns:p14="http://schemas.microsoft.com/office/powerpoint/2010/main" val="371134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A9EE64-7008-47DB-989E-0E9FC28DAFD9}" type="slidenum">
              <a:rPr lang="en-US" smtClean="0">
                <a:solidFill>
                  <a:prstClr val="black">
                    <a:tint val="75000"/>
                  </a:prstClr>
                </a:solidFill>
              </a:rPr>
              <a:pPr/>
              <a:t>3</a:t>
            </a:fld>
            <a:endParaRPr lang="en-US">
              <a:solidFill>
                <a:prstClr val="black">
                  <a:tint val="75000"/>
                </a:prstClr>
              </a:solidFill>
            </a:endParaRPr>
          </a:p>
        </p:txBody>
      </p:sp>
      <p:sp>
        <p:nvSpPr>
          <p:cNvPr id="5" name="Oval 4"/>
          <p:cNvSpPr/>
          <p:nvPr/>
        </p:nvSpPr>
        <p:spPr>
          <a:xfrm>
            <a:off x="5018433" y="2554427"/>
            <a:ext cx="2570480" cy="2570480"/>
          </a:xfrm>
          <a:prstGeom prst="ellipse">
            <a:avLst/>
          </a:prstGeom>
          <a:solidFill>
            <a:schemeClr val="accent5">
              <a:lumMod val="7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0" dirty="0">
                <a:solidFill>
                  <a:prstClr val="white"/>
                </a:solidFill>
                <a:latin typeface="Glegoo" pitchFamily="2" charset="0"/>
              </a:rPr>
              <a:t>Leadership</a:t>
            </a:r>
          </a:p>
          <a:p>
            <a:pPr algn="ctr"/>
            <a:r>
              <a:rPr lang="en-US" sz="1760" dirty="0">
                <a:solidFill>
                  <a:prstClr val="white"/>
                </a:solidFill>
                <a:latin typeface="Glegoo" pitchFamily="2" charset="0"/>
              </a:rPr>
              <a:t>Excellence</a:t>
            </a:r>
          </a:p>
        </p:txBody>
      </p:sp>
      <p:sp>
        <p:nvSpPr>
          <p:cNvPr id="7" name="Oval 6"/>
          <p:cNvSpPr/>
          <p:nvPr/>
        </p:nvSpPr>
        <p:spPr>
          <a:xfrm>
            <a:off x="10483547" y="2589275"/>
            <a:ext cx="2570480" cy="2570480"/>
          </a:xfrm>
          <a:prstGeom prst="ellipse">
            <a:avLst/>
          </a:prstGeom>
          <a:solidFill>
            <a:schemeClr val="accent5">
              <a:lumMod val="7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0" dirty="0">
                <a:solidFill>
                  <a:prstClr val="white"/>
                </a:solidFill>
                <a:latin typeface="Glegoo" pitchFamily="2" charset="0"/>
              </a:rPr>
              <a:t>Talent Management</a:t>
            </a:r>
          </a:p>
          <a:p>
            <a:pPr algn="ctr"/>
            <a:r>
              <a:rPr lang="en-US" sz="1760" dirty="0">
                <a:solidFill>
                  <a:prstClr val="white"/>
                </a:solidFill>
                <a:latin typeface="Glegoo" pitchFamily="2" charset="0"/>
              </a:rPr>
              <a:t>Excellence</a:t>
            </a:r>
          </a:p>
        </p:txBody>
      </p:sp>
      <p:pic>
        <p:nvPicPr>
          <p:cNvPr id="8" name="Picture 7" descr="logo.png"/>
          <p:cNvPicPr/>
          <p:nvPr/>
        </p:nvPicPr>
        <p:blipFill>
          <a:blip r:embed="rId3" cstate="print"/>
          <a:stretch>
            <a:fillRect/>
          </a:stretch>
        </p:blipFill>
        <p:spPr>
          <a:xfrm>
            <a:off x="6929120" y="670560"/>
            <a:ext cx="4023360" cy="670560"/>
          </a:xfrm>
          <a:prstGeom prst="rect">
            <a:avLst/>
          </a:prstGeom>
        </p:spPr>
      </p:pic>
      <p:pic>
        <p:nvPicPr>
          <p:cNvPr id="12" name="Picture 13" descr="Merck logo"/>
          <p:cNvPicPr>
            <a:picLocks noChangeAspect="1" noChangeArrowheads="1"/>
          </p:cNvPicPr>
          <p:nvPr/>
        </p:nvPicPr>
        <p:blipFill>
          <a:blip r:embed="rId4" cstate="print"/>
          <a:srcRect t="14459" b="8925"/>
          <a:stretch>
            <a:fillRect/>
          </a:stretch>
        </p:blipFill>
        <p:spPr bwMode="auto">
          <a:xfrm>
            <a:off x="5588006" y="7955145"/>
            <a:ext cx="1785334" cy="538732"/>
          </a:xfrm>
          <a:prstGeom prst="rect">
            <a:avLst/>
          </a:prstGeom>
          <a:noFill/>
          <a:ln w="9525">
            <a:noFill/>
            <a:miter lim="800000"/>
            <a:headEnd/>
            <a:tailEnd/>
          </a:ln>
        </p:spPr>
      </p:pic>
      <p:pic>
        <p:nvPicPr>
          <p:cNvPr id="13" name="Picture 5"/>
          <p:cNvPicPr>
            <a:picLocks noChangeAspect="1"/>
          </p:cNvPicPr>
          <p:nvPr/>
        </p:nvPicPr>
        <p:blipFill>
          <a:blip r:embed="rId5" cstate="print"/>
          <a:srcRect/>
          <a:stretch>
            <a:fillRect/>
          </a:stretch>
        </p:blipFill>
        <p:spPr bwMode="auto">
          <a:xfrm>
            <a:off x="3407217" y="8324397"/>
            <a:ext cx="1453324" cy="601376"/>
          </a:xfrm>
          <a:prstGeom prst="rect">
            <a:avLst/>
          </a:prstGeom>
          <a:noFill/>
          <a:ln w="9525">
            <a:noFill/>
            <a:miter lim="800000"/>
            <a:headEnd/>
            <a:tailEnd/>
          </a:ln>
        </p:spPr>
      </p:pic>
      <p:pic>
        <p:nvPicPr>
          <p:cNvPr id="14" name="Picture 6"/>
          <p:cNvPicPr>
            <a:picLocks noChangeAspect="1"/>
          </p:cNvPicPr>
          <p:nvPr/>
        </p:nvPicPr>
        <p:blipFill>
          <a:blip r:embed="rId6" cstate="print"/>
          <a:srcRect/>
          <a:stretch>
            <a:fillRect/>
          </a:stretch>
        </p:blipFill>
        <p:spPr bwMode="auto">
          <a:xfrm>
            <a:off x="8635796" y="7193914"/>
            <a:ext cx="1586442" cy="419712"/>
          </a:xfrm>
          <a:prstGeom prst="rect">
            <a:avLst/>
          </a:prstGeom>
          <a:noFill/>
          <a:ln w="9525">
            <a:noFill/>
            <a:miter lim="800000"/>
            <a:headEnd/>
            <a:tailEnd/>
          </a:ln>
        </p:spPr>
      </p:pic>
      <p:pic>
        <p:nvPicPr>
          <p:cNvPr id="15" name="Picture 8"/>
          <p:cNvPicPr>
            <a:picLocks noChangeAspect="1"/>
          </p:cNvPicPr>
          <p:nvPr/>
        </p:nvPicPr>
        <p:blipFill>
          <a:blip r:embed="rId7" cstate="print"/>
          <a:srcRect/>
          <a:stretch>
            <a:fillRect/>
          </a:stretch>
        </p:blipFill>
        <p:spPr bwMode="auto">
          <a:xfrm>
            <a:off x="8605521" y="7934965"/>
            <a:ext cx="1586441" cy="363333"/>
          </a:xfrm>
          <a:prstGeom prst="rect">
            <a:avLst/>
          </a:prstGeom>
          <a:noFill/>
          <a:ln w="9525">
            <a:noFill/>
            <a:miter lim="800000"/>
            <a:headEnd/>
            <a:tailEnd/>
          </a:ln>
        </p:spPr>
      </p:pic>
      <p:pic>
        <p:nvPicPr>
          <p:cNvPr id="16" name="Picture 9"/>
          <p:cNvPicPr>
            <a:picLocks noChangeAspect="1"/>
          </p:cNvPicPr>
          <p:nvPr/>
        </p:nvPicPr>
        <p:blipFill>
          <a:blip r:embed="rId8" cstate="print"/>
          <a:srcRect/>
          <a:stretch>
            <a:fillRect/>
          </a:stretch>
        </p:blipFill>
        <p:spPr bwMode="auto">
          <a:xfrm>
            <a:off x="5827823" y="7151630"/>
            <a:ext cx="1515969" cy="504280"/>
          </a:xfrm>
          <a:prstGeom prst="rect">
            <a:avLst/>
          </a:prstGeom>
          <a:noFill/>
          <a:ln w="9525">
            <a:noFill/>
            <a:miter lim="800000"/>
            <a:headEnd/>
            <a:tailEnd/>
          </a:ln>
        </p:spPr>
      </p:pic>
      <p:pic>
        <p:nvPicPr>
          <p:cNvPr id="17" name="Picture 15" descr="http://itac.ca/wp-content/uploads/2014/05/microsoft-logo.jpg"/>
          <p:cNvPicPr>
            <a:picLocks noChangeAspect="1" noChangeArrowheads="1"/>
          </p:cNvPicPr>
          <p:nvPr/>
        </p:nvPicPr>
        <p:blipFill>
          <a:blip r:embed="rId9" cstate="print"/>
          <a:srcRect l="10802" t="30898" r="11044" b="30534"/>
          <a:stretch>
            <a:fillRect/>
          </a:stretch>
        </p:blipFill>
        <p:spPr bwMode="auto">
          <a:xfrm>
            <a:off x="3407214" y="7699630"/>
            <a:ext cx="1371889" cy="350802"/>
          </a:xfrm>
          <a:prstGeom prst="rect">
            <a:avLst/>
          </a:prstGeom>
          <a:noFill/>
          <a:ln w="9525">
            <a:noFill/>
            <a:miter lim="800000"/>
            <a:headEnd/>
            <a:tailEnd/>
          </a:ln>
        </p:spPr>
      </p:pic>
      <p:pic>
        <p:nvPicPr>
          <p:cNvPr id="18" name="Picture 10"/>
          <p:cNvPicPr>
            <a:picLocks noChangeAspect="1"/>
          </p:cNvPicPr>
          <p:nvPr/>
        </p:nvPicPr>
        <p:blipFill>
          <a:blip r:embed="rId10" cstate="print"/>
          <a:srcRect/>
          <a:stretch>
            <a:fillRect/>
          </a:stretch>
        </p:blipFill>
        <p:spPr bwMode="auto">
          <a:xfrm>
            <a:off x="8635794" y="8694500"/>
            <a:ext cx="1625593" cy="469825"/>
          </a:xfrm>
          <a:prstGeom prst="rect">
            <a:avLst/>
          </a:prstGeom>
          <a:noFill/>
          <a:ln w="9525">
            <a:noFill/>
            <a:miter lim="800000"/>
            <a:headEnd/>
            <a:tailEnd/>
          </a:ln>
        </p:spPr>
      </p:pic>
      <p:pic>
        <p:nvPicPr>
          <p:cNvPr id="19" name="Picture 17" descr="http://www.dow.com/carpet/images/dow_diamond_logo_red_hi-res.jpg"/>
          <p:cNvPicPr>
            <a:picLocks noChangeAspect="1" noChangeArrowheads="1"/>
          </p:cNvPicPr>
          <p:nvPr/>
        </p:nvPicPr>
        <p:blipFill>
          <a:blip r:embed="rId11" cstate="print"/>
          <a:srcRect l="4195" t="27324" r="5727" b="29521"/>
          <a:stretch>
            <a:fillRect/>
          </a:stretch>
        </p:blipFill>
        <p:spPr bwMode="auto">
          <a:xfrm>
            <a:off x="5827823" y="8562350"/>
            <a:ext cx="1515969" cy="581017"/>
          </a:xfrm>
          <a:prstGeom prst="rect">
            <a:avLst/>
          </a:prstGeom>
          <a:noFill/>
          <a:ln w="9525">
            <a:noFill/>
            <a:miter lim="800000"/>
            <a:headEnd/>
            <a:tailEnd/>
          </a:ln>
        </p:spPr>
      </p:pic>
      <p:pic>
        <p:nvPicPr>
          <p:cNvPr id="20" name="Picture 22" descr="http://travelsummary.boardingarea.com/wp-content/uploads/2013/08/Hyatt-Logo.jpg"/>
          <p:cNvPicPr>
            <a:picLocks noChangeAspect="1" noChangeArrowheads="1"/>
          </p:cNvPicPr>
          <p:nvPr/>
        </p:nvPicPr>
        <p:blipFill>
          <a:blip r:embed="rId12" cstate="print"/>
          <a:srcRect b="23810"/>
          <a:stretch>
            <a:fillRect/>
          </a:stretch>
        </p:blipFill>
        <p:spPr bwMode="auto">
          <a:xfrm>
            <a:off x="11377627" y="7103085"/>
            <a:ext cx="1676400" cy="601376"/>
          </a:xfrm>
          <a:prstGeom prst="rect">
            <a:avLst/>
          </a:prstGeom>
          <a:noFill/>
        </p:spPr>
      </p:pic>
      <p:pic>
        <p:nvPicPr>
          <p:cNvPr id="21" name="Picture 10" descr="International Committee of the Red Cross"/>
          <p:cNvPicPr>
            <a:picLocks noChangeAspect="1" noChangeArrowheads="1"/>
          </p:cNvPicPr>
          <p:nvPr/>
        </p:nvPicPr>
        <p:blipFill>
          <a:blip r:embed="rId13" cstate="print"/>
          <a:srcRect/>
          <a:stretch>
            <a:fillRect/>
          </a:stretch>
        </p:blipFill>
        <p:spPr bwMode="auto">
          <a:xfrm>
            <a:off x="13745125" y="7583342"/>
            <a:ext cx="894080" cy="1059994"/>
          </a:xfrm>
          <a:prstGeom prst="rect">
            <a:avLst/>
          </a:prstGeom>
          <a:noFill/>
        </p:spPr>
      </p:pic>
      <p:pic>
        <p:nvPicPr>
          <p:cNvPr id="22" name="Picture 8" descr="http://www.logospike.com/wp-content/uploads/2014/11/Unicef_logo-2.jpg"/>
          <p:cNvPicPr>
            <a:picLocks noChangeAspect="1" noChangeArrowheads="1"/>
          </p:cNvPicPr>
          <p:nvPr/>
        </p:nvPicPr>
        <p:blipFill>
          <a:blip r:embed="rId14" cstate="print"/>
          <a:srcRect t="33634" b="34920"/>
          <a:stretch>
            <a:fillRect/>
          </a:stretch>
        </p:blipFill>
        <p:spPr bwMode="auto">
          <a:xfrm>
            <a:off x="11399525" y="8601534"/>
            <a:ext cx="1744376" cy="423874"/>
          </a:xfrm>
          <a:prstGeom prst="rect">
            <a:avLst/>
          </a:prstGeom>
          <a:noFill/>
        </p:spPr>
      </p:pic>
      <p:pic>
        <p:nvPicPr>
          <p:cNvPr id="23" name="Picture 16" descr="http://globalbioethics.org/wp-content/uploads/B927.tmp_.gif"/>
          <p:cNvPicPr>
            <a:picLocks noChangeAspect="1" noChangeArrowheads="1"/>
          </p:cNvPicPr>
          <p:nvPr/>
        </p:nvPicPr>
        <p:blipFill>
          <a:blip r:embed="rId15" cstate="print"/>
          <a:srcRect/>
          <a:stretch>
            <a:fillRect/>
          </a:stretch>
        </p:blipFill>
        <p:spPr bwMode="auto">
          <a:xfrm>
            <a:off x="11501697" y="8003111"/>
            <a:ext cx="1428268" cy="335903"/>
          </a:xfrm>
          <a:prstGeom prst="rect">
            <a:avLst/>
          </a:prstGeom>
          <a:noFill/>
        </p:spPr>
      </p:pic>
      <p:pic>
        <p:nvPicPr>
          <p:cNvPr id="4099" name="Picture 3" descr="C:\Users\Shreya\Dropbox (HCG)\HCG India Team\Image library\canva\icons - Canva_files\thumbnail(369)Red.png"/>
          <p:cNvPicPr>
            <a:picLocks noChangeAspect="1" noChangeArrowheads="1"/>
          </p:cNvPicPr>
          <p:nvPr/>
        </p:nvPicPr>
        <p:blipFill>
          <a:blip r:embed="rId16" cstate="print"/>
          <a:srcRect/>
          <a:stretch>
            <a:fillRect/>
          </a:stretch>
        </p:blipFill>
        <p:spPr bwMode="auto">
          <a:xfrm flipH="1">
            <a:off x="8242555" y="4084274"/>
            <a:ext cx="259864" cy="259864"/>
          </a:xfrm>
          <a:prstGeom prst="rect">
            <a:avLst/>
          </a:prstGeom>
          <a:noFill/>
        </p:spPr>
      </p:pic>
      <p:pic>
        <p:nvPicPr>
          <p:cNvPr id="26" name="Picture 3" descr="C:\Users\Shreya\Dropbox (HCG)\HCG India Team\Image library\canva\icons - Canva_files\thumbnail(369)Red.png"/>
          <p:cNvPicPr>
            <a:picLocks noChangeAspect="1" noChangeArrowheads="1"/>
          </p:cNvPicPr>
          <p:nvPr/>
        </p:nvPicPr>
        <p:blipFill>
          <a:blip r:embed="rId16" cstate="print"/>
          <a:srcRect/>
          <a:stretch>
            <a:fillRect/>
          </a:stretch>
        </p:blipFill>
        <p:spPr bwMode="auto">
          <a:xfrm flipH="1">
            <a:off x="9590225" y="4079703"/>
            <a:ext cx="259864" cy="259864"/>
          </a:xfrm>
          <a:prstGeom prst="rect">
            <a:avLst/>
          </a:prstGeom>
          <a:noFill/>
        </p:spPr>
      </p:pic>
      <p:sp>
        <p:nvSpPr>
          <p:cNvPr id="27" name="TextBox 26"/>
          <p:cNvSpPr txBox="1"/>
          <p:nvPr/>
        </p:nvSpPr>
        <p:spPr>
          <a:xfrm>
            <a:off x="7928411" y="4314463"/>
            <a:ext cx="894080" cy="408253"/>
          </a:xfrm>
          <a:prstGeom prst="rect">
            <a:avLst/>
          </a:prstGeom>
          <a:noFill/>
        </p:spPr>
        <p:txBody>
          <a:bodyPr wrap="square" rtlCol="0">
            <a:spAutoFit/>
          </a:bodyPr>
          <a:lstStyle/>
          <a:p>
            <a:pPr algn="ctr"/>
            <a:r>
              <a:rPr lang="en-US" sz="2053" dirty="0">
                <a:solidFill>
                  <a:prstClr val="black">
                    <a:lumMod val="75000"/>
                    <a:lumOff val="25000"/>
                  </a:prstClr>
                </a:solidFill>
                <a:latin typeface="Glegoo" pitchFamily="2" charset="0"/>
              </a:rPr>
              <a:t>US</a:t>
            </a:r>
          </a:p>
        </p:txBody>
      </p:sp>
      <p:sp>
        <p:nvSpPr>
          <p:cNvPr id="29" name="TextBox 28"/>
          <p:cNvSpPr txBox="1"/>
          <p:nvPr/>
        </p:nvSpPr>
        <p:spPr>
          <a:xfrm>
            <a:off x="8940800" y="4309893"/>
            <a:ext cx="1452880" cy="408253"/>
          </a:xfrm>
          <a:prstGeom prst="rect">
            <a:avLst/>
          </a:prstGeom>
          <a:noFill/>
        </p:spPr>
        <p:txBody>
          <a:bodyPr wrap="square" rtlCol="0">
            <a:spAutoFit/>
          </a:bodyPr>
          <a:lstStyle/>
          <a:p>
            <a:pPr algn="ctr"/>
            <a:r>
              <a:rPr lang="en-US" sz="2053" dirty="0">
                <a:solidFill>
                  <a:prstClr val="black">
                    <a:lumMod val="75000"/>
                    <a:lumOff val="25000"/>
                  </a:prstClr>
                </a:solidFill>
                <a:latin typeface="Glegoo" pitchFamily="2" charset="0"/>
              </a:rPr>
              <a:t>India</a:t>
            </a:r>
          </a:p>
        </p:txBody>
      </p:sp>
      <p:cxnSp>
        <p:nvCxnSpPr>
          <p:cNvPr id="31" name="Straight Connector 30"/>
          <p:cNvCxnSpPr/>
          <p:nvPr/>
        </p:nvCxnSpPr>
        <p:spPr>
          <a:xfrm>
            <a:off x="3129280" y="6929120"/>
            <a:ext cx="11511280"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905760" y="1452885"/>
            <a:ext cx="12181840" cy="646331"/>
          </a:xfrm>
          <a:prstGeom prst="rect">
            <a:avLst/>
          </a:prstGeom>
        </p:spPr>
        <p:txBody>
          <a:bodyPr wrap="square">
            <a:spAutoFit/>
          </a:bodyPr>
          <a:lstStyle/>
          <a:p>
            <a:pPr algn="ctr"/>
            <a:r>
              <a:rPr lang="en-US" dirty="0">
                <a:solidFill>
                  <a:prstClr val="black">
                    <a:lumMod val="75000"/>
                    <a:lumOff val="25000"/>
                  </a:prstClr>
                </a:solidFill>
                <a:latin typeface="Glegoo" pitchFamily="2" charset="0"/>
              </a:rPr>
              <a:t>We help organizations achieve better outcomes through talent using </a:t>
            </a:r>
          </a:p>
          <a:p>
            <a:pPr algn="ctr"/>
            <a:r>
              <a:rPr lang="en-US" dirty="0">
                <a:solidFill>
                  <a:prstClr val="black">
                    <a:lumMod val="75000"/>
                    <a:lumOff val="25000"/>
                  </a:prstClr>
                </a:solidFill>
                <a:latin typeface="Glegoo" pitchFamily="2" charset="0"/>
              </a:rPr>
              <a:t>science, analytics, and empathy.</a:t>
            </a:r>
          </a:p>
        </p:txBody>
      </p:sp>
      <p:sp>
        <p:nvSpPr>
          <p:cNvPr id="28" name="TextBox 27"/>
          <p:cNvSpPr txBox="1"/>
          <p:nvPr/>
        </p:nvSpPr>
        <p:spPr>
          <a:xfrm>
            <a:off x="10818827" y="5271516"/>
            <a:ext cx="2346960" cy="769634"/>
          </a:xfrm>
          <a:prstGeom prst="rect">
            <a:avLst/>
          </a:prstGeom>
          <a:noFill/>
        </p:spPr>
        <p:txBody>
          <a:bodyPr wrap="square" rtlCol="0">
            <a:spAutoFit/>
          </a:bodyPr>
          <a:lstStyle/>
          <a:p>
            <a:r>
              <a:rPr lang="en-US" sz="1467" dirty="0">
                <a:solidFill>
                  <a:prstClr val="black">
                    <a:lumMod val="65000"/>
                    <a:lumOff val="35000"/>
                  </a:prstClr>
                </a:solidFill>
                <a:latin typeface="Glegoo" pitchFamily="2" charset="0"/>
              </a:rPr>
              <a:t>Drive business impact through timely talent actions</a:t>
            </a:r>
          </a:p>
        </p:txBody>
      </p:sp>
      <p:sp>
        <p:nvSpPr>
          <p:cNvPr id="33" name="TextBox 32"/>
          <p:cNvSpPr txBox="1"/>
          <p:nvPr/>
        </p:nvSpPr>
        <p:spPr>
          <a:xfrm>
            <a:off x="5130193" y="5236670"/>
            <a:ext cx="2458720" cy="995401"/>
          </a:xfrm>
          <a:prstGeom prst="rect">
            <a:avLst/>
          </a:prstGeom>
          <a:noFill/>
        </p:spPr>
        <p:txBody>
          <a:bodyPr wrap="square" rtlCol="0">
            <a:spAutoFit/>
          </a:bodyPr>
          <a:lstStyle/>
          <a:p>
            <a:r>
              <a:rPr lang="en-US" sz="1467" dirty="0">
                <a:solidFill>
                  <a:prstClr val="black">
                    <a:lumMod val="65000"/>
                    <a:lumOff val="35000"/>
                  </a:prstClr>
                </a:solidFill>
                <a:latin typeface="Glegoo" pitchFamily="2" charset="0"/>
              </a:rPr>
              <a:t>Evidence-based solutions for measurable and sustained improvements in leadership</a:t>
            </a:r>
          </a:p>
        </p:txBody>
      </p:sp>
    </p:spTree>
    <p:extLst>
      <p:ext uri="{BB962C8B-B14F-4D97-AF65-F5344CB8AC3E}">
        <p14:creationId xmlns:p14="http://schemas.microsoft.com/office/powerpoint/2010/main" val="2952676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1564640" y="0"/>
            <a:ext cx="14081760" cy="10058400"/>
          </a:xfrm>
          <a:prstGeom prst="rect">
            <a:avLst/>
          </a:prstGeom>
          <a:solidFill>
            <a:schemeClr val="bg1">
              <a:alpha val="63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134112" tIns="67056" rIns="134112" bIns="67056" numCol="1" anchor="t" anchorCtr="0" compatLnSpc="1">
            <a:prstTxWarp prst="textNoShape">
              <a:avLst/>
            </a:prstTxWarp>
          </a:bodyPr>
          <a:lstStyle/>
          <a:p>
            <a:pPr marL="346930" defTabSz="1341150" eaLnBrk="1" hangingPunct="1">
              <a:spcBef>
                <a:spcPct val="20000"/>
              </a:spcBef>
              <a:buClr>
                <a:schemeClr val="bg2"/>
              </a:buClr>
              <a:buSzPct val="75000"/>
              <a:defRPr/>
            </a:pPr>
            <a:endParaRPr lang="en-US" sz="2933" kern="0" dirty="0">
              <a:latin typeface="+mn-lt"/>
            </a:endParaRPr>
          </a:p>
          <a:p>
            <a:pPr marL="502931" indent="-502931" defTabSz="1341150" eaLnBrk="1" hangingPunct="1">
              <a:spcBef>
                <a:spcPct val="20000"/>
              </a:spcBef>
              <a:buClr>
                <a:schemeClr val="bg2"/>
              </a:buClr>
              <a:buSzPct val="75000"/>
              <a:defRPr/>
            </a:pPr>
            <a:endParaRPr lang="en-US" sz="1613" kern="0" dirty="0">
              <a:latin typeface="+mn-lt"/>
            </a:endParaRPr>
          </a:p>
          <a:p>
            <a:pPr marL="502931" indent="-502931" defTabSz="1341150" eaLnBrk="1" hangingPunct="1">
              <a:spcBef>
                <a:spcPct val="20000"/>
              </a:spcBef>
              <a:buClr>
                <a:schemeClr val="bg2"/>
              </a:buClr>
              <a:buSzPct val="75000"/>
              <a:buFont typeface="Wingdings" pitchFamily="2" charset="2"/>
              <a:buChar char="n"/>
              <a:defRPr/>
            </a:pPr>
            <a:endParaRPr lang="en-US" sz="4107" kern="0" dirty="0">
              <a:solidFill>
                <a:srgbClr val="FF0000"/>
              </a:solidFill>
              <a:latin typeface="+mn-lt"/>
            </a:endParaRPr>
          </a:p>
        </p:txBody>
      </p:sp>
      <p:sp>
        <p:nvSpPr>
          <p:cNvPr id="2" name="Title 1"/>
          <p:cNvSpPr>
            <a:spLocks noGrp="1"/>
          </p:cNvSpPr>
          <p:nvPr>
            <p:ph type="title"/>
          </p:nvPr>
        </p:nvSpPr>
        <p:spPr/>
        <p:txBody>
          <a:bodyPr>
            <a:normAutofit/>
          </a:bodyPr>
          <a:lstStyle/>
          <a:p>
            <a:r>
              <a:rPr lang="en-US" dirty="0" smtClean="0"/>
              <a:t>Talent vs. </a:t>
            </a:r>
            <a:r>
              <a:rPr lang="en-US" dirty="0"/>
              <a:t>H</a:t>
            </a:r>
            <a:r>
              <a:rPr lang="en-US" dirty="0" smtClean="0"/>
              <a:t>uman </a:t>
            </a:r>
            <a:r>
              <a:rPr lang="en-US" dirty="0"/>
              <a:t>C</a:t>
            </a:r>
            <a:r>
              <a:rPr lang="en-US" dirty="0" smtClean="0"/>
              <a:t>apital </a:t>
            </a:r>
            <a:r>
              <a:rPr lang="en-US" dirty="0"/>
              <a:t>D</a:t>
            </a:r>
            <a:r>
              <a:rPr lang="en-US" dirty="0" smtClean="0"/>
              <a:t>evelopment</a:t>
            </a:r>
            <a:endParaRPr lang="en-US" dirty="0"/>
          </a:p>
        </p:txBody>
      </p:sp>
      <p:sp>
        <p:nvSpPr>
          <p:cNvPr id="3" name="Text Placeholder 2"/>
          <p:cNvSpPr>
            <a:spLocks noGrp="1"/>
          </p:cNvSpPr>
          <p:nvPr>
            <p:ph type="body" idx="1"/>
          </p:nvPr>
        </p:nvSpPr>
        <p:spPr/>
        <p:txBody>
          <a:bodyPr/>
          <a:lstStyle/>
          <a:p>
            <a:r>
              <a:rPr lang="en-US" dirty="0" smtClean="0"/>
              <a:t>Talent Development</a:t>
            </a:r>
            <a:endParaRPr lang="en-US" dirty="0"/>
          </a:p>
        </p:txBody>
      </p:sp>
      <p:sp>
        <p:nvSpPr>
          <p:cNvPr id="4" name="Content Placeholder 3"/>
          <p:cNvSpPr>
            <a:spLocks noGrp="1"/>
          </p:cNvSpPr>
          <p:nvPr>
            <p:ph sz="half" idx="2"/>
          </p:nvPr>
        </p:nvSpPr>
        <p:spPr>
          <a:xfrm>
            <a:off x="1231690" y="3867150"/>
            <a:ext cx="7564754" cy="5211022"/>
          </a:xfrm>
        </p:spPr>
        <p:txBody>
          <a:bodyPr/>
          <a:lstStyle/>
          <a:p>
            <a:r>
              <a:rPr lang="en-US" dirty="0" smtClean="0"/>
              <a:t>Developing </a:t>
            </a:r>
            <a:r>
              <a:rPr lang="en-US" b="1" dirty="0" smtClean="0"/>
              <a:t>individuals’ </a:t>
            </a:r>
            <a:r>
              <a:rPr lang="en-US" dirty="0" smtClean="0"/>
              <a:t>capabilities</a:t>
            </a:r>
          </a:p>
          <a:p>
            <a:r>
              <a:rPr lang="en-US" dirty="0"/>
              <a:t>Develop job </a:t>
            </a:r>
            <a:r>
              <a:rPr lang="en-US" b="1" dirty="0" smtClean="0"/>
              <a:t>relevant </a:t>
            </a:r>
            <a:r>
              <a:rPr lang="en-US" dirty="0" smtClean="0"/>
              <a:t>skills</a:t>
            </a:r>
            <a:endParaRPr lang="en-US" dirty="0"/>
          </a:p>
          <a:p>
            <a:r>
              <a:rPr lang="en-US" dirty="0" smtClean="0"/>
              <a:t>Closing </a:t>
            </a:r>
            <a:r>
              <a:rPr lang="en-US" dirty="0"/>
              <a:t>skill </a:t>
            </a:r>
            <a:r>
              <a:rPr lang="en-US" b="1" dirty="0" smtClean="0"/>
              <a:t>gaps</a:t>
            </a:r>
            <a:endParaRPr lang="en-US" b="1" dirty="0"/>
          </a:p>
        </p:txBody>
      </p:sp>
      <p:sp>
        <p:nvSpPr>
          <p:cNvPr id="5" name="Text Placeholder 4"/>
          <p:cNvSpPr>
            <a:spLocks noGrp="1"/>
          </p:cNvSpPr>
          <p:nvPr>
            <p:ph type="body" sz="quarter" idx="3"/>
          </p:nvPr>
        </p:nvSpPr>
        <p:spPr/>
        <p:txBody>
          <a:bodyPr/>
          <a:lstStyle/>
          <a:p>
            <a:r>
              <a:rPr lang="en-US" dirty="0" smtClean="0"/>
              <a:t>Human Capital Development</a:t>
            </a:r>
            <a:endParaRPr lang="en-US" dirty="0"/>
          </a:p>
        </p:txBody>
      </p:sp>
      <p:sp>
        <p:nvSpPr>
          <p:cNvPr id="6" name="Content Placeholder 5"/>
          <p:cNvSpPr>
            <a:spLocks noGrp="1"/>
          </p:cNvSpPr>
          <p:nvPr>
            <p:ph sz="quarter" idx="4"/>
          </p:nvPr>
        </p:nvSpPr>
        <p:spPr>
          <a:xfrm>
            <a:off x="9052560" y="3867150"/>
            <a:ext cx="7602009" cy="5211022"/>
          </a:xfrm>
        </p:spPr>
        <p:txBody>
          <a:bodyPr/>
          <a:lstStyle/>
          <a:p>
            <a:r>
              <a:rPr lang="en-US" dirty="0"/>
              <a:t>Building the </a:t>
            </a:r>
            <a:r>
              <a:rPr lang="en-US" b="1" dirty="0"/>
              <a:t>collective </a:t>
            </a:r>
            <a:r>
              <a:rPr lang="en-US" dirty="0"/>
              <a:t>capacity of a </a:t>
            </a:r>
            <a:r>
              <a:rPr lang="en-US" dirty="0" smtClean="0"/>
              <a:t>team</a:t>
            </a:r>
          </a:p>
          <a:p>
            <a:r>
              <a:rPr lang="en-US" dirty="0" smtClean="0"/>
              <a:t>Develop </a:t>
            </a:r>
            <a:r>
              <a:rPr lang="en-US" b="1" dirty="0" smtClean="0"/>
              <a:t>critical</a:t>
            </a:r>
            <a:r>
              <a:rPr lang="en-US" dirty="0" smtClean="0"/>
              <a:t> capabilities needed to win in the marketplace</a:t>
            </a:r>
            <a:endParaRPr lang="en-US" dirty="0"/>
          </a:p>
          <a:p>
            <a:r>
              <a:rPr lang="en-US" dirty="0" smtClean="0"/>
              <a:t>Addressing </a:t>
            </a:r>
            <a:r>
              <a:rPr lang="en-US" b="1" dirty="0" smtClean="0"/>
              <a:t>unique </a:t>
            </a:r>
            <a:r>
              <a:rPr lang="en-US" dirty="0" smtClean="0"/>
              <a:t>needs of the organization</a:t>
            </a:r>
          </a:p>
        </p:txBody>
      </p:sp>
      <p:sp>
        <p:nvSpPr>
          <p:cNvPr id="9" name="Slide Number Placeholder 8"/>
          <p:cNvSpPr>
            <a:spLocks noGrp="1"/>
          </p:cNvSpPr>
          <p:nvPr>
            <p:ph type="sldNum" sz="quarter" idx="12"/>
          </p:nvPr>
        </p:nvSpPr>
        <p:spPr/>
        <p:txBody>
          <a:bodyPr/>
          <a:lstStyle/>
          <a:p>
            <a:pPr>
              <a:defRPr/>
            </a:pPr>
            <a:fld id="{EFE20BE6-5916-4A2C-8713-BDE466C00EED}" type="slidenum">
              <a:rPr lang="en-US" smtClean="0"/>
              <a:pPr>
                <a:defRPr/>
              </a:pPr>
              <a:t>30</a:t>
            </a:fld>
            <a:endParaRPr lang="en-US"/>
          </a:p>
        </p:txBody>
      </p:sp>
      <p:sp>
        <p:nvSpPr>
          <p:cNvPr id="10" name="Rectangle 9"/>
          <p:cNvSpPr/>
          <p:nvPr/>
        </p:nvSpPr>
        <p:spPr>
          <a:xfrm>
            <a:off x="1231689" y="9078172"/>
            <a:ext cx="8335167" cy="307777"/>
          </a:xfrm>
          <a:prstGeom prst="rect">
            <a:avLst/>
          </a:prstGeom>
        </p:spPr>
        <p:txBody>
          <a:bodyPr wrap="none">
            <a:spAutoFit/>
          </a:bodyPr>
          <a:lstStyle/>
          <a:p>
            <a:r>
              <a:rPr lang="en-US" sz="1400" dirty="0" smtClean="0"/>
              <a:t>For more information check out our Webinar on ‘Designing </a:t>
            </a:r>
            <a:r>
              <a:rPr lang="en-US" sz="1400" dirty="0"/>
              <a:t>Learning Strategy to Deliver Competitive </a:t>
            </a:r>
            <a:r>
              <a:rPr lang="en-US" sz="1400" dirty="0" smtClean="0"/>
              <a:t>Advantage’</a:t>
            </a:r>
            <a:endParaRPr lang="en-US" sz="1400" dirty="0"/>
          </a:p>
        </p:txBody>
      </p:sp>
    </p:spTree>
    <p:extLst>
      <p:ext uri="{BB962C8B-B14F-4D97-AF65-F5344CB8AC3E}">
        <p14:creationId xmlns:p14="http://schemas.microsoft.com/office/powerpoint/2010/main" val="3167332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Initiatives to Develop Human Capital</a:t>
            </a:r>
            <a:br>
              <a:rPr lang="en-US" dirty="0"/>
            </a:b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59335510"/>
              </p:ext>
            </p:extLst>
          </p:nvPr>
        </p:nvGraphicFramePr>
        <p:xfrm>
          <a:off x="3092427" y="2766494"/>
          <a:ext cx="11548292" cy="59735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358640" y="3284382"/>
            <a:ext cx="3794760" cy="4937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Talent development: building capacity of individuals</a:t>
            </a:r>
          </a:p>
          <a:p>
            <a:pPr algn="ctr"/>
            <a:r>
              <a:rPr lang="en-US" dirty="0" smtClean="0"/>
              <a:t>Human Capital Development: Building the collective of teams and organizations</a:t>
            </a:r>
            <a:endParaRPr lang="en-US" dirty="0"/>
          </a:p>
        </p:txBody>
      </p:sp>
      <p:sp>
        <p:nvSpPr>
          <p:cNvPr id="5" name="Rectangle 4"/>
          <p:cNvSpPr/>
          <p:nvPr/>
        </p:nvSpPr>
        <p:spPr>
          <a:xfrm rot="5400000">
            <a:off x="16819672" y="6025490"/>
            <a:ext cx="1325959" cy="78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r>
              <a:rPr lang="en-US" sz="1400" b="1" dirty="0" smtClean="0"/>
              <a:t>Learning </a:t>
            </a:r>
          </a:p>
          <a:p>
            <a:pPr algn="ctr"/>
            <a:r>
              <a:rPr lang="en-US" sz="1400" b="1" dirty="0" smtClean="0"/>
              <a:t>Design</a:t>
            </a:r>
          </a:p>
          <a:p>
            <a:pPr algn="ctr"/>
            <a:endParaRPr lang="en-US" sz="1400" b="1" dirty="0"/>
          </a:p>
        </p:txBody>
      </p:sp>
      <p:sp>
        <p:nvSpPr>
          <p:cNvPr id="6" name="Slide Number Placeholder 5"/>
          <p:cNvSpPr>
            <a:spLocks noGrp="1"/>
          </p:cNvSpPr>
          <p:nvPr>
            <p:ph type="sldNum" sz="quarter" idx="12"/>
          </p:nvPr>
        </p:nvSpPr>
        <p:spPr/>
        <p:txBody>
          <a:bodyPr/>
          <a:lstStyle/>
          <a:p>
            <a:pPr>
              <a:defRPr/>
            </a:pPr>
            <a:fld id="{88BE5F5D-66EE-4BA4-B9F6-0A9FF2E92A28}" type="slidenum">
              <a:rPr lang="en-US" smtClean="0"/>
              <a:pPr>
                <a:defRPr/>
              </a:pPr>
              <a:t>31</a:t>
            </a:fld>
            <a:endParaRPr lang="en-US"/>
          </a:p>
        </p:txBody>
      </p:sp>
    </p:spTree>
    <p:extLst>
      <p:ext uri="{BB962C8B-B14F-4D97-AF65-F5344CB8AC3E}">
        <p14:creationId xmlns:p14="http://schemas.microsoft.com/office/powerpoint/2010/main" val="500202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15258218"/>
              </p:ext>
            </p:extLst>
          </p:nvPr>
        </p:nvGraphicFramePr>
        <p:xfrm>
          <a:off x="857251" y="2805823"/>
          <a:ext cx="15547520" cy="57889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Mandated Training Hours</a:t>
            </a:r>
            <a:endParaRPr lang="en-US" dirty="0"/>
          </a:p>
        </p:txBody>
      </p:sp>
      <p:sp>
        <p:nvSpPr>
          <p:cNvPr id="4" name="Rectangle 3"/>
          <p:cNvSpPr/>
          <p:nvPr/>
        </p:nvSpPr>
        <p:spPr>
          <a:xfrm rot="5400000">
            <a:off x="16819672" y="6025490"/>
            <a:ext cx="1325959" cy="78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r>
              <a:rPr lang="en-US" sz="1400" b="1" dirty="0" smtClean="0"/>
              <a:t>Learning </a:t>
            </a:r>
          </a:p>
          <a:p>
            <a:pPr algn="ctr"/>
            <a:r>
              <a:rPr lang="en-US" sz="1400" b="1" dirty="0" smtClean="0"/>
              <a:t>Design</a:t>
            </a:r>
          </a:p>
          <a:p>
            <a:pPr algn="ctr"/>
            <a:endParaRPr lang="en-US" sz="1400" b="1" dirty="0"/>
          </a:p>
        </p:txBody>
      </p:sp>
      <p:sp>
        <p:nvSpPr>
          <p:cNvPr id="5" name="Slide Number Placeholder 4"/>
          <p:cNvSpPr>
            <a:spLocks noGrp="1"/>
          </p:cNvSpPr>
          <p:nvPr>
            <p:ph type="sldNum" sz="quarter" idx="12"/>
          </p:nvPr>
        </p:nvSpPr>
        <p:spPr/>
        <p:txBody>
          <a:bodyPr/>
          <a:lstStyle/>
          <a:p>
            <a:pPr>
              <a:defRPr/>
            </a:pPr>
            <a:fld id="{88BE5F5D-66EE-4BA4-B9F6-0A9FF2E92A28}" type="slidenum">
              <a:rPr lang="en-US" smtClean="0"/>
              <a:pPr>
                <a:defRPr/>
              </a:pPr>
              <a:t>32</a:t>
            </a:fld>
            <a:endParaRPr lang="en-US"/>
          </a:p>
        </p:txBody>
      </p:sp>
    </p:spTree>
    <p:extLst>
      <p:ext uri="{BB962C8B-B14F-4D97-AF65-F5344CB8AC3E}">
        <p14:creationId xmlns:p14="http://schemas.microsoft.com/office/powerpoint/2010/main" val="3283516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Learner’s </a:t>
            </a:r>
            <a:r>
              <a:rPr lang="en-US" dirty="0"/>
              <a:t>W</a:t>
            </a:r>
            <a:r>
              <a:rPr lang="en-US" dirty="0" smtClean="0"/>
              <a:t>ork Environment – Embedding a Learning Culture</a:t>
            </a:r>
            <a:endParaRPr lang="en-US" dirty="0"/>
          </a:p>
        </p:txBody>
      </p:sp>
      <p:sp>
        <p:nvSpPr>
          <p:cNvPr id="4" name="Rectangle 3"/>
          <p:cNvSpPr/>
          <p:nvPr/>
        </p:nvSpPr>
        <p:spPr>
          <a:xfrm rot="5400000">
            <a:off x="16819674" y="7351447"/>
            <a:ext cx="1325957" cy="781505"/>
          </a:xfrm>
          <a:prstGeom prst="rect">
            <a:avLst/>
          </a:prstGeom>
          <a:solidFill>
            <a:srgbClr val="29DB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sz="1400" b="1" dirty="0" smtClean="0"/>
              <a:t>Learner’s Work Environment</a:t>
            </a:r>
            <a:endParaRPr lang="en-US" sz="1400" b="1" dirty="0"/>
          </a:p>
        </p:txBody>
      </p:sp>
      <p:sp>
        <p:nvSpPr>
          <p:cNvPr id="2" name="Slide Number Placeholder 1"/>
          <p:cNvSpPr>
            <a:spLocks noGrp="1"/>
          </p:cNvSpPr>
          <p:nvPr>
            <p:ph type="sldNum" sz="quarter" idx="12"/>
          </p:nvPr>
        </p:nvSpPr>
        <p:spPr/>
        <p:txBody>
          <a:bodyPr/>
          <a:lstStyle/>
          <a:p>
            <a:pPr>
              <a:defRPr/>
            </a:pPr>
            <a:fld id="{88BE5F5D-66EE-4BA4-B9F6-0A9FF2E92A28}" type="slidenum">
              <a:rPr lang="en-US" smtClean="0"/>
              <a:pPr>
                <a:defRPr/>
              </a:pPr>
              <a:t>33</a:t>
            </a:fld>
            <a:endParaRPr lang="en-US"/>
          </a:p>
        </p:txBody>
      </p:sp>
      <p:sp>
        <p:nvSpPr>
          <p:cNvPr id="3" name="TextBox 2"/>
          <p:cNvSpPr txBox="1"/>
          <p:nvPr/>
        </p:nvSpPr>
        <p:spPr>
          <a:xfrm>
            <a:off x="1228725" y="3230070"/>
            <a:ext cx="4543425" cy="4893647"/>
          </a:xfrm>
          <a:prstGeom prst="rect">
            <a:avLst/>
          </a:prstGeom>
          <a:noFill/>
          <a:ln>
            <a:solidFill>
              <a:srgbClr val="0E2D91"/>
            </a:solidFill>
          </a:ln>
        </p:spPr>
        <p:txBody>
          <a:bodyPr wrap="square" lIns="457200" tIns="457200" rIns="457200" bIns="457200" rtlCol="0">
            <a:spAutoFit/>
          </a:bodyPr>
          <a:lstStyle/>
          <a:p>
            <a:r>
              <a:rPr lang="en-US" sz="2400" dirty="0" smtClean="0"/>
              <a:t>Climate for learning refers to organizational cues that signal that learning is valued, recognized, and rewarded.</a:t>
            </a:r>
          </a:p>
          <a:p>
            <a:endParaRPr lang="en-US" dirty="0"/>
          </a:p>
          <a:p>
            <a:r>
              <a:rPr lang="en-US" dirty="0" smtClean="0"/>
              <a:t>E.g. </a:t>
            </a:r>
            <a:r>
              <a:rPr lang="en-US" dirty="0"/>
              <a:t>manager goals, peer support, equipment availability, and opportunity to practice trained</a:t>
            </a:r>
          </a:p>
          <a:p>
            <a:r>
              <a:rPr lang="en-US" dirty="0" smtClean="0"/>
              <a:t>Skills.</a:t>
            </a:r>
          </a:p>
          <a:p>
            <a:endParaRPr lang="en-US" dirty="0"/>
          </a:p>
          <a:p>
            <a:r>
              <a:rPr lang="en-US" dirty="0">
                <a:solidFill>
                  <a:srgbClr val="C00000"/>
                </a:solidFill>
              </a:rPr>
              <a:t>Explains 7</a:t>
            </a:r>
            <a:r>
              <a:rPr lang="en-US" dirty="0" smtClean="0">
                <a:solidFill>
                  <a:srgbClr val="C00000"/>
                </a:solidFill>
              </a:rPr>
              <a:t>% </a:t>
            </a:r>
            <a:r>
              <a:rPr lang="en-US" dirty="0">
                <a:solidFill>
                  <a:srgbClr val="C00000"/>
                </a:solidFill>
              </a:rPr>
              <a:t>of the variance in training effectiveness</a:t>
            </a:r>
          </a:p>
          <a:p>
            <a:endParaRPr lang="en-US" dirty="0" smtClean="0"/>
          </a:p>
        </p:txBody>
      </p:sp>
      <p:graphicFrame>
        <p:nvGraphicFramePr>
          <p:cNvPr id="7" name="Chart 6"/>
          <p:cNvGraphicFramePr>
            <a:graphicFrameLocks/>
          </p:cNvGraphicFramePr>
          <p:nvPr>
            <p:extLst>
              <p:ext uri="{D42A27DB-BD31-4B8C-83A1-F6EECF244321}">
                <p14:modId xmlns:p14="http://schemas.microsoft.com/office/powerpoint/2010/main" val="3259237604"/>
              </p:ext>
            </p:extLst>
          </p:nvPr>
        </p:nvGraphicFramePr>
        <p:xfrm>
          <a:off x="6432331" y="2065282"/>
          <a:ext cx="10220544" cy="7141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9241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Managerial Support for Training</a:t>
            </a:r>
          </a:p>
        </p:txBody>
      </p:sp>
      <p:graphicFrame>
        <p:nvGraphicFramePr>
          <p:cNvPr id="3" name="Chart 2"/>
          <p:cNvGraphicFramePr>
            <a:graphicFrameLocks/>
          </p:cNvGraphicFramePr>
          <p:nvPr>
            <p:extLst>
              <p:ext uri="{D42A27DB-BD31-4B8C-83A1-F6EECF244321}">
                <p14:modId xmlns:p14="http://schemas.microsoft.com/office/powerpoint/2010/main" val="3240563953"/>
              </p:ext>
            </p:extLst>
          </p:nvPr>
        </p:nvGraphicFramePr>
        <p:xfrm>
          <a:off x="6311900" y="2520950"/>
          <a:ext cx="10502900" cy="630555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1228725" y="2949137"/>
            <a:ext cx="4314825" cy="4414838"/>
          </a:xfrm>
          <a:prstGeom prst="ellipse">
            <a:avLst/>
          </a:prstGeom>
          <a:noFill/>
          <a:ln>
            <a:solidFill>
              <a:srgbClr val="0E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C00000"/>
                </a:solidFill>
              </a:rPr>
              <a:t>58%</a:t>
            </a:r>
            <a:endParaRPr lang="en-US" sz="8800" b="1" dirty="0" smtClean="0">
              <a:solidFill>
                <a:schemeClr val="tx1"/>
              </a:solidFill>
            </a:endParaRPr>
          </a:p>
          <a:p>
            <a:pPr algn="ctr"/>
            <a:r>
              <a:rPr lang="en-US" sz="2400" dirty="0" smtClean="0">
                <a:solidFill>
                  <a:schemeClr val="tx1"/>
                </a:solidFill>
              </a:rPr>
              <a:t> </a:t>
            </a:r>
            <a:r>
              <a:rPr lang="en-US" sz="2400" dirty="0">
                <a:solidFill>
                  <a:schemeClr val="tx1"/>
                </a:solidFill>
              </a:rPr>
              <a:t>of </a:t>
            </a:r>
            <a:r>
              <a:rPr lang="en-US" sz="2400" dirty="0" smtClean="0">
                <a:solidFill>
                  <a:schemeClr val="tx1"/>
                </a:solidFill>
              </a:rPr>
              <a:t>managers are not equipped to assess gaps </a:t>
            </a:r>
            <a:r>
              <a:rPr lang="en-US" sz="2400" dirty="0">
                <a:solidFill>
                  <a:schemeClr val="tx1"/>
                </a:solidFill>
              </a:rPr>
              <a:t>and development needs of each employee </a:t>
            </a:r>
          </a:p>
        </p:txBody>
      </p:sp>
      <p:sp>
        <p:nvSpPr>
          <p:cNvPr id="5" name="Rectangle 4"/>
          <p:cNvSpPr/>
          <p:nvPr/>
        </p:nvSpPr>
        <p:spPr>
          <a:xfrm rot="5400000">
            <a:off x="16819674" y="7351447"/>
            <a:ext cx="1325957" cy="781505"/>
          </a:xfrm>
          <a:prstGeom prst="rect">
            <a:avLst/>
          </a:prstGeom>
          <a:solidFill>
            <a:srgbClr val="29DB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sz="1400" b="1" dirty="0" smtClean="0"/>
              <a:t>Learner’s Work Environment</a:t>
            </a:r>
            <a:endParaRPr lang="en-US" sz="1400" b="1" dirty="0"/>
          </a:p>
        </p:txBody>
      </p:sp>
      <p:sp>
        <p:nvSpPr>
          <p:cNvPr id="6" name="Slide Number Placeholder 5"/>
          <p:cNvSpPr>
            <a:spLocks noGrp="1"/>
          </p:cNvSpPr>
          <p:nvPr>
            <p:ph type="sldNum" sz="quarter" idx="12"/>
          </p:nvPr>
        </p:nvSpPr>
        <p:spPr/>
        <p:txBody>
          <a:bodyPr/>
          <a:lstStyle/>
          <a:p>
            <a:pPr>
              <a:defRPr/>
            </a:pPr>
            <a:fld id="{88BE5F5D-66EE-4BA4-B9F6-0A9FF2E92A28}" type="slidenum">
              <a:rPr lang="en-US" smtClean="0"/>
              <a:pPr>
                <a:defRPr/>
              </a:pPr>
              <a:t>34</a:t>
            </a:fld>
            <a:endParaRPr lang="en-US"/>
          </a:p>
        </p:txBody>
      </p:sp>
    </p:spTree>
    <p:extLst>
      <p:ext uri="{BB962C8B-B14F-4D97-AF65-F5344CB8AC3E}">
        <p14:creationId xmlns:p14="http://schemas.microsoft.com/office/powerpoint/2010/main" val="2187829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30130" y="1392854"/>
            <a:ext cx="12257470" cy="954107"/>
          </a:xfrm>
          <a:prstGeom prst="rect">
            <a:avLst/>
          </a:prstGeom>
        </p:spPr>
        <p:txBody>
          <a:bodyPr wrap="square">
            <a:spAutoFit/>
          </a:bodyPr>
          <a:lstStyle/>
          <a:p>
            <a:r>
              <a:rPr lang="en-IN" sz="2800" dirty="0" smtClean="0"/>
              <a:t>At your organization, what is the expected outcome of a high-profile talent development program?</a:t>
            </a:r>
            <a:endParaRPr lang="en-IN" sz="2800" dirty="0"/>
          </a:p>
        </p:txBody>
      </p:sp>
      <p:graphicFrame>
        <p:nvGraphicFramePr>
          <p:cNvPr id="14" name="Chart 13"/>
          <p:cNvGraphicFramePr>
            <a:graphicFrameLocks/>
          </p:cNvGraphicFramePr>
          <p:nvPr>
            <p:extLst>
              <p:ext uri="{D42A27DB-BD31-4B8C-83A1-F6EECF244321}">
                <p14:modId xmlns:p14="http://schemas.microsoft.com/office/powerpoint/2010/main" val="4014843610"/>
              </p:ext>
            </p:extLst>
          </p:nvPr>
        </p:nvGraphicFramePr>
        <p:xfrm>
          <a:off x="3783724" y="2346961"/>
          <a:ext cx="11303876" cy="6371370"/>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descr="Image result for pol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953" y="930818"/>
            <a:ext cx="1878177" cy="187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47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Metrics </a:t>
            </a:r>
            <a:r>
              <a:rPr lang="en-US" sz="5400" dirty="0"/>
              <a:t>to M</a:t>
            </a:r>
            <a:r>
              <a:rPr lang="en-US" sz="5400" dirty="0" smtClean="0"/>
              <a:t>easure L&amp;D Effectiveness (Organizational)</a:t>
            </a:r>
            <a:endParaRPr lang="en-US" sz="5400" dirty="0"/>
          </a:p>
        </p:txBody>
      </p:sp>
      <p:graphicFrame>
        <p:nvGraphicFramePr>
          <p:cNvPr id="3" name="Chart 2"/>
          <p:cNvGraphicFramePr>
            <a:graphicFrameLocks/>
          </p:cNvGraphicFramePr>
          <p:nvPr>
            <p:extLst>
              <p:ext uri="{D42A27DB-BD31-4B8C-83A1-F6EECF244321}">
                <p14:modId xmlns:p14="http://schemas.microsoft.com/office/powerpoint/2010/main" val="2312965468"/>
              </p:ext>
            </p:extLst>
          </p:nvPr>
        </p:nvGraphicFramePr>
        <p:xfrm>
          <a:off x="1458685" y="2960914"/>
          <a:ext cx="15194189" cy="642257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105150" y="5829300"/>
            <a:ext cx="2465070" cy="210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are the other half measuring?</a:t>
            </a:r>
            <a:endParaRPr lang="en-US" dirty="0"/>
          </a:p>
        </p:txBody>
      </p:sp>
      <p:sp>
        <p:nvSpPr>
          <p:cNvPr id="5" name="Rectangle 4"/>
          <p:cNvSpPr/>
          <p:nvPr/>
        </p:nvSpPr>
        <p:spPr>
          <a:xfrm rot="5400000">
            <a:off x="16821694" y="8696975"/>
            <a:ext cx="1321918" cy="78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Continuous Improvement</a:t>
            </a:r>
          </a:p>
          <a:p>
            <a:pPr algn="ctr"/>
            <a:endParaRPr lang="en-US" sz="1400" b="1" dirty="0"/>
          </a:p>
          <a:p>
            <a:pPr algn="ctr"/>
            <a:endParaRPr lang="en-US" sz="1400" b="1" dirty="0" smtClean="0"/>
          </a:p>
          <a:p>
            <a:pPr algn="ctr"/>
            <a:endParaRPr lang="en-US" sz="1400" b="1" dirty="0"/>
          </a:p>
          <a:p>
            <a:pPr algn="ctr"/>
            <a:endParaRPr lang="en-US" sz="1400" b="1" dirty="0"/>
          </a:p>
        </p:txBody>
      </p:sp>
      <p:sp>
        <p:nvSpPr>
          <p:cNvPr id="6" name="Slide Number Placeholder 5"/>
          <p:cNvSpPr>
            <a:spLocks noGrp="1"/>
          </p:cNvSpPr>
          <p:nvPr>
            <p:ph type="sldNum" sz="quarter" idx="12"/>
          </p:nvPr>
        </p:nvSpPr>
        <p:spPr/>
        <p:txBody>
          <a:bodyPr/>
          <a:lstStyle/>
          <a:p>
            <a:pPr>
              <a:defRPr/>
            </a:pPr>
            <a:fld id="{88BE5F5D-66EE-4BA4-B9F6-0A9FF2E92A28}" type="slidenum">
              <a:rPr lang="en-US" smtClean="0"/>
              <a:pPr>
                <a:defRPr/>
              </a:pPr>
              <a:t>36</a:t>
            </a:fld>
            <a:endParaRPr lang="en-US"/>
          </a:p>
        </p:txBody>
      </p:sp>
    </p:spTree>
    <p:extLst>
      <p:ext uri="{BB962C8B-B14F-4D97-AF65-F5344CB8AC3E}">
        <p14:creationId xmlns:p14="http://schemas.microsoft.com/office/powerpoint/2010/main" val="814892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L&amp;D Effectiveness Measures</a:t>
            </a:r>
            <a:br>
              <a:rPr lang="en-US" dirty="0" smtClean="0"/>
            </a:br>
            <a:r>
              <a:rPr lang="en-US" dirty="0" smtClean="0"/>
              <a:t>(Learner)</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983066164"/>
              </p:ext>
            </p:extLst>
          </p:nvPr>
        </p:nvGraphicFramePr>
        <p:xfrm>
          <a:off x="5753100" y="2243137"/>
          <a:ext cx="11491912" cy="7172325"/>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11270087" y="2243137"/>
            <a:ext cx="683053" cy="57191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smtClean="0">
                <a:solidFill>
                  <a:srgbClr val="C00000"/>
                </a:solidFill>
              </a:rPr>
              <a:t>1</a:t>
            </a:r>
            <a:r>
              <a:rPr lang="en-US" sz="1400" dirty="0" smtClean="0">
                <a:solidFill>
                  <a:srgbClr val="C00000"/>
                </a:solidFill>
              </a:rPr>
              <a:t>%</a:t>
            </a:r>
            <a:endParaRPr lang="en-US" sz="2000" dirty="0">
              <a:solidFill>
                <a:srgbClr val="C00000"/>
              </a:solidFill>
            </a:endParaRPr>
          </a:p>
        </p:txBody>
      </p:sp>
      <p:sp>
        <p:nvSpPr>
          <p:cNvPr id="11" name="Oval 10"/>
          <p:cNvSpPr/>
          <p:nvPr/>
        </p:nvSpPr>
        <p:spPr>
          <a:xfrm>
            <a:off x="11270086" y="3830671"/>
            <a:ext cx="683053" cy="57191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smtClean="0">
                <a:solidFill>
                  <a:srgbClr val="C00000"/>
                </a:solidFill>
              </a:rPr>
              <a:t>1</a:t>
            </a:r>
            <a:r>
              <a:rPr lang="en-US" sz="1400" dirty="0" smtClean="0">
                <a:solidFill>
                  <a:srgbClr val="C00000"/>
                </a:solidFill>
              </a:rPr>
              <a:t>%</a:t>
            </a:r>
            <a:endParaRPr lang="en-US" sz="2000" dirty="0">
              <a:solidFill>
                <a:srgbClr val="C00000"/>
              </a:solidFill>
            </a:endParaRPr>
          </a:p>
        </p:txBody>
      </p:sp>
      <p:sp>
        <p:nvSpPr>
          <p:cNvPr id="12" name="Oval 11"/>
          <p:cNvSpPr/>
          <p:nvPr/>
        </p:nvSpPr>
        <p:spPr>
          <a:xfrm>
            <a:off x="11270085" y="5397682"/>
            <a:ext cx="683053" cy="57191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smtClean="0">
                <a:solidFill>
                  <a:srgbClr val="C00000"/>
                </a:solidFill>
              </a:rPr>
              <a:t>21</a:t>
            </a:r>
            <a:r>
              <a:rPr lang="en-US" sz="1400" dirty="0" smtClean="0">
                <a:solidFill>
                  <a:srgbClr val="C00000"/>
                </a:solidFill>
              </a:rPr>
              <a:t>%</a:t>
            </a:r>
            <a:endParaRPr lang="en-US" sz="2000" dirty="0">
              <a:solidFill>
                <a:srgbClr val="C00000"/>
              </a:solidFill>
            </a:endParaRPr>
          </a:p>
        </p:txBody>
      </p:sp>
      <p:sp>
        <p:nvSpPr>
          <p:cNvPr id="13" name="Oval 12"/>
          <p:cNvSpPr/>
          <p:nvPr/>
        </p:nvSpPr>
        <p:spPr>
          <a:xfrm>
            <a:off x="11270085" y="4614176"/>
            <a:ext cx="683053" cy="57191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smtClean="0">
                <a:solidFill>
                  <a:srgbClr val="C00000"/>
                </a:solidFill>
              </a:rPr>
              <a:t>6</a:t>
            </a:r>
            <a:r>
              <a:rPr lang="en-US" sz="1400" dirty="0" smtClean="0">
                <a:solidFill>
                  <a:srgbClr val="C00000"/>
                </a:solidFill>
              </a:rPr>
              <a:t>%</a:t>
            </a:r>
            <a:endParaRPr lang="en-US" sz="2000" dirty="0">
              <a:solidFill>
                <a:srgbClr val="C00000"/>
              </a:solidFill>
            </a:endParaRPr>
          </a:p>
        </p:txBody>
      </p:sp>
      <p:sp>
        <p:nvSpPr>
          <p:cNvPr id="14" name="Oval 13"/>
          <p:cNvSpPr/>
          <p:nvPr/>
        </p:nvSpPr>
        <p:spPr>
          <a:xfrm>
            <a:off x="11287665" y="6181188"/>
            <a:ext cx="683053" cy="57191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smtClean="0">
                <a:solidFill>
                  <a:srgbClr val="C00000"/>
                </a:solidFill>
              </a:rPr>
              <a:t>11</a:t>
            </a:r>
            <a:r>
              <a:rPr lang="en-US" sz="1400" dirty="0" smtClean="0">
                <a:solidFill>
                  <a:srgbClr val="C00000"/>
                </a:solidFill>
              </a:rPr>
              <a:t>%</a:t>
            </a:r>
            <a:endParaRPr lang="en-US" sz="2000" dirty="0">
              <a:solidFill>
                <a:srgbClr val="C00000"/>
              </a:solidFill>
            </a:endParaRPr>
          </a:p>
        </p:txBody>
      </p:sp>
      <p:sp>
        <p:nvSpPr>
          <p:cNvPr id="3" name="Rectangle 2"/>
          <p:cNvSpPr/>
          <p:nvPr/>
        </p:nvSpPr>
        <p:spPr>
          <a:xfrm>
            <a:off x="-3448050" y="6362700"/>
            <a:ext cx="3067050" cy="305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Implication on talent analytics, helping organizations focus on things that matter</a:t>
            </a:r>
            <a:endParaRPr lang="en-US" dirty="0"/>
          </a:p>
        </p:txBody>
      </p:sp>
      <p:sp>
        <p:nvSpPr>
          <p:cNvPr id="15" name="Rectangle 14"/>
          <p:cNvSpPr/>
          <p:nvPr/>
        </p:nvSpPr>
        <p:spPr>
          <a:xfrm rot="5400000">
            <a:off x="16821694" y="8696975"/>
            <a:ext cx="1321918" cy="78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Continuous Improvement</a:t>
            </a:r>
          </a:p>
          <a:p>
            <a:pPr algn="ctr"/>
            <a:endParaRPr lang="en-US" sz="1400" b="1" dirty="0"/>
          </a:p>
          <a:p>
            <a:pPr algn="ctr"/>
            <a:endParaRPr lang="en-US" sz="1400" b="1" dirty="0" smtClean="0"/>
          </a:p>
          <a:p>
            <a:pPr algn="ctr"/>
            <a:endParaRPr lang="en-US" sz="1400" b="1" dirty="0"/>
          </a:p>
          <a:p>
            <a:pPr algn="ctr"/>
            <a:endParaRPr lang="en-US" sz="1400" b="1" dirty="0"/>
          </a:p>
        </p:txBody>
      </p:sp>
      <p:sp>
        <p:nvSpPr>
          <p:cNvPr id="4" name="Slide Number Placeholder 3"/>
          <p:cNvSpPr>
            <a:spLocks noGrp="1"/>
          </p:cNvSpPr>
          <p:nvPr>
            <p:ph type="sldNum" sz="quarter" idx="12"/>
          </p:nvPr>
        </p:nvSpPr>
        <p:spPr/>
        <p:txBody>
          <a:bodyPr/>
          <a:lstStyle/>
          <a:p>
            <a:pPr>
              <a:defRPr/>
            </a:pPr>
            <a:fld id="{88BE5F5D-66EE-4BA4-B9F6-0A9FF2E92A28}" type="slidenum">
              <a:rPr lang="en-US" smtClean="0"/>
              <a:pPr>
                <a:defRPr/>
              </a:pPr>
              <a:t>37</a:t>
            </a:fld>
            <a:endParaRPr lang="en-US"/>
          </a:p>
        </p:txBody>
      </p:sp>
      <p:sp>
        <p:nvSpPr>
          <p:cNvPr id="16" name="Oval 15"/>
          <p:cNvSpPr/>
          <p:nvPr/>
        </p:nvSpPr>
        <p:spPr>
          <a:xfrm>
            <a:off x="11287665" y="7784935"/>
            <a:ext cx="683053" cy="571916"/>
          </a:xfrm>
          <a:prstGeom prst="ellipse">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000" dirty="0" smtClean="0">
                <a:solidFill>
                  <a:schemeClr val="tx1">
                    <a:lumMod val="85000"/>
                    <a:lumOff val="15000"/>
                  </a:schemeClr>
                </a:solidFill>
              </a:rPr>
              <a:t>&gt;7</a:t>
            </a:r>
            <a:r>
              <a:rPr lang="en-US" sz="1400" dirty="0" smtClean="0">
                <a:solidFill>
                  <a:schemeClr val="tx1">
                    <a:lumMod val="85000"/>
                    <a:lumOff val="15000"/>
                  </a:schemeClr>
                </a:solidFill>
              </a:rPr>
              <a:t>%</a:t>
            </a:r>
            <a:endParaRPr lang="en-US" sz="2000" dirty="0">
              <a:solidFill>
                <a:schemeClr val="tx1">
                  <a:lumMod val="85000"/>
                  <a:lumOff val="15000"/>
                </a:schemeClr>
              </a:solidFill>
            </a:endParaRPr>
          </a:p>
        </p:txBody>
      </p:sp>
      <p:sp>
        <p:nvSpPr>
          <p:cNvPr id="17" name="TextBox 16"/>
          <p:cNvSpPr txBox="1"/>
          <p:nvPr/>
        </p:nvSpPr>
        <p:spPr>
          <a:xfrm>
            <a:off x="942975" y="3170731"/>
            <a:ext cx="4543425" cy="3785652"/>
          </a:xfrm>
          <a:prstGeom prst="rect">
            <a:avLst/>
          </a:prstGeom>
          <a:noFill/>
          <a:ln>
            <a:solidFill>
              <a:srgbClr val="0E2D91"/>
            </a:solidFill>
          </a:ln>
        </p:spPr>
        <p:txBody>
          <a:bodyPr wrap="square" lIns="457200" tIns="457200" rIns="457200" bIns="457200" rtlCol="0">
            <a:spAutoFit/>
          </a:bodyPr>
          <a:lstStyle/>
          <a:p>
            <a:r>
              <a:rPr lang="en-US" sz="2400" dirty="0" smtClean="0">
                <a:solidFill>
                  <a:srgbClr val="C00000"/>
                </a:solidFill>
              </a:rPr>
              <a:t>Key Questions</a:t>
            </a:r>
          </a:p>
          <a:p>
            <a:endParaRPr lang="en-US" sz="2400" dirty="0"/>
          </a:p>
          <a:p>
            <a:r>
              <a:rPr lang="en-US" sz="2400" dirty="0" smtClean="0"/>
              <a:t>Was the training effective?</a:t>
            </a:r>
          </a:p>
          <a:p>
            <a:endParaRPr lang="en-US" sz="2400" dirty="0"/>
          </a:p>
          <a:p>
            <a:r>
              <a:rPr lang="en-US" sz="2400" dirty="0" smtClean="0"/>
              <a:t>How can the training be modified to advance learning outcomes?</a:t>
            </a:r>
          </a:p>
          <a:p>
            <a:endParaRPr lang="en-US" dirty="0" smtClean="0"/>
          </a:p>
        </p:txBody>
      </p:sp>
    </p:spTree>
    <p:extLst>
      <p:ext uri="{BB962C8B-B14F-4D97-AF65-F5344CB8AC3E}">
        <p14:creationId xmlns:p14="http://schemas.microsoft.com/office/powerpoint/2010/main" val="36435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0130" y="1392852"/>
            <a:ext cx="13210173" cy="954107"/>
          </a:xfrm>
          <a:prstGeom prst="rect">
            <a:avLst/>
          </a:prstGeom>
        </p:spPr>
        <p:txBody>
          <a:bodyPr wrap="square">
            <a:spAutoFit/>
          </a:bodyPr>
          <a:lstStyle/>
          <a:p>
            <a:r>
              <a:rPr lang="en-IN" sz="2800" dirty="0" smtClean="0"/>
              <a:t>When your team becomes aware of highly effective talent development practices, how easy or difficult is it to influence your leadership to adopt the practice?</a:t>
            </a:r>
            <a:endParaRPr lang="en-IN" sz="2800" dirty="0"/>
          </a:p>
        </p:txBody>
      </p:sp>
      <p:graphicFrame>
        <p:nvGraphicFramePr>
          <p:cNvPr id="5" name="Chart 4"/>
          <p:cNvGraphicFramePr>
            <a:graphicFrameLocks/>
          </p:cNvGraphicFramePr>
          <p:nvPr>
            <p:extLst>
              <p:ext uri="{D42A27DB-BD31-4B8C-83A1-F6EECF244321}">
                <p14:modId xmlns:p14="http://schemas.microsoft.com/office/powerpoint/2010/main" val="100316484"/>
              </p:ext>
            </p:extLst>
          </p:nvPr>
        </p:nvGraphicFramePr>
        <p:xfrm>
          <a:off x="4498340" y="3241040"/>
          <a:ext cx="9695180" cy="407924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Image result for pol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953" y="930818"/>
            <a:ext cx="1878177" cy="187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579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9250" y="1537314"/>
            <a:ext cx="13774902" cy="954107"/>
          </a:xfrm>
          <a:prstGeom prst="rect">
            <a:avLst/>
          </a:prstGeom>
        </p:spPr>
        <p:txBody>
          <a:bodyPr wrap="square">
            <a:spAutoFit/>
          </a:bodyPr>
          <a:lstStyle/>
          <a:p>
            <a:r>
              <a:rPr lang="en-IN" sz="2800" dirty="0" smtClean="0"/>
              <a:t>When influencing your leaders to replace existing practices with more efficacious practices which of the following is most effective.</a:t>
            </a:r>
            <a:endParaRPr lang="en-IN" sz="2800" dirty="0"/>
          </a:p>
        </p:txBody>
      </p:sp>
      <p:graphicFrame>
        <p:nvGraphicFramePr>
          <p:cNvPr id="5" name="Chart 4"/>
          <p:cNvGraphicFramePr>
            <a:graphicFrameLocks/>
          </p:cNvGraphicFramePr>
          <p:nvPr>
            <p:extLst>
              <p:ext uri="{D42A27DB-BD31-4B8C-83A1-F6EECF244321}">
                <p14:modId xmlns:p14="http://schemas.microsoft.com/office/powerpoint/2010/main" val="930287545"/>
              </p:ext>
            </p:extLst>
          </p:nvPr>
        </p:nvGraphicFramePr>
        <p:xfrm>
          <a:off x="3695066" y="3569335"/>
          <a:ext cx="9939654" cy="514794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Image result for pol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953" y="930818"/>
            <a:ext cx="1878177" cy="187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40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114" t="4039" r="15227" b="12121"/>
          <a:stretch/>
        </p:blipFill>
        <p:spPr>
          <a:xfrm>
            <a:off x="3133961" y="1621629"/>
            <a:ext cx="11749974" cy="7766305"/>
          </a:xfrm>
          <a:prstGeom prst="rect">
            <a:avLst/>
          </a:prstGeom>
        </p:spPr>
      </p:pic>
      <p:sp>
        <p:nvSpPr>
          <p:cNvPr id="3" name="Title 2"/>
          <p:cNvSpPr>
            <a:spLocks noGrp="1"/>
          </p:cNvSpPr>
          <p:nvPr>
            <p:ph type="title"/>
          </p:nvPr>
        </p:nvSpPr>
        <p:spPr>
          <a:xfrm>
            <a:off x="614010" y="536157"/>
            <a:ext cx="14109550" cy="1406495"/>
          </a:xfrm>
        </p:spPr>
        <p:txBody>
          <a:bodyPr>
            <a:noAutofit/>
          </a:bodyPr>
          <a:lstStyle/>
          <a:p>
            <a:r>
              <a:rPr lang="en-US" sz="5280" dirty="0">
                <a:solidFill>
                  <a:schemeClr val="tx1"/>
                </a:solidFill>
                <a:ea typeface="Century Schoolbook" charset="0"/>
                <a:cs typeface="Century Schoolbook" charset="0"/>
              </a:rPr>
              <a:t>The Zoom Web Conferencing Platform</a:t>
            </a:r>
          </a:p>
        </p:txBody>
      </p:sp>
      <p:sp>
        <p:nvSpPr>
          <p:cNvPr id="4" name="Rectangular Callout 3"/>
          <p:cNvSpPr/>
          <p:nvPr/>
        </p:nvSpPr>
        <p:spPr>
          <a:xfrm>
            <a:off x="7536418" y="3392601"/>
            <a:ext cx="2175877" cy="990378"/>
          </a:xfrm>
          <a:prstGeom prst="wedgeRectCallout">
            <a:avLst>
              <a:gd name="adj1" fmla="val -87645"/>
              <a:gd name="adj2" fmla="val -9396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40" b="1" dirty="0"/>
              <a:t>Raise Hand </a:t>
            </a:r>
            <a:r>
              <a:rPr lang="en-US" sz="1760" dirty="0"/>
              <a:t>to comment by voice</a:t>
            </a:r>
          </a:p>
        </p:txBody>
      </p:sp>
      <p:sp>
        <p:nvSpPr>
          <p:cNvPr id="6" name="Rectangular Callout 5"/>
          <p:cNvSpPr/>
          <p:nvPr/>
        </p:nvSpPr>
        <p:spPr>
          <a:xfrm>
            <a:off x="5180818" y="3385754"/>
            <a:ext cx="1980291" cy="990378"/>
          </a:xfrm>
          <a:prstGeom prst="wedgeRectCallout">
            <a:avLst>
              <a:gd name="adj1" fmla="val -28384"/>
              <a:gd name="adj2" fmla="val -9139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40" b="1" dirty="0"/>
              <a:t>Chat </a:t>
            </a:r>
            <a:r>
              <a:rPr lang="en-US" sz="1760" b="1" dirty="0"/>
              <a:t>for Tech support or to comment</a:t>
            </a:r>
            <a:endParaRPr lang="en-US" sz="1320" dirty="0"/>
          </a:p>
        </p:txBody>
      </p:sp>
      <p:sp>
        <p:nvSpPr>
          <p:cNvPr id="7" name="Rectangular Callout 6"/>
          <p:cNvSpPr/>
          <p:nvPr/>
        </p:nvSpPr>
        <p:spPr>
          <a:xfrm>
            <a:off x="3212434" y="3385754"/>
            <a:ext cx="1804033" cy="990378"/>
          </a:xfrm>
          <a:prstGeom prst="wedgeRectCallout">
            <a:avLst>
              <a:gd name="adj1" fmla="val 35297"/>
              <a:gd name="adj2" fmla="val -8903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0" b="1" dirty="0"/>
              <a:t>To test/adjust computer audio</a:t>
            </a:r>
            <a:endParaRPr lang="en-US" sz="1320" dirty="0"/>
          </a:p>
        </p:txBody>
      </p:sp>
      <p:sp>
        <p:nvSpPr>
          <p:cNvPr id="5" name="Slide Number Placeholder 4"/>
          <p:cNvSpPr>
            <a:spLocks noGrp="1"/>
          </p:cNvSpPr>
          <p:nvPr>
            <p:ph type="sldNum" sz="quarter" idx="4294967295"/>
          </p:nvPr>
        </p:nvSpPr>
        <p:spPr>
          <a:xfrm>
            <a:off x="12628357" y="9322038"/>
            <a:ext cx="4022789" cy="535441"/>
          </a:xfrm>
          <a:prstGeom prst="rect">
            <a:avLst/>
          </a:prstGeom>
        </p:spPr>
        <p:txBody>
          <a:bodyPr/>
          <a:lstStyle/>
          <a:p>
            <a:fld id="{ADD727BA-E685-4C73-9805-DA6FB45AF40C}" type="slidenum">
              <a:rPr lang="en-US" smtClean="0"/>
              <a:pPr/>
              <a:t>4</a:t>
            </a:fld>
            <a:endParaRPr lang="en-US" dirty="0"/>
          </a:p>
        </p:txBody>
      </p:sp>
      <p:sp>
        <p:nvSpPr>
          <p:cNvPr id="8" name="Rectangle 7"/>
          <p:cNvSpPr/>
          <p:nvPr/>
        </p:nvSpPr>
        <p:spPr>
          <a:xfrm>
            <a:off x="12392999" y="6015267"/>
            <a:ext cx="3231146" cy="3375247"/>
          </a:xfrm>
          <a:prstGeom prst="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446197"/>
            <a:r>
              <a:rPr lang="en-US" sz="2531" dirty="0">
                <a:solidFill>
                  <a:prstClr val="white"/>
                </a:solidFill>
              </a:rPr>
              <a:t>If you require HCG or HRCI recertification credits for your participation, please be sure to join with your full name.</a:t>
            </a:r>
          </a:p>
        </p:txBody>
      </p:sp>
    </p:spTree>
    <p:extLst>
      <p:ext uri="{BB962C8B-B14F-4D97-AF65-F5344CB8AC3E}">
        <p14:creationId xmlns:p14="http://schemas.microsoft.com/office/powerpoint/2010/main" val="219789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40</a:t>
            </a:fld>
            <a:endParaRPr lang="en-US"/>
          </a:p>
        </p:txBody>
      </p:sp>
      <p:sp>
        <p:nvSpPr>
          <p:cNvPr id="5" name="Rectangle 4"/>
          <p:cNvSpPr/>
          <p:nvPr/>
        </p:nvSpPr>
        <p:spPr>
          <a:xfrm>
            <a:off x="2911174" y="3321847"/>
            <a:ext cx="11729545" cy="3477875"/>
          </a:xfrm>
          <a:prstGeom prst="rect">
            <a:avLst/>
          </a:prstGeom>
        </p:spPr>
        <p:txBody>
          <a:bodyPr wrap="square">
            <a:spAutoFit/>
          </a:bodyPr>
          <a:lstStyle/>
          <a:p>
            <a:r>
              <a:rPr lang="en-US" sz="4400" dirty="0">
                <a:solidFill>
                  <a:srgbClr val="4A4A4A"/>
                </a:solidFill>
                <a:latin typeface="+mn-lt"/>
              </a:rPr>
              <a:t>What’s missing, as a majority of North American CEOs indicated in a recent </a:t>
            </a:r>
            <a:r>
              <a:rPr lang="en-US" sz="4400" dirty="0" smtClean="0">
                <a:solidFill>
                  <a:srgbClr val="4A4A4A"/>
                </a:solidFill>
                <a:latin typeface="+mn-lt"/>
              </a:rPr>
              <a:t>poll,</a:t>
            </a:r>
            <a:r>
              <a:rPr lang="en-US" sz="4400" baseline="30000" dirty="0" smtClean="0">
                <a:solidFill>
                  <a:srgbClr val="00ADEF"/>
                </a:solidFill>
                <a:latin typeface="+mn-lt"/>
              </a:rPr>
              <a:t> </a:t>
            </a:r>
            <a:r>
              <a:rPr lang="en-US" sz="4400" dirty="0" smtClean="0">
                <a:solidFill>
                  <a:srgbClr val="4A4A4A"/>
                </a:solidFill>
                <a:latin typeface="+mn-lt"/>
              </a:rPr>
              <a:t>is </a:t>
            </a:r>
            <a:r>
              <a:rPr lang="en-US" sz="4400" dirty="0">
                <a:solidFill>
                  <a:srgbClr val="4A4A4A"/>
                </a:solidFill>
                <a:latin typeface="+mn-lt"/>
              </a:rPr>
              <a:t>the ability to embed data analytics into day-to-day HR processes consistently and to use their predictive power to drive better decision making.</a:t>
            </a:r>
            <a:endParaRPr lang="en-US" sz="4400" dirty="0">
              <a:latin typeface="+mn-lt"/>
            </a:endParaRPr>
          </a:p>
        </p:txBody>
      </p:sp>
      <p:sp>
        <p:nvSpPr>
          <p:cNvPr id="6" name="Rectangle 5"/>
          <p:cNvSpPr/>
          <p:nvPr/>
        </p:nvSpPr>
        <p:spPr>
          <a:xfrm>
            <a:off x="2911174" y="2369347"/>
            <a:ext cx="6021970" cy="523220"/>
          </a:xfrm>
          <a:prstGeom prst="rect">
            <a:avLst/>
          </a:prstGeom>
        </p:spPr>
        <p:txBody>
          <a:bodyPr wrap="none">
            <a:spAutoFit/>
          </a:bodyPr>
          <a:lstStyle/>
          <a:p>
            <a:r>
              <a:rPr lang="en-US" sz="2800" dirty="0" smtClean="0">
                <a:latin typeface="+mn-lt"/>
              </a:rPr>
              <a:t>A CEOs Guide to Competing Through HR</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174" y="1844566"/>
            <a:ext cx="4198247" cy="52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674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 </a:t>
            </a:r>
            <a:r>
              <a:rPr lang="en-US" dirty="0" err="1" smtClean="0"/>
              <a:t>Aways</a:t>
            </a:r>
            <a:endParaRPr lang="en-US" dirty="0"/>
          </a:p>
        </p:txBody>
      </p:sp>
      <p:sp>
        <p:nvSpPr>
          <p:cNvPr id="3" name="Content Placeholder 2"/>
          <p:cNvSpPr>
            <a:spLocks noGrp="1"/>
          </p:cNvSpPr>
          <p:nvPr>
            <p:ph idx="1"/>
          </p:nvPr>
        </p:nvSpPr>
        <p:spPr/>
        <p:txBody>
          <a:bodyPr/>
          <a:lstStyle/>
          <a:p>
            <a:r>
              <a:rPr lang="en-US" dirty="0" smtClean="0"/>
              <a:t>Opportunity to shift mindset of training </a:t>
            </a:r>
            <a:r>
              <a:rPr lang="en-US" dirty="0"/>
              <a:t>as a </a:t>
            </a:r>
            <a:r>
              <a:rPr lang="en-US" dirty="0" smtClean="0"/>
              <a:t>cost </a:t>
            </a:r>
            <a:r>
              <a:rPr lang="en-US" dirty="0"/>
              <a:t>to training as a </a:t>
            </a:r>
            <a:r>
              <a:rPr lang="en-US" dirty="0" smtClean="0"/>
              <a:t>strategic value driver</a:t>
            </a:r>
          </a:p>
          <a:p>
            <a:endParaRPr lang="en-US" dirty="0"/>
          </a:p>
          <a:p>
            <a:r>
              <a:rPr lang="en-US" dirty="0" smtClean="0"/>
              <a:t>Suboptimal choices are driving down impact, resulting in perennial challenges</a:t>
            </a:r>
          </a:p>
          <a:p>
            <a:pPr lvl="1"/>
            <a:r>
              <a:rPr lang="en-US" dirty="0" smtClean="0"/>
              <a:t>Devil </a:t>
            </a:r>
            <a:r>
              <a:rPr lang="en-US" dirty="0"/>
              <a:t>is in the details, no silver bullet</a:t>
            </a:r>
          </a:p>
          <a:p>
            <a:pPr lvl="1"/>
            <a:r>
              <a:rPr lang="en-US" dirty="0"/>
              <a:t>Where you invest </a:t>
            </a:r>
            <a:r>
              <a:rPr lang="en-US" dirty="0" smtClean="0"/>
              <a:t>matters</a:t>
            </a:r>
          </a:p>
          <a:p>
            <a:pPr lvl="1"/>
            <a:endParaRPr lang="en-US" dirty="0"/>
          </a:p>
          <a:p>
            <a:r>
              <a:rPr lang="en-US" dirty="0" smtClean="0"/>
              <a:t>Training can drive sustained improvements in human capital</a:t>
            </a:r>
          </a:p>
          <a:p>
            <a:pPr lvl="1"/>
            <a:r>
              <a:rPr lang="en-US" dirty="0" smtClean="0"/>
              <a:t>Use scientific evidence and analytics</a:t>
            </a:r>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41</a:t>
            </a:fld>
            <a:endParaRPr lang="en-US"/>
          </a:p>
        </p:txBody>
      </p:sp>
    </p:spTree>
    <p:extLst>
      <p:ext uri="{BB962C8B-B14F-4D97-AF65-F5344CB8AC3E}">
        <p14:creationId xmlns:p14="http://schemas.microsoft.com/office/powerpoint/2010/main" val="3301225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2</a:t>
            </a:r>
            <a:endParaRPr lang="en-US" dirty="0"/>
          </a:p>
        </p:txBody>
      </p:sp>
      <p:sp>
        <p:nvSpPr>
          <p:cNvPr id="3" name="Content Placeholder 2"/>
          <p:cNvSpPr>
            <a:spLocks noGrp="1"/>
          </p:cNvSpPr>
          <p:nvPr>
            <p:ph idx="1"/>
          </p:nvPr>
        </p:nvSpPr>
        <p:spPr>
          <a:xfrm>
            <a:off x="1228725" y="2678113"/>
            <a:ext cx="8104461" cy="6381750"/>
          </a:xfrm>
        </p:spPr>
        <p:txBody>
          <a:bodyPr/>
          <a:lstStyle/>
          <a:p>
            <a:pPr marL="0" indent="0">
              <a:buNone/>
            </a:pPr>
            <a:r>
              <a:rPr lang="en-US" dirty="0" smtClean="0"/>
              <a:t>Will you utilize the results of this benchmark study to make improvements to your learning and development practices?</a:t>
            </a:r>
          </a:p>
          <a:p>
            <a:endParaRPr lang="en-US" dirty="0"/>
          </a:p>
          <a:p>
            <a:pPr lvl="1"/>
            <a:r>
              <a:rPr lang="en-US" sz="4400" dirty="0" smtClean="0"/>
              <a:t>Yes</a:t>
            </a:r>
          </a:p>
          <a:p>
            <a:pPr lvl="1"/>
            <a:r>
              <a:rPr lang="en-US" sz="4400" dirty="0" smtClean="0"/>
              <a:t>Maybe</a:t>
            </a:r>
          </a:p>
          <a:p>
            <a:pPr lvl="1"/>
            <a:r>
              <a:rPr lang="en-US" sz="4400" dirty="0" smtClean="0"/>
              <a:t>No</a:t>
            </a:r>
            <a:endParaRPr lang="en-US" sz="4400" dirty="0"/>
          </a:p>
        </p:txBody>
      </p:sp>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42</a:t>
            </a:fld>
            <a:endParaRPr lang="en-US"/>
          </a:p>
        </p:txBody>
      </p:sp>
      <p:pic>
        <p:nvPicPr>
          <p:cNvPr id="5" name="Picture 2" descr="Related image"/>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9087" y="2154157"/>
            <a:ext cx="9303735" cy="716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14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3</a:t>
            </a:r>
            <a:endParaRPr lang="en-US" dirty="0"/>
          </a:p>
        </p:txBody>
      </p:sp>
      <p:sp>
        <p:nvSpPr>
          <p:cNvPr id="3" name="Content Placeholder 2"/>
          <p:cNvSpPr>
            <a:spLocks noGrp="1"/>
          </p:cNvSpPr>
          <p:nvPr>
            <p:ph idx="1"/>
          </p:nvPr>
        </p:nvSpPr>
        <p:spPr>
          <a:xfrm>
            <a:off x="1228725" y="2678113"/>
            <a:ext cx="7174296" cy="6381750"/>
          </a:xfrm>
        </p:spPr>
        <p:txBody>
          <a:bodyPr/>
          <a:lstStyle/>
          <a:p>
            <a:pPr marL="0" indent="0">
              <a:buNone/>
            </a:pPr>
            <a:r>
              <a:rPr lang="en-US" dirty="0" smtClean="0"/>
              <a:t>Will you share at least one take away from this study with others?</a:t>
            </a:r>
          </a:p>
          <a:p>
            <a:pPr marL="0" indent="0">
              <a:buNone/>
            </a:pPr>
            <a:endParaRPr lang="en-US" dirty="0"/>
          </a:p>
          <a:p>
            <a:pPr>
              <a:buFont typeface="Wingdings" panose="05000000000000000000" pitchFamily="2" charset="2"/>
              <a:buChar char="§"/>
            </a:pPr>
            <a:r>
              <a:rPr lang="en-US" dirty="0" smtClean="0"/>
              <a:t>Yes</a:t>
            </a:r>
          </a:p>
          <a:p>
            <a:pPr>
              <a:buFont typeface="Wingdings" panose="05000000000000000000" pitchFamily="2" charset="2"/>
              <a:buChar char="§"/>
            </a:pPr>
            <a:r>
              <a:rPr lang="en-US" dirty="0" smtClean="0"/>
              <a:t>No</a:t>
            </a:r>
            <a:endParaRPr lang="en-US" dirty="0"/>
          </a:p>
        </p:txBody>
      </p:sp>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43</a:t>
            </a:fld>
            <a:endParaRPr lang="en-US"/>
          </a:p>
        </p:txBody>
      </p:sp>
      <p:pic>
        <p:nvPicPr>
          <p:cNvPr id="5" name="Picture 2" descr="Related image"/>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1602" y="2333297"/>
            <a:ext cx="9303735" cy="716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55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Questions?</a:t>
            </a:r>
            <a:endParaRPr lang="en-US" dirty="0"/>
          </a:p>
        </p:txBody>
      </p:sp>
      <p:sp>
        <p:nvSpPr>
          <p:cNvPr id="13" name="Text Placeholder 1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44</a:t>
            </a:fld>
            <a:endParaRPr lang="en-US"/>
          </a:p>
        </p:txBody>
      </p:sp>
      <p:sp>
        <p:nvSpPr>
          <p:cNvPr id="5" name="Rectangle 4"/>
          <p:cNvSpPr/>
          <p:nvPr/>
        </p:nvSpPr>
        <p:spPr>
          <a:xfrm rot="5400000">
            <a:off x="16768707" y="3309671"/>
            <a:ext cx="1424587" cy="7815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Needs</a:t>
            </a:r>
          </a:p>
          <a:p>
            <a:pPr algn="ctr"/>
            <a:r>
              <a:rPr lang="en-US" sz="1400" b="1" dirty="0" smtClean="0"/>
              <a:t>Analysis</a:t>
            </a:r>
          </a:p>
          <a:p>
            <a:pPr algn="ctr"/>
            <a:endParaRPr lang="en-US" sz="1400" b="1" dirty="0"/>
          </a:p>
          <a:p>
            <a:pPr algn="ctr"/>
            <a:endParaRPr lang="en-US" sz="1400" b="1" dirty="0" smtClean="0"/>
          </a:p>
          <a:p>
            <a:pPr algn="ctr"/>
            <a:endParaRPr lang="en-US" sz="1400" b="1" dirty="0"/>
          </a:p>
          <a:p>
            <a:pPr algn="ctr"/>
            <a:endParaRPr lang="en-US" sz="1400" b="1" dirty="0"/>
          </a:p>
        </p:txBody>
      </p:sp>
      <p:sp>
        <p:nvSpPr>
          <p:cNvPr id="6" name="Rectangle 5"/>
          <p:cNvSpPr/>
          <p:nvPr/>
        </p:nvSpPr>
        <p:spPr>
          <a:xfrm rot="5400000">
            <a:off x="16752348" y="4743616"/>
            <a:ext cx="1457302" cy="7815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Learner Characteristics</a:t>
            </a:r>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a:p>
        </p:txBody>
      </p:sp>
      <p:sp>
        <p:nvSpPr>
          <p:cNvPr id="7" name="Rectangle 6"/>
          <p:cNvSpPr/>
          <p:nvPr/>
        </p:nvSpPr>
        <p:spPr>
          <a:xfrm rot="5400000">
            <a:off x="16819672" y="6025490"/>
            <a:ext cx="1325959" cy="78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r>
              <a:rPr lang="en-US" sz="1400" b="1" dirty="0" smtClean="0"/>
              <a:t>Learning </a:t>
            </a:r>
          </a:p>
          <a:p>
            <a:pPr algn="ctr"/>
            <a:r>
              <a:rPr lang="en-US" sz="1400" b="1" dirty="0" smtClean="0"/>
              <a:t>Design</a:t>
            </a:r>
          </a:p>
          <a:p>
            <a:pPr algn="ctr"/>
            <a:endParaRPr lang="en-US" sz="1400" b="1" dirty="0"/>
          </a:p>
        </p:txBody>
      </p:sp>
      <p:sp>
        <p:nvSpPr>
          <p:cNvPr id="8" name="Rectangle 7"/>
          <p:cNvSpPr/>
          <p:nvPr/>
        </p:nvSpPr>
        <p:spPr>
          <a:xfrm rot="5400000">
            <a:off x="16819674" y="7351447"/>
            <a:ext cx="1325957" cy="781505"/>
          </a:xfrm>
          <a:prstGeom prst="rect">
            <a:avLst/>
          </a:prstGeom>
          <a:solidFill>
            <a:srgbClr val="29DB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sz="1400" b="1" dirty="0" smtClean="0"/>
              <a:t>Learner’s Work Environment</a:t>
            </a:r>
            <a:endParaRPr lang="en-US" sz="1400" b="1" dirty="0"/>
          </a:p>
        </p:txBody>
      </p:sp>
      <p:sp>
        <p:nvSpPr>
          <p:cNvPr id="9" name="Rectangle 8"/>
          <p:cNvSpPr/>
          <p:nvPr/>
        </p:nvSpPr>
        <p:spPr>
          <a:xfrm rot="5400000">
            <a:off x="16821694" y="8696975"/>
            <a:ext cx="1321918" cy="78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Continuous Improvement</a:t>
            </a:r>
          </a:p>
          <a:p>
            <a:pPr algn="ctr"/>
            <a:endParaRPr lang="en-US" sz="1400" b="1" dirty="0"/>
          </a:p>
          <a:p>
            <a:pPr algn="ctr"/>
            <a:endParaRPr lang="en-US" sz="1400" b="1" dirty="0" smtClean="0"/>
          </a:p>
          <a:p>
            <a:pPr algn="ctr"/>
            <a:endParaRPr lang="en-US" sz="1400" b="1" dirty="0"/>
          </a:p>
          <a:p>
            <a:pPr algn="ctr"/>
            <a:endParaRPr lang="en-US" sz="1400" b="1" dirty="0"/>
          </a:p>
        </p:txBody>
      </p:sp>
      <p:sp>
        <p:nvSpPr>
          <p:cNvPr id="10" name="Rectangle 9"/>
          <p:cNvSpPr/>
          <p:nvPr/>
        </p:nvSpPr>
        <p:spPr>
          <a:xfrm rot="5400000">
            <a:off x="16768705" y="580126"/>
            <a:ext cx="1424587" cy="78150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Learning Outcomes</a:t>
            </a:r>
          </a:p>
          <a:p>
            <a:pPr algn="ctr"/>
            <a:endParaRPr lang="en-US" sz="1400" b="1" dirty="0"/>
          </a:p>
          <a:p>
            <a:pPr algn="ctr"/>
            <a:endParaRPr lang="en-US" sz="1400" b="1" dirty="0" smtClean="0"/>
          </a:p>
          <a:p>
            <a:pPr algn="ctr"/>
            <a:endParaRPr lang="en-US" sz="1400" b="1" dirty="0"/>
          </a:p>
          <a:p>
            <a:pPr algn="ctr"/>
            <a:endParaRPr lang="en-US" sz="1400" b="1" dirty="0"/>
          </a:p>
        </p:txBody>
      </p:sp>
      <p:sp>
        <p:nvSpPr>
          <p:cNvPr id="11" name="Rectangle 10"/>
          <p:cNvSpPr/>
          <p:nvPr/>
        </p:nvSpPr>
        <p:spPr>
          <a:xfrm rot="5400000">
            <a:off x="16818020" y="1941399"/>
            <a:ext cx="1325959" cy="78150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Learning Effectiveness</a:t>
            </a:r>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a:p>
        </p:txBody>
      </p:sp>
    </p:spTree>
    <p:extLst>
      <p:ext uri="{BB962C8B-B14F-4D97-AF65-F5344CB8AC3E}">
        <p14:creationId xmlns:p14="http://schemas.microsoft.com/office/powerpoint/2010/main" val="422050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2018 HCG Talent Development Benchmark Study</a:t>
            </a:r>
            <a:r>
              <a:rPr lang="en-US" sz="7200" dirty="0"/>
              <a:t/>
            </a:r>
            <a:br>
              <a:rPr lang="en-US" sz="7200" dirty="0"/>
            </a:br>
            <a:r>
              <a:rPr lang="en-US" sz="4800" dirty="0"/>
              <a:t>Part </a:t>
            </a:r>
            <a:r>
              <a:rPr lang="en-US" sz="4800" dirty="0" smtClean="0"/>
              <a:t>II</a:t>
            </a:r>
            <a:br>
              <a:rPr lang="en-US" sz="4800" dirty="0" smtClean="0"/>
            </a:br>
            <a:endParaRPr lang="en-US" sz="6000" dirty="0"/>
          </a:p>
        </p:txBody>
      </p:sp>
      <p:sp>
        <p:nvSpPr>
          <p:cNvPr id="5" name="Text Placeholder 4"/>
          <p:cNvSpPr>
            <a:spLocks noGrp="1"/>
          </p:cNvSpPr>
          <p:nvPr>
            <p:ph type="body" idx="1"/>
          </p:nvPr>
        </p:nvSpPr>
        <p:spPr/>
        <p:txBody>
          <a:bodyPr/>
          <a:lstStyle/>
          <a:p>
            <a:r>
              <a:rPr lang="en-US" sz="3600" dirty="0" smtClean="0">
                <a:solidFill>
                  <a:srgbClr val="C00000"/>
                </a:solidFill>
              </a:rPr>
              <a:t>Save the date!</a:t>
            </a:r>
          </a:p>
          <a:p>
            <a:r>
              <a:rPr lang="en-US" sz="3600" dirty="0" smtClean="0"/>
              <a:t>Next Webinar</a:t>
            </a:r>
            <a:r>
              <a:rPr lang="en-US" sz="3600" dirty="0"/>
              <a:t/>
            </a:r>
            <a:br>
              <a:rPr lang="en-US" sz="3600" dirty="0"/>
            </a:br>
            <a:r>
              <a:rPr lang="en-US" sz="3600" dirty="0"/>
              <a:t>Wednesday, June 6</a:t>
            </a:r>
            <a:r>
              <a:rPr lang="en-US" sz="3600" baseline="30000" dirty="0"/>
              <a:t>th</a:t>
            </a:r>
            <a:r>
              <a:rPr lang="en-US" sz="3600" dirty="0"/>
              <a:t> 2018, 8am-9am PT</a:t>
            </a:r>
            <a:endParaRPr lang="en-US" sz="4400" dirty="0"/>
          </a:p>
          <a:p>
            <a:endParaRPr lang="en-US" dirty="0"/>
          </a:p>
        </p:txBody>
      </p:sp>
      <p:pic>
        <p:nvPicPr>
          <p:cNvPr id="1026" name="Picture 2" descr="Image result for announcement ico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4775" y="1515535"/>
            <a:ext cx="1905000" cy="1905000"/>
          </a:xfrm>
          <a:prstGeom prst="rect">
            <a:avLst/>
          </a:prstGeom>
          <a:solidFill>
            <a:schemeClr val="bg1"/>
          </a:solidFill>
        </p:spPr>
      </p:pic>
      <p:sp>
        <p:nvSpPr>
          <p:cNvPr id="7" name="Slide Number Placeholder 6"/>
          <p:cNvSpPr>
            <a:spLocks noGrp="1"/>
          </p:cNvSpPr>
          <p:nvPr>
            <p:ph type="sldNum" sz="quarter" idx="12"/>
          </p:nvPr>
        </p:nvSpPr>
        <p:spPr/>
        <p:txBody>
          <a:bodyPr/>
          <a:lstStyle/>
          <a:p>
            <a:pPr>
              <a:defRPr/>
            </a:pPr>
            <a:fld id="{7D203A10-42A7-4D12-A7C2-77944905272E}" type="slidenum">
              <a:rPr lang="en-US" smtClean="0"/>
              <a:pPr>
                <a:defRPr/>
              </a:pPr>
              <a:t>45</a:t>
            </a:fld>
            <a:endParaRPr lang="en-US"/>
          </a:p>
        </p:txBody>
      </p:sp>
    </p:spTree>
    <p:extLst>
      <p:ext uri="{BB962C8B-B14F-4D97-AF65-F5344CB8AC3E}">
        <p14:creationId xmlns:p14="http://schemas.microsoft.com/office/powerpoint/2010/main" val="1910642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50" y="-3471863"/>
            <a:ext cx="18040350" cy="13530263"/>
          </a:xfrm>
          <a:prstGeom prst="rect">
            <a:avLst/>
          </a:prstGeom>
        </p:spPr>
      </p:pic>
      <p:sp>
        <p:nvSpPr>
          <p:cNvPr id="2" name="Title 1"/>
          <p:cNvSpPr>
            <a:spLocks noGrp="1"/>
          </p:cNvSpPr>
          <p:nvPr>
            <p:ph type="ctrTitle"/>
          </p:nvPr>
        </p:nvSpPr>
        <p:spPr>
          <a:xfrm>
            <a:off x="5175250" y="-3755103"/>
            <a:ext cx="7595870" cy="13813503"/>
          </a:xfrm>
          <a:solidFill>
            <a:srgbClr val="FFFFFF">
              <a:alpha val="79000"/>
            </a:srgbClr>
          </a:solidFill>
        </p:spPr>
        <p:txBody>
          <a:bodyPr>
            <a:normAutofit fontScale="90000"/>
          </a:bodyPr>
          <a:lstStyle/>
          <a:p>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smtClean="0"/>
              <a:t/>
            </a:r>
            <a:br>
              <a:rPr lang="en-US" sz="7300" dirty="0" smtClean="0"/>
            </a:br>
            <a:r>
              <a:rPr lang="en-US" sz="7300" dirty="0"/>
              <a:t/>
            </a:r>
            <a:br>
              <a:rPr lang="en-US" sz="7300" dirty="0"/>
            </a:br>
            <a:r>
              <a:rPr lang="en-US" sz="7300" dirty="0" smtClean="0"/>
              <a:t/>
            </a:r>
            <a:br>
              <a:rPr lang="en-US" sz="7300" dirty="0" smtClean="0"/>
            </a:br>
            <a:r>
              <a:rPr lang="en-US" sz="7300" dirty="0"/>
              <a:t/>
            </a:r>
            <a:br>
              <a:rPr lang="en-US" sz="7300" dirty="0"/>
            </a:br>
            <a:r>
              <a:rPr lang="en-US" sz="5300" dirty="0" smtClean="0"/>
              <a:t/>
            </a:r>
            <a:br>
              <a:rPr lang="en-US" sz="5300" dirty="0" smtClean="0"/>
            </a:br>
            <a:endParaRPr lang="en-US" sz="5300" dirty="0"/>
          </a:p>
        </p:txBody>
      </p:sp>
      <p:sp>
        <p:nvSpPr>
          <p:cNvPr id="7" name="Rectangle 6"/>
          <p:cNvSpPr/>
          <p:nvPr/>
        </p:nvSpPr>
        <p:spPr>
          <a:xfrm>
            <a:off x="6753860" y="2644109"/>
            <a:ext cx="4438650" cy="769441"/>
          </a:xfrm>
          <a:prstGeom prst="rect">
            <a:avLst/>
          </a:prstGeom>
          <a:solidFill>
            <a:schemeClr val="bg1">
              <a:alpha val="35000"/>
            </a:schemeClr>
          </a:solidFill>
        </p:spPr>
        <p:txBody>
          <a:bodyPr wrap="square">
            <a:spAutoFit/>
          </a:bodyPr>
          <a:lstStyle/>
          <a:p>
            <a:pPr algn="ctr"/>
            <a:r>
              <a:rPr lang="en-US" sz="4400" b="1" dirty="0" smtClean="0">
                <a:solidFill>
                  <a:srgbClr val="D03029"/>
                </a:solidFill>
              </a:rPr>
              <a:t>Thank you!</a:t>
            </a:r>
            <a:endParaRPr lang="en-US" sz="3600" b="1" dirty="0">
              <a:solidFill>
                <a:srgbClr val="D03029"/>
              </a:solidFill>
            </a:endParaRPr>
          </a:p>
        </p:txBody>
      </p:sp>
      <p:pic>
        <p:nvPicPr>
          <p:cNvPr id="8" name="Picture 7" descr="logo.png"/>
          <p:cNvPicPr/>
          <p:nvPr/>
        </p:nvPicPr>
        <p:blipFill>
          <a:blip r:embed="rId4" cstate="print"/>
          <a:stretch>
            <a:fillRect/>
          </a:stretch>
        </p:blipFill>
        <p:spPr>
          <a:xfrm>
            <a:off x="7317778" y="8973248"/>
            <a:ext cx="4023360" cy="670560"/>
          </a:xfrm>
          <a:prstGeom prst="rect">
            <a:avLst/>
          </a:prstGeom>
        </p:spPr>
      </p:pic>
      <p:sp>
        <p:nvSpPr>
          <p:cNvPr id="4" name="Rectangle 3"/>
          <p:cNvSpPr/>
          <p:nvPr/>
        </p:nvSpPr>
        <p:spPr>
          <a:xfrm>
            <a:off x="8250479" y="8603916"/>
            <a:ext cx="1860702" cy="369332"/>
          </a:xfrm>
          <a:prstGeom prst="rect">
            <a:avLst/>
          </a:prstGeom>
        </p:spPr>
        <p:txBody>
          <a:bodyPr wrap="none">
            <a:spAutoFit/>
          </a:bodyPr>
          <a:lstStyle/>
          <a:p>
            <a:pPr marL="0" indent="0">
              <a:buNone/>
            </a:pPr>
            <a:r>
              <a:rPr lang="en-US" dirty="0">
                <a:solidFill>
                  <a:schemeClr val="tx1">
                    <a:lumMod val="65000"/>
                    <a:lumOff val="35000"/>
                  </a:schemeClr>
                </a:solidFill>
              </a:rPr>
              <a:t>Brought to you by</a:t>
            </a:r>
          </a:p>
        </p:txBody>
      </p:sp>
      <p:sp>
        <p:nvSpPr>
          <p:cNvPr id="5" name="Rectangle 4"/>
          <p:cNvSpPr/>
          <p:nvPr/>
        </p:nvSpPr>
        <p:spPr>
          <a:xfrm>
            <a:off x="7025640" y="-838200"/>
            <a:ext cx="4038600" cy="166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561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Study context</a:t>
            </a:r>
          </a:p>
          <a:p>
            <a:pPr>
              <a:buFont typeface="Wingdings" panose="05000000000000000000" pitchFamily="2" charset="2"/>
              <a:buChar char="§"/>
            </a:pPr>
            <a:r>
              <a:rPr lang="en-US" dirty="0" smtClean="0"/>
              <a:t>Study participants</a:t>
            </a:r>
          </a:p>
          <a:p>
            <a:pPr>
              <a:buFont typeface="Wingdings" panose="05000000000000000000" pitchFamily="2" charset="2"/>
              <a:buChar char="§"/>
            </a:pPr>
            <a:r>
              <a:rPr lang="en-US" dirty="0" smtClean="0"/>
              <a:t>Results of the L&amp;D Benchmark study</a:t>
            </a:r>
          </a:p>
          <a:p>
            <a:pPr>
              <a:buFont typeface="Wingdings" panose="05000000000000000000" pitchFamily="2" charset="2"/>
              <a:buChar char="§"/>
            </a:pPr>
            <a:r>
              <a:rPr lang="en-US" dirty="0" smtClean="0"/>
              <a:t>Q&amp;A</a:t>
            </a:r>
          </a:p>
          <a:p>
            <a:pPr marL="0" indent="0">
              <a:buClr>
                <a:srgbClr val="9B116D"/>
              </a:buClr>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404FC783-3118-4B33-B479-010EDFF9E70B}" type="slidenum">
              <a:rPr lang="en-US" smtClean="0"/>
              <a:t>5</a:t>
            </a:fld>
            <a:endParaRPr lang="en-US"/>
          </a:p>
        </p:txBody>
      </p:sp>
    </p:spTree>
    <p:extLst>
      <p:ext uri="{BB962C8B-B14F-4D97-AF65-F5344CB8AC3E}">
        <p14:creationId xmlns:p14="http://schemas.microsoft.com/office/powerpoint/2010/main" val="112552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2018 HCG Talent Development Benchmark Study</a:t>
            </a:r>
            <a:r>
              <a:rPr lang="en-US" sz="7200" dirty="0"/>
              <a:t/>
            </a:r>
            <a:br>
              <a:rPr lang="en-US" sz="7200" dirty="0"/>
            </a:br>
            <a:r>
              <a:rPr lang="en-US" sz="4800" dirty="0"/>
              <a:t>Part </a:t>
            </a:r>
            <a:r>
              <a:rPr lang="en-US" sz="4800" dirty="0" smtClean="0"/>
              <a:t>II</a:t>
            </a:r>
            <a:br>
              <a:rPr lang="en-US" sz="4800" dirty="0" smtClean="0"/>
            </a:br>
            <a:endParaRPr lang="en-US" sz="6000" dirty="0"/>
          </a:p>
        </p:txBody>
      </p:sp>
      <p:sp>
        <p:nvSpPr>
          <p:cNvPr id="5" name="Text Placeholder 4"/>
          <p:cNvSpPr>
            <a:spLocks noGrp="1"/>
          </p:cNvSpPr>
          <p:nvPr>
            <p:ph type="body" idx="1"/>
          </p:nvPr>
        </p:nvSpPr>
        <p:spPr/>
        <p:txBody>
          <a:bodyPr/>
          <a:lstStyle/>
          <a:p>
            <a:r>
              <a:rPr lang="en-US" sz="3600" dirty="0" smtClean="0">
                <a:solidFill>
                  <a:srgbClr val="C00000"/>
                </a:solidFill>
              </a:rPr>
              <a:t>Mark your calendars!</a:t>
            </a:r>
          </a:p>
          <a:p>
            <a:r>
              <a:rPr lang="en-US" sz="3600" dirty="0" smtClean="0"/>
              <a:t>Next Webinar</a:t>
            </a:r>
            <a:r>
              <a:rPr lang="en-US" sz="3600" dirty="0"/>
              <a:t/>
            </a:r>
            <a:br>
              <a:rPr lang="en-US" sz="3600" dirty="0"/>
            </a:br>
            <a:r>
              <a:rPr lang="en-US" sz="3600" dirty="0"/>
              <a:t>Wednesday, June 6</a:t>
            </a:r>
            <a:r>
              <a:rPr lang="en-US" sz="3600" baseline="30000" dirty="0"/>
              <a:t>th</a:t>
            </a:r>
            <a:r>
              <a:rPr lang="en-US" sz="3600" dirty="0"/>
              <a:t> 2018, 8am-9am PT</a:t>
            </a:r>
            <a:endParaRPr lang="en-US" sz="4400" dirty="0"/>
          </a:p>
          <a:p>
            <a:endParaRPr lang="en-US" dirty="0"/>
          </a:p>
        </p:txBody>
      </p:sp>
      <p:pic>
        <p:nvPicPr>
          <p:cNvPr id="1026" name="Picture 2" descr="Image result for announcement ico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4775" y="1515535"/>
            <a:ext cx="1905000" cy="1905000"/>
          </a:xfrm>
          <a:prstGeom prst="rect">
            <a:avLst/>
          </a:prstGeom>
          <a:solidFill>
            <a:schemeClr val="bg1"/>
          </a:solidFill>
        </p:spPr>
      </p:pic>
      <p:sp>
        <p:nvSpPr>
          <p:cNvPr id="7" name="Slide Number Placeholder 6"/>
          <p:cNvSpPr>
            <a:spLocks noGrp="1"/>
          </p:cNvSpPr>
          <p:nvPr>
            <p:ph type="sldNum" sz="quarter" idx="12"/>
          </p:nvPr>
        </p:nvSpPr>
        <p:spPr/>
        <p:txBody>
          <a:bodyPr/>
          <a:lstStyle/>
          <a:p>
            <a:pPr>
              <a:defRPr/>
            </a:pPr>
            <a:fld id="{7D203A10-42A7-4D12-A7C2-77944905272E}" type="slidenum">
              <a:rPr lang="en-US" smtClean="0"/>
              <a:pPr>
                <a:defRPr/>
              </a:pPr>
              <a:t>6</a:t>
            </a:fld>
            <a:endParaRPr lang="en-US"/>
          </a:p>
        </p:txBody>
      </p:sp>
    </p:spTree>
    <p:extLst>
      <p:ext uri="{BB962C8B-B14F-4D97-AF65-F5344CB8AC3E}">
        <p14:creationId xmlns:p14="http://schemas.microsoft.com/office/powerpoint/2010/main" val="222908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Capital Dashboard</a:t>
            </a:r>
            <a:br>
              <a:rPr lang="en-US" dirty="0" smtClean="0"/>
            </a:br>
            <a:r>
              <a:rPr lang="en-US" sz="4800" b="0" dirty="0" smtClean="0"/>
              <a:t>C-Suite Perspectives</a:t>
            </a:r>
            <a:endParaRPr lang="en-US" sz="4800" b="0" dirty="0"/>
          </a:p>
        </p:txBody>
      </p:sp>
      <p:sp>
        <p:nvSpPr>
          <p:cNvPr id="4" name="Oval 3"/>
          <p:cNvSpPr/>
          <p:nvPr/>
        </p:nvSpPr>
        <p:spPr>
          <a:xfrm>
            <a:off x="1228725" y="3741901"/>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0000"/>
                </a:solidFill>
                <a:latin typeface="Georgia" panose="02040502050405020303" pitchFamily="18" charset="0"/>
              </a:rPr>
              <a:t>8</a:t>
            </a:r>
            <a:r>
              <a:rPr lang="en-US" sz="3600" dirty="0" smtClean="0">
                <a:solidFill>
                  <a:srgbClr val="C00000"/>
                </a:solidFill>
                <a:latin typeface="Georgia" panose="02040502050405020303" pitchFamily="18" charset="0"/>
              </a:rPr>
              <a:t>5.2</a:t>
            </a:r>
            <a:r>
              <a:rPr lang="en-US" sz="3600" dirty="0" smtClean="0">
                <a:solidFill>
                  <a:schemeClr val="tx1"/>
                </a:solidFill>
                <a:latin typeface="Georgia" panose="02040502050405020303" pitchFamily="18" charset="0"/>
              </a:rPr>
              <a:t> </a:t>
            </a:r>
            <a:r>
              <a:rPr lang="en-US" dirty="0">
                <a:solidFill>
                  <a:srgbClr val="C00000"/>
                </a:solidFill>
                <a:latin typeface="Georgia" panose="02040502050405020303" pitchFamily="18" charset="0"/>
              </a:rPr>
              <a:t>million</a:t>
            </a:r>
            <a:r>
              <a:rPr lang="en-US" dirty="0">
                <a:solidFill>
                  <a:schemeClr val="tx1"/>
                </a:solidFill>
                <a:latin typeface="Georgia" panose="02040502050405020303" pitchFamily="18" charset="0"/>
              </a:rPr>
              <a:t> skilled </a:t>
            </a:r>
            <a:r>
              <a:rPr lang="en-US" dirty="0" smtClean="0">
                <a:solidFill>
                  <a:schemeClr val="tx1"/>
                </a:solidFill>
                <a:latin typeface="Georgia" panose="02040502050405020303" pitchFamily="18" charset="0"/>
              </a:rPr>
              <a:t>worker shortage by </a:t>
            </a:r>
          </a:p>
          <a:p>
            <a:pPr algn="ctr"/>
            <a:r>
              <a:rPr lang="en-US" sz="3200" dirty="0" smtClean="0">
                <a:solidFill>
                  <a:schemeClr val="tx1"/>
                </a:solidFill>
                <a:latin typeface="Georgia" panose="02040502050405020303" pitchFamily="18" charset="0"/>
              </a:rPr>
              <a:t>2030</a:t>
            </a:r>
            <a:r>
              <a:rPr lang="en-US" sz="2800" baseline="30000" dirty="0" smtClean="0">
                <a:solidFill>
                  <a:schemeClr val="tx1"/>
                </a:solidFill>
                <a:latin typeface="Georgia" panose="02040502050405020303" pitchFamily="18" charset="0"/>
              </a:rPr>
              <a:t>1</a:t>
            </a:r>
            <a:endParaRPr lang="en-US" sz="2800" baseline="30000" dirty="0">
              <a:solidFill>
                <a:schemeClr val="tx1"/>
              </a:solidFill>
              <a:latin typeface="Georgia" panose="02040502050405020303" pitchFamily="18" charset="0"/>
            </a:endParaRPr>
          </a:p>
        </p:txBody>
      </p:sp>
      <p:sp>
        <p:nvSpPr>
          <p:cNvPr id="5" name="Rectangle 4"/>
          <p:cNvSpPr/>
          <p:nvPr/>
        </p:nvSpPr>
        <p:spPr>
          <a:xfrm>
            <a:off x="1512639" y="8330446"/>
            <a:ext cx="8763233" cy="738664"/>
          </a:xfrm>
          <a:prstGeom prst="rect">
            <a:avLst/>
          </a:prstGeom>
        </p:spPr>
        <p:txBody>
          <a:bodyPr wrap="none">
            <a:spAutoFit/>
          </a:bodyPr>
          <a:lstStyle/>
          <a:p>
            <a:r>
              <a:rPr lang="en-US" sz="1400" baseline="30000" dirty="0" smtClean="0">
                <a:solidFill>
                  <a:schemeClr val="bg1">
                    <a:lumMod val="50000"/>
                  </a:schemeClr>
                </a:solidFill>
              </a:rPr>
              <a:t>1</a:t>
            </a:r>
            <a:r>
              <a:rPr lang="en-US" sz="1400" dirty="0" smtClean="0">
                <a:solidFill>
                  <a:schemeClr val="bg1">
                    <a:lumMod val="50000"/>
                  </a:schemeClr>
                </a:solidFill>
              </a:rPr>
              <a:t>https</a:t>
            </a:r>
            <a:r>
              <a:rPr lang="en-US" sz="1400" dirty="0">
                <a:solidFill>
                  <a:schemeClr val="bg1">
                    <a:lumMod val="50000"/>
                  </a:schemeClr>
                </a:solidFill>
              </a:rPr>
              <a:t>://</a:t>
            </a:r>
            <a:r>
              <a:rPr lang="en-US" sz="1400" dirty="0" smtClean="0">
                <a:solidFill>
                  <a:schemeClr val="bg1">
                    <a:lumMod val="50000"/>
                  </a:schemeClr>
                </a:solidFill>
              </a:rPr>
              <a:t>www.kornferry.com/institute/talent-crunch-future-of-work?reports-and-insights</a:t>
            </a:r>
          </a:p>
          <a:p>
            <a:r>
              <a:rPr lang="en-US" sz="1400" baseline="30000" dirty="0" smtClean="0">
                <a:solidFill>
                  <a:schemeClr val="bg1">
                    <a:lumMod val="50000"/>
                  </a:schemeClr>
                </a:solidFill>
              </a:rPr>
              <a:t>3 </a:t>
            </a:r>
            <a:r>
              <a:rPr lang="en-US" sz="1400" dirty="0">
                <a:solidFill>
                  <a:schemeClr val="bg1">
                    <a:lumMod val="50000"/>
                  </a:schemeClr>
                </a:solidFill>
              </a:rPr>
              <a:t>https://www.ddiworld.com/DDI/media/trend-research/glf2018/global-leadership-forecast-2018_ddi_tr.pdf?ext=.</a:t>
            </a:r>
            <a:r>
              <a:rPr lang="en-US" sz="1400" dirty="0" smtClean="0">
                <a:solidFill>
                  <a:schemeClr val="bg1">
                    <a:lumMod val="50000"/>
                  </a:schemeClr>
                </a:solidFill>
              </a:rPr>
              <a:t>pdf</a:t>
            </a:r>
          </a:p>
          <a:p>
            <a:r>
              <a:rPr lang="en-US" sz="1400" baseline="30000" dirty="0">
                <a:solidFill>
                  <a:schemeClr val="bg1">
                    <a:lumMod val="50000"/>
                  </a:schemeClr>
                </a:solidFill>
              </a:rPr>
              <a:t>4</a:t>
            </a:r>
            <a:r>
              <a:rPr lang="en-US" sz="1400" dirty="0" smtClean="0">
                <a:solidFill>
                  <a:schemeClr val="bg1">
                    <a:lumMod val="50000"/>
                  </a:schemeClr>
                </a:solidFill>
              </a:rPr>
              <a:t>Economist </a:t>
            </a:r>
            <a:r>
              <a:rPr lang="en-US" sz="1400" dirty="0">
                <a:solidFill>
                  <a:schemeClr val="bg1">
                    <a:lumMod val="50000"/>
                  </a:schemeClr>
                </a:solidFill>
              </a:rPr>
              <a:t>Intelligence Unit/CMA Report (2012): Talent pipeline draining </a:t>
            </a:r>
            <a:r>
              <a:rPr lang="en-US" sz="1400" dirty="0" smtClean="0">
                <a:solidFill>
                  <a:schemeClr val="bg1">
                    <a:lumMod val="50000"/>
                  </a:schemeClr>
                </a:solidFill>
              </a:rPr>
              <a:t>growth</a:t>
            </a:r>
            <a:endParaRPr lang="en-US" sz="1400" dirty="0">
              <a:solidFill>
                <a:schemeClr val="bg1">
                  <a:lumMod val="50000"/>
                </a:schemeClr>
              </a:solidFill>
            </a:endParaRPr>
          </a:p>
        </p:txBody>
      </p:sp>
      <p:sp>
        <p:nvSpPr>
          <p:cNvPr id="9" name="Oval 8"/>
          <p:cNvSpPr/>
          <p:nvPr/>
        </p:nvSpPr>
        <p:spPr>
          <a:xfrm>
            <a:off x="5208209" y="3741899"/>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latin typeface="Georgia" panose="02040502050405020303" pitchFamily="18" charset="0"/>
              </a:rPr>
              <a:t>60% </a:t>
            </a:r>
          </a:p>
          <a:p>
            <a:pPr algn="ctr"/>
            <a:r>
              <a:rPr lang="en-US" dirty="0" smtClean="0">
                <a:solidFill>
                  <a:schemeClr val="tx1"/>
                </a:solidFill>
                <a:latin typeface="Georgia" panose="02040502050405020303" pitchFamily="18" charset="0"/>
              </a:rPr>
              <a:t>Failure to attract/retain top talent</a:t>
            </a:r>
            <a:r>
              <a:rPr lang="en-US" baseline="30000" dirty="0" smtClean="0">
                <a:solidFill>
                  <a:schemeClr val="tx1"/>
                </a:solidFill>
                <a:latin typeface="Georgia" panose="02040502050405020303" pitchFamily="18" charset="0"/>
              </a:rPr>
              <a:t>3</a:t>
            </a:r>
            <a:endParaRPr lang="en-US" sz="2800" baseline="30000" dirty="0">
              <a:solidFill>
                <a:schemeClr val="tx1"/>
              </a:solidFill>
              <a:latin typeface="Georgia" panose="02040502050405020303" pitchFamily="18" charset="0"/>
            </a:endParaRPr>
          </a:p>
        </p:txBody>
      </p:sp>
      <p:sp>
        <p:nvSpPr>
          <p:cNvPr id="13" name="Oval 12"/>
          <p:cNvSpPr/>
          <p:nvPr/>
        </p:nvSpPr>
        <p:spPr>
          <a:xfrm>
            <a:off x="9187693" y="3741900"/>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latin typeface="Georgia" panose="02040502050405020303" pitchFamily="18" charset="0"/>
              </a:rPr>
              <a:t>43% </a:t>
            </a:r>
          </a:p>
          <a:p>
            <a:pPr algn="ctr"/>
            <a:r>
              <a:rPr lang="en-US" dirty="0" smtClean="0">
                <a:solidFill>
                  <a:srgbClr val="343841"/>
                </a:solidFill>
                <a:latin typeface="Georgia" panose="02040502050405020303" pitchFamily="18" charset="0"/>
              </a:rPr>
              <a:t>Inadequate human capital reason for not achieving financial targets</a:t>
            </a:r>
            <a:r>
              <a:rPr lang="en-US" baseline="30000" dirty="0" smtClean="0">
                <a:solidFill>
                  <a:srgbClr val="343841"/>
                </a:solidFill>
                <a:latin typeface="Georgia" panose="02040502050405020303" pitchFamily="18" charset="0"/>
              </a:rPr>
              <a:t>4</a:t>
            </a:r>
            <a:endParaRPr lang="en-US" baseline="30000" dirty="0">
              <a:latin typeface="Georgia" panose="02040502050405020303" pitchFamily="18" charset="0"/>
            </a:endParaRPr>
          </a:p>
        </p:txBody>
      </p:sp>
      <p:sp>
        <p:nvSpPr>
          <p:cNvPr id="14" name="Oval 13"/>
          <p:cNvSpPr/>
          <p:nvPr/>
        </p:nvSpPr>
        <p:spPr>
          <a:xfrm>
            <a:off x="13167178" y="3741901"/>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latin typeface="Georgia" panose="02040502050405020303" pitchFamily="18" charset="0"/>
              </a:rPr>
              <a:t>40% </a:t>
            </a:r>
          </a:p>
          <a:p>
            <a:pPr algn="ctr"/>
            <a:r>
              <a:rPr lang="en-US" dirty="0" smtClean="0">
                <a:solidFill>
                  <a:srgbClr val="343841"/>
                </a:solidFill>
                <a:latin typeface="Georgia" panose="02040502050405020303" pitchFamily="18" charset="0"/>
              </a:rPr>
              <a:t>Inadequate human capital reducing company’s ability to innovate</a:t>
            </a:r>
            <a:r>
              <a:rPr lang="en-US" baseline="30000" dirty="0" smtClean="0">
                <a:solidFill>
                  <a:srgbClr val="343841"/>
                </a:solidFill>
                <a:latin typeface="Georgia" panose="02040502050405020303" pitchFamily="18" charset="0"/>
              </a:rPr>
              <a:t>4</a:t>
            </a:r>
            <a:endParaRPr lang="en-US" baseline="30000"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pPr>
              <a:defRPr/>
            </a:pPr>
            <a:fld id="{88BE5F5D-66EE-4BA4-B9F6-0A9FF2E92A28}" type="slidenum">
              <a:rPr lang="en-US" smtClean="0"/>
              <a:pPr>
                <a:defRPr/>
              </a:pPr>
              <a:t>7</a:t>
            </a:fld>
            <a:endParaRPr lang="en-US"/>
          </a:p>
        </p:txBody>
      </p:sp>
    </p:spTree>
    <p:extLst>
      <p:ext uri="{BB962C8B-B14F-4D97-AF65-F5344CB8AC3E}">
        <p14:creationId xmlns:p14="http://schemas.microsoft.com/office/powerpoint/2010/main" val="383142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Human Capital Investment?</a:t>
            </a:r>
            <a:endParaRPr lang="en-US" dirty="0"/>
          </a:p>
        </p:txBody>
      </p:sp>
      <p:sp>
        <p:nvSpPr>
          <p:cNvPr id="3" name="Slide Number Placeholder 2"/>
          <p:cNvSpPr>
            <a:spLocks noGrp="1"/>
          </p:cNvSpPr>
          <p:nvPr>
            <p:ph type="sldNum" sz="quarter" idx="12"/>
          </p:nvPr>
        </p:nvSpPr>
        <p:spPr/>
        <p:txBody>
          <a:bodyPr/>
          <a:lstStyle/>
          <a:p>
            <a:fld id="{8DE93121-C843-43D5-8505-1EF947779E30}" type="slidenum">
              <a:rPr lang="en-US" smtClean="0"/>
              <a:t>8</a:t>
            </a:fld>
            <a:endParaRPr lang="en-US"/>
          </a:p>
        </p:txBody>
      </p:sp>
      <p:sp>
        <p:nvSpPr>
          <p:cNvPr id="4" name="TextBox 3"/>
          <p:cNvSpPr txBox="1"/>
          <p:nvPr/>
        </p:nvSpPr>
        <p:spPr>
          <a:xfrm>
            <a:off x="2041525" y="3655910"/>
            <a:ext cx="3827780" cy="3367076"/>
          </a:xfrm>
          <a:prstGeom prst="rect">
            <a:avLst/>
          </a:prstGeom>
          <a:noFill/>
          <a:ln>
            <a:solidFill>
              <a:srgbClr val="C00000"/>
            </a:solidFill>
          </a:ln>
        </p:spPr>
        <p:txBody>
          <a:bodyPr wrap="square" rtlCol="0">
            <a:spAutoFit/>
          </a:bodyPr>
          <a:lstStyle/>
          <a:p>
            <a:endParaRPr lang="en-US" dirty="0"/>
          </a:p>
          <a:p>
            <a:pPr algn="ctr"/>
            <a:r>
              <a:rPr lang="en-US" dirty="0" smtClean="0"/>
              <a:t>Increase in annual </a:t>
            </a:r>
            <a:r>
              <a:rPr lang="en-US" dirty="0"/>
              <a:t>HR </a:t>
            </a:r>
            <a:r>
              <a:rPr lang="en-US" dirty="0" smtClean="0"/>
              <a:t>budgets</a:t>
            </a:r>
            <a:r>
              <a:rPr lang="en-US" baseline="30000" dirty="0" smtClean="0"/>
              <a:t>1</a:t>
            </a:r>
            <a:endParaRPr lang="en-US" baseline="30000" dirty="0"/>
          </a:p>
          <a:p>
            <a:endParaRPr lang="en-US" dirty="0"/>
          </a:p>
          <a:p>
            <a:pPr algn="ctr"/>
            <a:r>
              <a:rPr lang="en-US" sz="7040" dirty="0">
                <a:solidFill>
                  <a:srgbClr val="C00000"/>
                </a:solidFill>
              </a:rPr>
              <a:t>4% - 8% </a:t>
            </a:r>
            <a:endParaRPr lang="en-US" sz="7040" dirty="0" smtClean="0">
              <a:solidFill>
                <a:srgbClr val="C00000"/>
              </a:solidFill>
            </a:endParaRPr>
          </a:p>
          <a:p>
            <a:pPr algn="ctr"/>
            <a:endParaRPr lang="en-US" sz="7040" dirty="0">
              <a:solidFill>
                <a:srgbClr val="C00000"/>
              </a:solidFill>
            </a:endParaRPr>
          </a:p>
          <a:p>
            <a:endParaRPr lang="en-US" dirty="0"/>
          </a:p>
        </p:txBody>
      </p:sp>
      <p:sp>
        <p:nvSpPr>
          <p:cNvPr id="5" name="Rectangle 4"/>
          <p:cNvSpPr/>
          <p:nvPr/>
        </p:nvSpPr>
        <p:spPr>
          <a:xfrm>
            <a:off x="7424988" y="2631425"/>
            <a:ext cx="2640466" cy="769441"/>
          </a:xfrm>
          <a:prstGeom prst="rect">
            <a:avLst/>
          </a:prstGeom>
        </p:spPr>
        <p:txBody>
          <a:bodyPr wrap="none">
            <a:spAutoFit/>
          </a:bodyPr>
          <a:lstStyle/>
          <a:p>
            <a:pPr algn="ctr"/>
            <a:r>
              <a:rPr lang="en-US" sz="4400" dirty="0">
                <a:solidFill>
                  <a:srgbClr val="C00000"/>
                </a:solidFill>
              </a:rPr>
              <a:t>2007-2017</a:t>
            </a:r>
          </a:p>
        </p:txBody>
      </p:sp>
      <p:sp>
        <p:nvSpPr>
          <p:cNvPr id="6" name="TextBox 5"/>
          <p:cNvSpPr txBox="1"/>
          <p:nvPr/>
        </p:nvSpPr>
        <p:spPr>
          <a:xfrm>
            <a:off x="11783695" y="3660675"/>
            <a:ext cx="3827780" cy="3367076"/>
          </a:xfrm>
          <a:prstGeom prst="rect">
            <a:avLst/>
          </a:prstGeom>
          <a:noFill/>
          <a:ln>
            <a:solidFill>
              <a:srgbClr val="C00000"/>
            </a:solidFill>
          </a:ln>
        </p:spPr>
        <p:txBody>
          <a:bodyPr wrap="square" rtlCol="0">
            <a:spAutoFit/>
          </a:bodyPr>
          <a:lstStyle/>
          <a:p>
            <a:endParaRPr lang="en-US" dirty="0"/>
          </a:p>
          <a:p>
            <a:pPr algn="ctr"/>
            <a:r>
              <a:rPr lang="en-US" dirty="0"/>
              <a:t>HR </a:t>
            </a:r>
            <a:r>
              <a:rPr lang="en-US" dirty="0" smtClean="0"/>
              <a:t>performance </a:t>
            </a:r>
            <a:r>
              <a:rPr lang="en-US" dirty="0"/>
              <a:t>s</a:t>
            </a:r>
            <a:r>
              <a:rPr lang="en-US" dirty="0" smtClean="0"/>
              <a:t>corecard</a:t>
            </a:r>
            <a:r>
              <a:rPr lang="en-US" baseline="30000" dirty="0" smtClean="0"/>
              <a:t>2</a:t>
            </a:r>
            <a:endParaRPr lang="en-US" baseline="30000" dirty="0"/>
          </a:p>
          <a:p>
            <a:endParaRPr lang="en-US" dirty="0"/>
          </a:p>
          <a:p>
            <a:pPr algn="ctr"/>
            <a:r>
              <a:rPr lang="en-US" sz="7040" dirty="0">
                <a:solidFill>
                  <a:srgbClr val="C00000"/>
                </a:solidFill>
              </a:rPr>
              <a:t>D – C+ </a:t>
            </a:r>
            <a:endParaRPr lang="en-US" sz="7040" dirty="0" smtClean="0">
              <a:solidFill>
                <a:srgbClr val="C00000"/>
              </a:solidFill>
            </a:endParaRPr>
          </a:p>
          <a:p>
            <a:pPr algn="ctr"/>
            <a:endParaRPr lang="en-US" sz="7040" dirty="0">
              <a:solidFill>
                <a:srgbClr val="C00000"/>
              </a:solidFill>
            </a:endParaRPr>
          </a:p>
          <a:p>
            <a:endParaRPr lang="en-US" dirty="0"/>
          </a:p>
        </p:txBody>
      </p:sp>
      <p:sp>
        <p:nvSpPr>
          <p:cNvPr id="7" name="TextBox 6"/>
          <p:cNvSpPr txBox="1"/>
          <p:nvPr/>
        </p:nvSpPr>
        <p:spPr>
          <a:xfrm>
            <a:off x="2305359" y="9323388"/>
            <a:ext cx="6885751" cy="340542"/>
          </a:xfrm>
          <a:prstGeom prst="rect">
            <a:avLst/>
          </a:prstGeom>
          <a:noFill/>
        </p:spPr>
        <p:txBody>
          <a:bodyPr wrap="square" rtlCol="0">
            <a:spAutoFit/>
          </a:bodyPr>
          <a:lstStyle/>
          <a:p>
            <a:r>
              <a:rPr lang="en-US" sz="1613" baseline="30000" dirty="0"/>
              <a:t>1</a:t>
            </a:r>
            <a:r>
              <a:rPr lang="en-US" sz="1613" dirty="0"/>
              <a:t>Bloomberg BNA (2016), </a:t>
            </a:r>
            <a:r>
              <a:rPr lang="en-US" sz="1613" baseline="30000" dirty="0"/>
              <a:t>2</a:t>
            </a:r>
            <a:r>
              <a:rPr lang="en-US" sz="1613" dirty="0"/>
              <a:t>Deloitte (2017</a:t>
            </a:r>
            <a:r>
              <a:rPr lang="en-US" sz="1613" dirty="0" smtClean="0"/>
              <a:t>), </a:t>
            </a:r>
            <a:r>
              <a:rPr lang="en-US" sz="1613" baseline="30000" dirty="0" smtClean="0"/>
              <a:t>3</a:t>
            </a:r>
            <a:r>
              <a:rPr lang="en-US" sz="1613" dirty="0" smtClean="0"/>
              <a:t> Statista</a:t>
            </a:r>
            <a:endParaRPr lang="en-US" sz="1613" dirty="0"/>
          </a:p>
        </p:txBody>
      </p:sp>
      <p:sp>
        <p:nvSpPr>
          <p:cNvPr id="8" name="TextBox 7"/>
          <p:cNvSpPr txBox="1"/>
          <p:nvPr/>
        </p:nvSpPr>
        <p:spPr>
          <a:xfrm>
            <a:off x="6447155" y="3622266"/>
            <a:ext cx="4758690" cy="3391698"/>
          </a:xfrm>
          <a:prstGeom prst="rect">
            <a:avLst/>
          </a:prstGeom>
          <a:noFill/>
          <a:ln>
            <a:solidFill>
              <a:srgbClr val="C00000"/>
            </a:solidFill>
          </a:ln>
        </p:spPr>
        <p:txBody>
          <a:bodyPr wrap="square" rtlCol="0">
            <a:spAutoFit/>
          </a:bodyPr>
          <a:lstStyle/>
          <a:p>
            <a:endParaRPr lang="en-US" dirty="0"/>
          </a:p>
          <a:p>
            <a:pPr algn="ctr"/>
            <a:r>
              <a:rPr lang="en-US" dirty="0"/>
              <a:t>Annual e</a:t>
            </a:r>
            <a:r>
              <a:rPr lang="en-US" dirty="0" smtClean="0"/>
              <a:t>stimated </a:t>
            </a:r>
            <a:r>
              <a:rPr lang="en-US" dirty="0"/>
              <a:t>t</a:t>
            </a:r>
            <a:r>
              <a:rPr lang="en-US" dirty="0" smtClean="0"/>
              <a:t>raining </a:t>
            </a:r>
            <a:r>
              <a:rPr lang="en-US" dirty="0"/>
              <a:t>budgets </a:t>
            </a:r>
            <a:r>
              <a:rPr lang="en-US" dirty="0" smtClean="0"/>
              <a:t>in 2017</a:t>
            </a:r>
            <a:r>
              <a:rPr lang="en-US" baseline="30000" dirty="0" smtClean="0"/>
              <a:t>3</a:t>
            </a:r>
            <a:endParaRPr lang="en-US" baseline="30000" dirty="0"/>
          </a:p>
          <a:p>
            <a:endParaRPr lang="en-US" dirty="0"/>
          </a:p>
          <a:p>
            <a:pPr algn="ctr"/>
            <a:r>
              <a:rPr lang="en-US" sz="7040" dirty="0" smtClean="0">
                <a:solidFill>
                  <a:srgbClr val="C00000"/>
                </a:solidFill>
              </a:rPr>
              <a:t>$93 </a:t>
            </a:r>
            <a:r>
              <a:rPr lang="en-US" sz="3200" dirty="0" smtClean="0">
                <a:solidFill>
                  <a:srgbClr val="C00000"/>
                </a:solidFill>
              </a:rPr>
              <a:t>Billion (US) </a:t>
            </a:r>
            <a:r>
              <a:rPr lang="en-US" sz="7040" dirty="0" smtClean="0">
                <a:solidFill>
                  <a:srgbClr val="C00000"/>
                </a:solidFill>
              </a:rPr>
              <a:t>$180</a:t>
            </a:r>
            <a:r>
              <a:rPr lang="en-US" sz="7200" dirty="0">
                <a:solidFill>
                  <a:srgbClr val="C00000"/>
                </a:solidFill>
              </a:rPr>
              <a:t> </a:t>
            </a:r>
            <a:r>
              <a:rPr lang="en-US" sz="2800" dirty="0">
                <a:solidFill>
                  <a:srgbClr val="C00000"/>
                </a:solidFill>
              </a:rPr>
              <a:t>Billion </a:t>
            </a:r>
            <a:r>
              <a:rPr lang="en-US" sz="2800" dirty="0" smtClean="0">
                <a:solidFill>
                  <a:srgbClr val="C00000"/>
                </a:solidFill>
              </a:rPr>
              <a:t>(Global) </a:t>
            </a:r>
            <a:endParaRPr lang="en-US" sz="2800" dirty="0">
              <a:solidFill>
                <a:srgbClr val="C00000"/>
              </a:solidFill>
            </a:endParaRPr>
          </a:p>
          <a:p>
            <a:endParaRPr lang="en-US" dirty="0"/>
          </a:p>
        </p:txBody>
      </p:sp>
    </p:spTree>
    <p:extLst>
      <p:ext uri="{BB962C8B-B14F-4D97-AF65-F5344CB8AC3E}">
        <p14:creationId xmlns:p14="http://schemas.microsoft.com/office/powerpoint/2010/main" val="920465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1</a:t>
            </a:r>
            <a:endParaRPr lang="en-US" dirty="0"/>
          </a:p>
        </p:txBody>
      </p:sp>
      <p:sp>
        <p:nvSpPr>
          <p:cNvPr id="3" name="Content Placeholder 2"/>
          <p:cNvSpPr>
            <a:spLocks noGrp="1"/>
          </p:cNvSpPr>
          <p:nvPr>
            <p:ph idx="1"/>
          </p:nvPr>
        </p:nvSpPr>
        <p:spPr>
          <a:xfrm>
            <a:off x="1228725" y="2678113"/>
            <a:ext cx="8890635" cy="6381750"/>
          </a:xfrm>
        </p:spPr>
        <p:txBody>
          <a:bodyPr/>
          <a:lstStyle/>
          <a:p>
            <a:pPr marL="0" indent="0">
              <a:buNone/>
            </a:pPr>
            <a:r>
              <a:rPr lang="en-US" dirty="0" smtClean="0"/>
              <a:t>What is your perspective on the rate of return of human capital investments?</a:t>
            </a:r>
          </a:p>
          <a:p>
            <a:pPr marL="0" indent="0">
              <a:buNone/>
            </a:pPr>
            <a:endParaRPr lang="en-US" dirty="0"/>
          </a:p>
          <a:p>
            <a:r>
              <a:rPr lang="en-US" dirty="0" smtClean="0"/>
              <a:t>Making a loss</a:t>
            </a:r>
          </a:p>
          <a:p>
            <a:r>
              <a:rPr lang="en-US" dirty="0" smtClean="0"/>
              <a:t>Breaking even</a:t>
            </a:r>
          </a:p>
          <a:p>
            <a:r>
              <a:rPr lang="en-US" dirty="0" smtClean="0"/>
              <a:t>Small gains</a:t>
            </a:r>
          </a:p>
          <a:p>
            <a:r>
              <a:rPr lang="en-US" dirty="0" smtClean="0"/>
              <a:t>Moderate gains</a:t>
            </a:r>
          </a:p>
          <a:p>
            <a:r>
              <a:rPr lang="en-US" dirty="0" smtClean="0"/>
              <a:t>Large gains</a:t>
            </a:r>
            <a:endParaRPr lang="en-US" dirty="0"/>
          </a:p>
        </p:txBody>
      </p:sp>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9</a:t>
            </a:fld>
            <a:endParaRPr lang="en-US"/>
          </a:p>
        </p:txBody>
      </p:sp>
      <p:pic>
        <p:nvPicPr>
          <p:cNvPr id="4098" name="Picture 2" descr="Related image"/>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74" y="2035729"/>
            <a:ext cx="9303735" cy="716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551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8124</TotalTime>
  <Words>3302</Words>
  <Application>Microsoft Office PowerPoint</Application>
  <PresentationFormat>Custom</PresentationFormat>
  <Paragraphs>662</Paragraphs>
  <Slides>46</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Century Schoolbook</vt:lpstr>
      <vt:lpstr>Georgia</vt:lpstr>
      <vt:lpstr>Glegoo</vt:lpstr>
      <vt:lpstr>Times New Roman</vt:lpstr>
      <vt:lpstr>Wingdings</vt:lpstr>
      <vt:lpstr>Office Theme</vt:lpstr>
      <vt:lpstr>                              </vt:lpstr>
      <vt:lpstr>Authors</vt:lpstr>
      <vt:lpstr>PowerPoint Presentation</vt:lpstr>
      <vt:lpstr>The Zoom Web Conferencing Platform</vt:lpstr>
      <vt:lpstr>Agenda</vt:lpstr>
      <vt:lpstr>2018 HCG Talent Development Benchmark Study Part II </vt:lpstr>
      <vt:lpstr>Human Capital Dashboard C-Suite Perspectives</vt:lpstr>
      <vt:lpstr>Return on Human Capital Investment?</vt:lpstr>
      <vt:lpstr>Poll 1</vt:lpstr>
      <vt:lpstr>The Opportunity!</vt:lpstr>
      <vt:lpstr>Talent Development Excellence</vt:lpstr>
      <vt:lpstr>Highlights</vt:lpstr>
      <vt:lpstr>Benchmark Study Participants</vt:lpstr>
      <vt:lpstr>Industry Segments</vt:lpstr>
      <vt:lpstr>Entity Type</vt:lpstr>
      <vt:lpstr>Size of the Workforce</vt:lpstr>
      <vt:lpstr>Role in the HR Function</vt:lpstr>
      <vt:lpstr>Learning and Development</vt:lpstr>
      <vt:lpstr>Definition of Learning</vt:lpstr>
      <vt:lpstr>Learning Excellence</vt:lpstr>
      <vt:lpstr>L&amp;D Effectiveness</vt:lpstr>
      <vt:lpstr>Approaches to Handling Requests for Critical Skill Development </vt:lpstr>
      <vt:lpstr>Learner Characteristics</vt:lpstr>
      <vt:lpstr>PowerPoint Presentation</vt:lpstr>
      <vt:lpstr>Critical Training – Learning Design</vt:lpstr>
      <vt:lpstr>Learning and development options available to employees at all levels </vt:lpstr>
      <vt:lpstr>Open and closed skills</vt:lpstr>
      <vt:lpstr>Use of design elements in L&amp;D offerings </vt:lpstr>
      <vt:lpstr>Training programs most critical for business success</vt:lpstr>
      <vt:lpstr>Talent vs. Human Capital Development</vt:lpstr>
      <vt:lpstr>Initiatives to Develop Human Capital </vt:lpstr>
      <vt:lpstr>Mandated Training Hours</vt:lpstr>
      <vt:lpstr>Learner’s Work Environment – Embedding a Learning Culture</vt:lpstr>
      <vt:lpstr>Managerial Support for Training</vt:lpstr>
      <vt:lpstr>PowerPoint Presentation</vt:lpstr>
      <vt:lpstr>Metrics to Measure L&amp;D Effectiveness (Organizational)</vt:lpstr>
      <vt:lpstr>L&amp;D Effectiveness Measures (Learner)</vt:lpstr>
      <vt:lpstr>PowerPoint Presentation</vt:lpstr>
      <vt:lpstr>PowerPoint Presentation</vt:lpstr>
      <vt:lpstr>PowerPoint Presentation</vt:lpstr>
      <vt:lpstr>Key Take Aways</vt:lpstr>
      <vt:lpstr>Poll 2</vt:lpstr>
      <vt:lpstr>Poll 3</vt:lpstr>
      <vt:lpstr>Questions?</vt:lpstr>
      <vt:lpstr>2018 HCG Talent Development Benchmark Study Part II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Shreya Sarkar-Barney</dc:creator>
  <cp:lastModifiedBy>Shreya Sarkar-Barney</cp:lastModifiedBy>
  <cp:revision>222</cp:revision>
  <dcterms:created xsi:type="dcterms:W3CDTF">2018-05-09T01:06:25Z</dcterms:created>
  <dcterms:modified xsi:type="dcterms:W3CDTF">2018-05-16T16:34:20Z</dcterms:modified>
</cp:coreProperties>
</file>